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57" r:id="rId2"/>
    <p:sldId id="258" r:id="rId3"/>
    <p:sldId id="259" r:id="rId4"/>
    <p:sldId id="260" r:id="rId5"/>
    <p:sldId id="261" r:id="rId6"/>
    <p:sldId id="262" r:id="rId7"/>
    <p:sldId id="307"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9" r:id="rId44"/>
    <p:sldId id="300" r:id="rId45"/>
    <p:sldId id="301" r:id="rId46"/>
    <p:sldId id="302" r:id="rId47"/>
    <p:sldId id="303" r:id="rId48"/>
    <p:sldId id="304" r:id="rId49"/>
    <p:sldId id="305" r:id="rId50"/>
    <p:sldId id="298" r:id="rId51"/>
    <p:sldId id="306" r:id="rId5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5" d="100"/>
          <a:sy n="75" d="100"/>
        </p:scale>
        <p:origin x="54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305ACA-C415-486E-A1E4-B63E25C81AB3}" type="datetimeFigureOut">
              <a:rPr lang="fr-FR" smtClean="0"/>
              <a:t>17/01/2024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2BE7FA-AE52-4FB2-97E6-A55837BB8DE7}" type="slidenum">
              <a:rPr lang="fr-FR" smtClean="0"/>
              <a:t>‹N°›</a:t>
            </a:fld>
            <a:endParaRPr lang="fr-FR"/>
          </a:p>
        </p:txBody>
      </p:sp>
    </p:spTree>
    <p:extLst>
      <p:ext uri="{BB962C8B-B14F-4D97-AF65-F5344CB8AC3E}">
        <p14:creationId xmlns:p14="http://schemas.microsoft.com/office/powerpoint/2010/main" val="39661400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60BADDFA-64A8-4653-BC8A-D5B1896B887C}" type="slidenum">
              <a:rPr lang="fr-FR" smtClean="0"/>
              <a:t>1</a:t>
            </a:fld>
            <a:endParaRPr lang="fr-FR"/>
          </a:p>
        </p:txBody>
      </p:sp>
    </p:spTree>
    <p:extLst>
      <p:ext uri="{BB962C8B-B14F-4D97-AF65-F5344CB8AC3E}">
        <p14:creationId xmlns:p14="http://schemas.microsoft.com/office/powerpoint/2010/main" val="1985416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60BADDFA-64A8-4653-BC8A-D5B1896B887C}" type="slidenum">
              <a:rPr lang="fr-FR" smtClean="0"/>
              <a:t>2</a:t>
            </a:fld>
            <a:endParaRPr lang="fr-FR"/>
          </a:p>
        </p:txBody>
      </p:sp>
    </p:spTree>
    <p:extLst>
      <p:ext uri="{BB962C8B-B14F-4D97-AF65-F5344CB8AC3E}">
        <p14:creationId xmlns:p14="http://schemas.microsoft.com/office/powerpoint/2010/main" val="3741065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60BADDFA-64A8-4653-BC8A-D5B1896B887C}" type="slidenum">
              <a:rPr lang="fr-FR" smtClean="0"/>
              <a:t>3</a:t>
            </a:fld>
            <a:endParaRPr lang="fr-FR"/>
          </a:p>
        </p:txBody>
      </p:sp>
    </p:spTree>
    <p:extLst>
      <p:ext uri="{BB962C8B-B14F-4D97-AF65-F5344CB8AC3E}">
        <p14:creationId xmlns:p14="http://schemas.microsoft.com/office/powerpoint/2010/main" val="1885623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C92BE7FA-AE52-4FB2-97E6-A55837BB8DE7}" type="slidenum">
              <a:rPr lang="fr-FR" smtClean="0"/>
              <a:t>4</a:t>
            </a:fld>
            <a:endParaRPr lang="fr-FR"/>
          </a:p>
        </p:txBody>
      </p:sp>
    </p:spTree>
    <p:extLst>
      <p:ext uri="{BB962C8B-B14F-4D97-AF65-F5344CB8AC3E}">
        <p14:creationId xmlns:p14="http://schemas.microsoft.com/office/powerpoint/2010/main" val="37687135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3192056-C208-E405-0F9B-92A9D3EF11D0}"/>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FBB54E9C-F760-F6B1-7D58-B2D90C9935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7CA795C-74F9-DCD6-9879-4045CEECE5D7}"/>
              </a:ext>
            </a:extLst>
          </p:cNvPr>
          <p:cNvSpPr>
            <a:spLocks noGrp="1"/>
          </p:cNvSpPr>
          <p:nvPr>
            <p:ph type="dt" sz="half" idx="10"/>
          </p:nvPr>
        </p:nvSpPr>
        <p:spPr/>
        <p:txBody>
          <a:bodyPr/>
          <a:lstStyle/>
          <a:p>
            <a:fld id="{2E897FBB-D283-43F5-A952-62CB81B8C416}" type="datetimeFigureOut">
              <a:rPr lang="fr-FR" smtClean="0"/>
              <a:t>17/01/2024</a:t>
            </a:fld>
            <a:endParaRPr lang="fr-FR"/>
          </a:p>
        </p:txBody>
      </p:sp>
      <p:sp>
        <p:nvSpPr>
          <p:cNvPr id="5" name="Espace réservé du pied de page 4">
            <a:extLst>
              <a:ext uri="{FF2B5EF4-FFF2-40B4-BE49-F238E27FC236}">
                <a16:creationId xmlns:a16="http://schemas.microsoft.com/office/drawing/2014/main" id="{A761513C-BCCD-6923-BC28-AD4CBC51987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0B6E04B-7A76-66CC-5FCA-75852E5FF708}"/>
              </a:ext>
            </a:extLst>
          </p:cNvPr>
          <p:cNvSpPr>
            <a:spLocks noGrp="1"/>
          </p:cNvSpPr>
          <p:nvPr>
            <p:ph type="sldNum" sz="quarter" idx="12"/>
          </p:nvPr>
        </p:nvSpPr>
        <p:spPr/>
        <p:txBody>
          <a:bodyPr/>
          <a:lstStyle/>
          <a:p>
            <a:fld id="{24214CCA-64A1-4B01-AF24-FE9872B2604C}" type="slidenum">
              <a:rPr lang="fr-FR" smtClean="0"/>
              <a:t>‹N°›</a:t>
            </a:fld>
            <a:endParaRPr lang="fr-FR"/>
          </a:p>
        </p:txBody>
      </p:sp>
    </p:spTree>
    <p:extLst>
      <p:ext uri="{BB962C8B-B14F-4D97-AF65-F5344CB8AC3E}">
        <p14:creationId xmlns:p14="http://schemas.microsoft.com/office/powerpoint/2010/main" val="8950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F11F817-DE0D-3CEB-76C5-89DD4FC75CBC}"/>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7D3FC045-2861-10A9-9ECB-9D70D0A66D43}"/>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D212F05-7543-CE00-FC12-49BA22D5534E}"/>
              </a:ext>
            </a:extLst>
          </p:cNvPr>
          <p:cNvSpPr>
            <a:spLocks noGrp="1"/>
          </p:cNvSpPr>
          <p:nvPr>
            <p:ph type="dt" sz="half" idx="10"/>
          </p:nvPr>
        </p:nvSpPr>
        <p:spPr/>
        <p:txBody>
          <a:bodyPr/>
          <a:lstStyle/>
          <a:p>
            <a:fld id="{2E897FBB-D283-43F5-A952-62CB81B8C416}" type="datetimeFigureOut">
              <a:rPr lang="fr-FR" smtClean="0"/>
              <a:t>17/01/2024</a:t>
            </a:fld>
            <a:endParaRPr lang="fr-FR"/>
          </a:p>
        </p:txBody>
      </p:sp>
      <p:sp>
        <p:nvSpPr>
          <p:cNvPr id="5" name="Espace réservé du pied de page 4">
            <a:extLst>
              <a:ext uri="{FF2B5EF4-FFF2-40B4-BE49-F238E27FC236}">
                <a16:creationId xmlns:a16="http://schemas.microsoft.com/office/drawing/2014/main" id="{8AAE0734-F504-FB22-A818-BA7230F9ACB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E1667FF-FA73-8C74-9FC9-FD345E9AF28D}"/>
              </a:ext>
            </a:extLst>
          </p:cNvPr>
          <p:cNvSpPr>
            <a:spLocks noGrp="1"/>
          </p:cNvSpPr>
          <p:nvPr>
            <p:ph type="sldNum" sz="quarter" idx="12"/>
          </p:nvPr>
        </p:nvSpPr>
        <p:spPr/>
        <p:txBody>
          <a:bodyPr/>
          <a:lstStyle/>
          <a:p>
            <a:fld id="{24214CCA-64A1-4B01-AF24-FE9872B2604C}" type="slidenum">
              <a:rPr lang="fr-FR" smtClean="0"/>
              <a:t>‹N°›</a:t>
            </a:fld>
            <a:endParaRPr lang="fr-FR"/>
          </a:p>
        </p:txBody>
      </p:sp>
    </p:spTree>
    <p:extLst>
      <p:ext uri="{BB962C8B-B14F-4D97-AF65-F5344CB8AC3E}">
        <p14:creationId xmlns:p14="http://schemas.microsoft.com/office/powerpoint/2010/main" val="139838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873EE867-BBA2-62E4-31ED-C81724DA3C16}"/>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F8BC76D1-0694-C5EC-4BA8-9F1ABA28DEE6}"/>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03DF78E-266C-05F0-D87A-21CC82B9E683}"/>
              </a:ext>
            </a:extLst>
          </p:cNvPr>
          <p:cNvSpPr>
            <a:spLocks noGrp="1"/>
          </p:cNvSpPr>
          <p:nvPr>
            <p:ph type="dt" sz="half" idx="10"/>
          </p:nvPr>
        </p:nvSpPr>
        <p:spPr/>
        <p:txBody>
          <a:bodyPr/>
          <a:lstStyle/>
          <a:p>
            <a:fld id="{2E897FBB-D283-43F5-A952-62CB81B8C416}" type="datetimeFigureOut">
              <a:rPr lang="fr-FR" smtClean="0"/>
              <a:t>17/01/2024</a:t>
            </a:fld>
            <a:endParaRPr lang="fr-FR"/>
          </a:p>
        </p:txBody>
      </p:sp>
      <p:sp>
        <p:nvSpPr>
          <p:cNvPr id="5" name="Espace réservé du pied de page 4">
            <a:extLst>
              <a:ext uri="{FF2B5EF4-FFF2-40B4-BE49-F238E27FC236}">
                <a16:creationId xmlns:a16="http://schemas.microsoft.com/office/drawing/2014/main" id="{E52A80D9-D615-E3AE-1073-372907945F7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08D52DB-3067-567D-24E6-D20BE0E7D440}"/>
              </a:ext>
            </a:extLst>
          </p:cNvPr>
          <p:cNvSpPr>
            <a:spLocks noGrp="1"/>
          </p:cNvSpPr>
          <p:nvPr>
            <p:ph type="sldNum" sz="quarter" idx="12"/>
          </p:nvPr>
        </p:nvSpPr>
        <p:spPr/>
        <p:txBody>
          <a:bodyPr/>
          <a:lstStyle/>
          <a:p>
            <a:fld id="{24214CCA-64A1-4B01-AF24-FE9872B2604C}" type="slidenum">
              <a:rPr lang="fr-FR" smtClean="0"/>
              <a:t>‹N°›</a:t>
            </a:fld>
            <a:endParaRPr lang="fr-FR"/>
          </a:p>
        </p:txBody>
      </p:sp>
    </p:spTree>
    <p:extLst>
      <p:ext uri="{BB962C8B-B14F-4D97-AF65-F5344CB8AC3E}">
        <p14:creationId xmlns:p14="http://schemas.microsoft.com/office/powerpoint/2010/main" val="2598874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46654C0-7A05-0324-7597-0C65362A100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47A74B7E-4F3C-4B71-AD00-95942FAFCD48}"/>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A5AC0AD-17A5-C867-CE91-4EF4151377A1}"/>
              </a:ext>
            </a:extLst>
          </p:cNvPr>
          <p:cNvSpPr>
            <a:spLocks noGrp="1"/>
          </p:cNvSpPr>
          <p:nvPr>
            <p:ph type="dt" sz="half" idx="10"/>
          </p:nvPr>
        </p:nvSpPr>
        <p:spPr/>
        <p:txBody>
          <a:bodyPr/>
          <a:lstStyle/>
          <a:p>
            <a:fld id="{2E897FBB-D283-43F5-A952-62CB81B8C416}" type="datetimeFigureOut">
              <a:rPr lang="fr-FR" smtClean="0"/>
              <a:t>17/01/2024</a:t>
            </a:fld>
            <a:endParaRPr lang="fr-FR"/>
          </a:p>
        </p:txBody>
      </p:sp>
      <p:sp>
        <p:nvSpPr>
          <p:cNvPr id="5" name="Espace réservé du pied de page 4">
            <a:extLst>
              <a:ext uri="{FF2B5EF4-FFF2-40B4-BE49-F238E27FC236}">
                <a16:creationId xmlns:a16="http://schemas.microsoft.com/office/drawing/2014/main" id="{6982CDFE-F099-5FDB-7DB5-88879680C00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AD38766-5679-BAC1-B559-C74AAA6B9E37}"/>
              </a:ext>
            </a:extLst>
          </p:cNvPr>
          <p:cNvSpPr>
            <a:spLocks noGrp="1"/>
          </p:cNvSpPr>
          <p:nvPr>
            <p:ph type="sldNum" sz="quarter" idx="12"/>
          </p:nvPr>
        </p:nvSpPr>
        <p:spPr/>
        <p:txBody>
          <a:bodyPr/>
          <a:lstStyle/>
          <a:p>
            <a:fld id="{24214CCA-64A1-4B01-AF24-FE9872B2604C}" type="slidenum">
              <a:rPr lang="fr-FR" smtClean="0"/>
              <a:t>‹N°›</a:t>
            </a:fld>
            <a:endParaRPr lang="fr-FR"/>
          </a:p>
        </p:txBody>
      </p:sp>
    </p:spTree>
    <p:extLst>
      <p:ext uri="{BB962C8B-B14F-4D97-AF65-F5344CB8AC3E}">
        <p14:creationId xmlns:p14="http://schemas.microsoft.com/office/powerpoint/2010/main" val="3820867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F287646-52E4-88D9-C0C5-0419E548E1DC}"/>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9B6309AA-11B9-706C-AD02-2ABA0F0075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89791783-798F-FAF9-BFF3-B012BD87CF0C}"/>
              </a:ext>
            </a:extLst>
          </p:cNvPr>
          <p:cNvSpPr>
            <a:spLocks noGrp="1"/>
          </p:cNvSpPr>
          <p:nvPr>
            <p:ph type="dt" sz="half" idx="10"/>
          </p:nvPr>
        </p:nvSpPr>
        <p:spPr/>
        <p:txBody>
          <a:bodyPr/>
          <a:lstStyle/>
          <a:p>
            <a:fld id="{2E897FBB-D283-43F5-A952-62CB81B8C416}" type="datetimeFigureOut">
              <a:rPr lang="fr-FR" smtClean="0"/>
              <a:t>17/01/2024</a:t>
            </a:fld>
            <a:endParaRPr lang="fr-FR"/>
          </a:p>
        </p:txBody>
      </p:sp>
      <p:sp>
        <p:nvSpPr>
          <p:cNvPr id="5" name="Espace réservé du pied de page 4">
            <a:extLst>
              <a:ext uri="{FF2B5EF4-FFF2-40B4-BE49-F238E27FC236}">
                <a16:creationId xmlns:a16="http://schemas.microsoft.com/office/drawing/2014/main" id="{13B32C8C-A061-62AE-15E7-F4B1B96E923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380EEA5-E0E4-9896-A6A5-0EDE8A6B14B2}"/>
              </a:ext>
            </a:extLst>
          </p:cNvPr>
          <p:cNvSpPr>
            <a:spLocks noGrp="1"/>
          </p:cNvSpPr>
          <p:nvPr>
            <p:ph type="sldNum" sz="quarter" idx="12"/>
          </p:nvPr>
        </p:nvSpPr>
        <p:spPr/>
        <p:txBody>
          <a:bodyPr/>
          <a:lstStyle/>
          <a:p>
            <a:fld id="{24214CCA-64A1-4B01-AF24-FE9872B2604C}" type="slidenum">
              <a:rPr lang="fr-FR" smtClean="0"/>
              <a:t>‹N°›</a:t>
            </a:fld>
            <a:endParaRPr lang="fr-FR"/>
          </a:p>
        </p:txBody>
      </p:sp>
    </p:spTree>
    <p:extLst>
      <p:ext uri="{BB962C8B-B14F-4D97-AF65-F5344CB8AC3E}">
        <p14:creationId xmlns:p14="http://schemas.microsoft.com/office/powerpoint/2010/main" val="4250199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584A9E-1DB9-92AA-C924-AE872259E0C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AE6FD1DC-56C8-ECE0-2458-1838BA4A2B25}"/>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A7E92553-A586-ECB7-612C-1AD5437A7130}"/>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89902328-8820-1312-42C9-1AE36EBF5EB1}"/>
              </a:ext>
            </a:extLst>
          </p:cNvPr>
          <p:cNvSpPr>
            <a:spLocks noGrp="1"/>
          </p:cNvSpPr>
          <p:nvPr>
            <p:ph type="dt" sz="half" idx="10"/>
          </p:nvPr>
        </p:nvSpPr>
        <p:spPr/>
        <p:txBody>
          <a:bodyPr/>
          <a:lstStyle/>
          <a:p>
            <a:fld id="{2E897FBB-D283-43F5-A952-62CB81B8C416}" type="datetimeFigureOut">
              <a:rPr lang="fr-FR" smtClean="0"/>
              <a:t>17/01/2024</a:t>
            </a:fld>
            <a:endParaRPr lang="fr-FR"/>
          </a:p>
        </p:txBody>
      </p:sp>
      <p:sp>
        <p:nvSpPr>
          <p:cNvPr id="6" name="Espace réservé du pied de page 5">
            <a:extLst>
              <a:ext uri="{FF2B5EF4-FFF2-40B4-BE49-F238E27FC236}">
                <a16:creationId xmlns:a16="http://schemas.microsoft.com/office/drawing/2014/main" id="{1B4769D3-5E64-134E-4AE2-46CBAF87CC8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BB6EEB3-BE9A-B333-500F-E3327B0D1FD8}"/>
              </a:ext>
            </a:extLst>
          </p:cNvPr>
          <p:cNvSpPr>
            <a:spLocks noGrp="1"/>
          </p:cNvSpPr>
          <p:nvPr>
            <p:ph type="sldNum" sz="quarter" idx="12"/>
          </p:nvPr>
        </p:nvSpPr>
        <p:spPr/>
        <p:txBody>
          <a:bodyPr/>
          <a:lstStyle/>
          <a:p>
            <a:fld id="{24214CCA-64A1-4B01-AF24-FE9872B2604C}" type="slidenum">
              <a:rPr lang="fr-FR" smtClean="0"/>
              <a:t>‹N°›</a:t>
            </a:fld>
            <a:endParaRPr lang="fr-FR"/>
          </a:p>
        </p:txBody>
      </p:sp>
    </p:spTree>
    <p:extLst>
      <p:ext uri="{BB962C8B-B14F-4D97-AF65-F5344CB8AC3E}">
        <p14:creationId xmlns:p14="http://schemas.microsoft.com/office/powerpoint/2010/main" val="3335497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7C9465-808B-6BA3-E0B8-753C36E11087}"/>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9EB4600-8AB2-3D03-96F2-F96A96CBE8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4D19C231-0716-7D86-17F6-B217E976A157}"/>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C1E0C51C-8CC0-643C-9E1A-C7CD459783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D04F58A5-BA83-7C8F-CC97-1FFD207541DC}"/>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93190E5D-C940-FE76-22FC-5E0BE4F4E5B2}"/>
              </a:ext>
            </a:extLst>
          </p:cNvPr>
          <p:cNvSpPr>
            <a:spLocks noGrp="1"/>
          </p:cNvSpPr>
          <p:nvPr>
            <p:ph type="dt" sz="half" idx="10"/>
          </p:nvPr>
        </p:nvSpPr>
        <p:spPr/>
        <p:txBody>
          <a:bodyPr/>
          <a:lstStyle/>
          <a:p>
            <a:fld id="{2E897FBB-D283-43F5-A952-62CB81B8C416}" type="datetimeFigureOut">
              <a:rPr lang="fr-FR" smtClean="0"/>
              <a:t>17/01/2024</a:t>
            </a:fld>
            <a:endParaRPr lang="fr-FR"/>
          </a:p>
        </p:txBody>
      </p:sp>
      <p:sp>
        <p:nvSpPr>
          <p:cNvPr id="8" name="Espace réservé du pied de page 7">
            <a:extLst>
              <a:ext uri="{FF2B5EF4-FFF2-40B4-BE49-F238E27FC236}">
                <a16:creationId xmlns:a16="http://schemas.microsoft.com/office/drawing/2014/main" id="{22F2E880-B0A4-5525-CCBE-C10F7FE0E6CA}"/>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A30C46D3-35F7-C4F1-1FA7-75B8EEB9E346}"/>
              </a:ext>
            </a:extLst>
          </p:cNvPr>
          <p:cNvSpPr>
            <a:spLocks noGrp="1"/>
          </p:cNvSpPr>
          <p:nvPr>
            <p:ph type="sldNum" sz="quarter" idx="12"/>
          </p:nvPr>
        </p:nvSpPr>
        <p:spPr/>
        <p:txBody>
          <a:bodyPr/>
          <a:lstStyle/>
          <a:p>
            <a:fld id="{24214CCA-64A1-4B01-AF24-FE9872B2604C}" type="slidenum">
              <a:rPr lang="fr-FR" smtClean="0"/>
              <a:t>‹N°›</a:t>
            </a:fld>
            <a:endParaRPr lang="fr-FR"/>
          </a:p>
        </p:txBody>
      </p:sp>
    </p:spTree>
    <p:extLst>
      <p:ext uri="{BB962C8B-B14F-4D97-AF65-F5344CB8AC3E}">
        <p14:creationId xmlns:p14="http://schemas.microsoft.com/office/powerpoint/2010/main" val="316398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EF154C6-3946-B51A-313B-D577F1DC55D0}"/>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AE99F086-1A07-2B27-062B-BCB0069865A8}"/>
              </a:ext>
            </a:extLst>
          </p:cNvPr>
          <p:cNvSpPr>
            <a:spLocks noGrp="1"/>
          </p:cNvSpPr>
          <p:nvPr>
            <p:ph type="dt" sz="half" idx="10"/>
          </p:nvPr>
        </p:nvSpPr>
        <p:spPr/>
        <p:txBody>
          <a:bodyPr/>
          <a:lstStyle/>
          <a:p>
            <a:fld id="{2E897FBB-D283-43F5-A952-62CB81B8C416}" type="datetimeFigureOut">
              <a:rPr lang="fr-FR" smtClean="0"/>
              <a:t>17/01/2024</a:t>
            </a:fld>
            <a:endParaRPr lang="fr-FR"/>
          </a:p>
        </p:txBody>
      </p:sp>
      <p:sp>
        <p:nvSpPr>
          <p:cNvPr id="4" name="Espace réservé du pied de page 3">
            <a:extLst>
              <a:ext uri="{FF2B5EF4-FFF2-40B4-BE49-F238E27FC236}">
                <a16:creationId xmlns:a16="http://schemas.microsoft.com/office/drawing/2014/main" id="{FF016BA9-ACB4-7F61-09D7-4B26F0ABE638}"/>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81A9BEC3-03A1-801B-0F71-491A53CE2E36}"/>
              </a:ext>
            </a:extLst>
          </p:cNvPr>
          <p:cNvSpPr>
            <a:spLocks noGrp="1"/>
          </p:cNvSpPr>
          <p:nvPr>
            <p:ph type="sldNum" sz="quarter" idx="12"/>
          </p:nvPr>
        </p:nvSpPr>
        <p:spPr/>
        <p:txBody>
          <a:bodyPr/>
          <a:lstStyle/>
          <a:p>
            <a:fld id="{24214CCA-64A1-4B01-AF24-FE9872B2604C}" type="slidenum">
              <a:rPr lang="fr-FR" smtClean="0"/>
              <a:t>‹N°›</a:t>
            </a:fld>
            <a:endParaRPr lang="fr-FR"/>
          </a:p>
        </p:txBody>
      </p:sp>
    </p:spTree>
    <p:extLst>
      <p:ext uri="{BB962C8B-B14F-4D97-AF65-F5344CB8AC3E}">
        <p14:creationId xmlns:p14="http://schemas.microsoft.com/office/powerpoint/2010/main" val="83971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FA8A16B-6043-77F0-6823-9C8FAB0BBBBA}"/>
              </a:ext>
            </a:extLst>
          </p:cNvPr>
          <p:cNvSpPr>
            <a:spLocks noGrp="1"/>
          </p:cNvSpPr>
          <p:nvPr>
            <p:ph type="dt" sz="half" idx="10"/>
          </p:nvPr>
        </p:nvSpPr>
        <p:spPr/>
        <p:txBody>
          <a:bodyPr/>
          <a:lstStyle/>
          <a:p>
            <a:fld id="{2E897FBB-D283-43F5-A952-62CB81B8C416}" type="datetimeFigureOut">
              <a:rPr lang="fr-FR" smtClean="0"/>
              <a:t>17/01/2024</a:t>
            </a:fld>
            <a:endParaRPr lang="fr-FR"/>
          </a:p>
        </p:txBody>
      </p:sp>
      <p:sp>
        <p:nvSpPr>
          <p:cNvPr id="3" name="Espace réservé du pied de page 2">
            <a:extLst>
              <a:ext uri="{FF2B5EF4-FFF2-40B4-BE49-F238E27FC236}">
                <a16:creationId xmlns:a16="http://schemas.microsoft.com/office/drawing/2014/main" id="{EECA7CE9-EE07-8825-0596-3DE16264298D}"/>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BC1A7DF4-D99B-E7B5-AA67-D61EB5EAA107}"/>
              </a:ext>
            </a:extLst>
          </p:cNvPr>
          <p:cNvSpPr>
            <a:spLocks noGrp="1"/>
          </p:cNvSpPr>
          <p:nvPr>
            <p:ph type="sldNum" sz="quarter" idx="12"/>
          </p:nvPr>
        </p:nvSpPr>
        <p:spPr/>
        <p:txBody>
          <a:bodyPr/>
          <a:lstStyle/>
          <a:p>
            <a:fld id="{24214CCA-64A1-4B01-AF24-FE9872B2604C}" type="slidenum">
              <a:rPr lang="fr-FR" smtClean="0"/>
              <a:t>‹N°›</a:t>
            </a:fld>
            <a:endParaRPr lang="fr-FR"/>
          </a:p>
        </p:txBody>
      </p:sp>
    </p:spTree>
    <p:extLst>
      <p:ext uri="{BB962C8B-B14F-4D97-AF65-F5344CB8AC3E}">
        <p14:creationId xmlns:p14="http://schemas.microsoft.com/office/powerpoint/2010/main" val="443287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63CA5F-2936-F453-C979-7D07D2090C8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83D9D3D4-4D73-3D74-EBD6-F38BDA2178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A59A4E74-B724-3861-6680-D3626C0742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2774F40-FBB0-7019-082F-AF944639EFB2}"/>
              </a:ext>
            </a:extLst>
          </p:cNvPr>
          <p:cNvSpPr>
            <a:spLocks noGrp="1"/>
          </p:cNvSpPr>
          <p:nvPr>
            <p:ph type="dt" sz="half" idx="10"/>
          </p:nvPr>
        </p:nvSpPr>
        <p:spPr/>
        <p:txBody>
          <a:bodyPr/>
          <a:lstStyle/>
          <a:p>
            <a:fld id="{2E897FBB-D283-43F5-A952-62CB81B8C416}" type="datetimeFigureOut">
              <a:rPr lang="fr-FR" smtClean="0"/>
              <a:t>17/01/2024</a:t>
            </a:fld>
            <a:endParaRPr lang="fr-FR"/>
          </a:p>
        </p:txBody>
      </p:sp>
      <p:sp>
        <p:nvSpPr>
          <p:cNvPr id="6" name="Espace réservé du pied de page 5">
            <a:extLst>
              <a:ext uri="{FF2B5EF4-FFF2-40B4-BE49-F238E27FC236}">
                <a16:creationId xmlns:a16="http://schemas.microsoft.com/office/drawing/2014/main" id="{48D18C4E-D400-C4FE-B186-7AAA5659C77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BC0C1B7-F26A-B174-2FA0-7BB9AC22CCA7}"/>
              </a:ext>
            </a:extLst>
          </p:cNvPr>
          <p:cNvSpPr>
            <a:spLocks noGrp="1"/>
          </p:cNvSpPr>
          <p:nvPr>
            <p:ph type="sldNum" sz="quarter" idx="12"/>
          </p:nvPr>
        </p:nvSpPr>
        <p:spPr/>
        <p:txBody>
          <a:bodyPr/>
          <a:lstStyle/>
          <a:p>
            <a:fld id="{24214CCA-64A1-4B01-AF24-FE9872B2604C}" type="slidenum">
              <a:rPr lang="fr-FR" smtClean="0"/>
              <a:t>‹N°›</a:t>
            </a:fld>
            <a:endParaRPr lang="fr-FR"/>
          </a:p>
        </p:txBody>
      </p:sp>
    </p:spTree>
    <p:extLst>
      <p:ext uri="{BB962C8B-B14F-4D97-AF65-F5344CB8AC3E}">
        <p14:creationId xmlns:p14="http://schemas.microsoft.com/office/powerpoint/2010/main" val="2525455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69BFF66-4E86-69E1-ADAD-0D2E09E1098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11F141A4-12A1-4BCD-B389-675220CD83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9C05E8A1-C9DE-B5DE-8B6F-ECF1D5B58E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ED61827-2893-502C-C371-61F9FE99C776}"/>
              </a:ext>
            </a:extLst>
          </p:cNvPr>
          <p:cNvSpPr>
            <a:spLocks noGrp="1"/>
          </p:cNvSpPr>
          <p:nvPr>
            <p:ph type="dt" sz="half" idx="10"/>
          </p:nvPr>
        </p:nvSpPr>
        <p:spPr/>
        <p:txBody>
          <a:bodyPr/>
          <a:lstStyle/>
          <a:p>
            <a:fld id="{2E897FBB-D283-43F5-A952-62CB81B8C416}" type="datetimeFigureOut">
              <a:rPr lang="fr-FR" smtClean="0"/>
              <a:t>17/01/2024</a:t>
            </a:fld>
            <a:endParaRPr lang="fr-FR"/>
          </a:p>
        </p:txBody>
      </p:sp>
      <p:sp>
        <p:nvSpPr>
          <p:cNvPr id="6" name="Espace réservé du pied de page 5">
            <a:extLst>
              <a:ext uri="{FF2B5EF4-FFF2-40B4-BE49-F238E27FC236}">
                <a16:creationId xmlns:a16="http://schemas.microsoft.com/office/drawing/2014/main" id="{00F6F543-8EA9-2610-9127-C30BC654458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BF6720A-308D-7A29-7F8D-1293FC8935DE}"/>
              </a:ext>
            </a:extLst>
          </p:cNvPr>
          <p:cNvSpPr>
            <a:spLocks noGrp="1"/>
          </p:cNvSpPr>
          <p:nvPr>
            <p:ph type="sldNum" sz="quarter" idx="12"/>
          </p:nvPr>
        </p:nvSpPr>
        <p:spPr/>
        <p:txBody>
          <a:bodyPr/>
          <a:lstStyle/>
          <a:p>
            <a:fld id="{24214CCA-64A1-4B01-AF24-FE9872B2604C}" type="slidenum">
              <a:rPr lang="fr-FR" smtClean="0"/>
              <a:t>‹N°›</a:t>
            </a:fld>
            <a:endParaRPr lang="fr-FR"/>
          </a:p>
        </p:txBody>
      </p:sp>
    </p:spTree>
    <p:extLst>
      <p:ext uri="{BB962C8B-B14F-4D97-AF65-F5344CB8AC3E}">
        <p14:creationId xmlns:p14="http://schemas.microsoft.com/office/powerpoint/2010/main" val="3154389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6589FE26-CAE5-9B3F-A559-2D64CAEBA7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2B3C0F93-DF16-9736-B42E-60E283E36F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C778BD9-1BB0-AF7C-AC5A-5F7FA590D7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897FBB-D283-43F5-A952-62CB81B8C416}" type="datetimeFigureOut">
              <a:rPr lang="fr-FR" smtClean="0"/>
              <a:t>17/01/2024</a:t>
            </a:fld>
            <a:endParaRPr lang="fr-FR"/>
          </a:p>
        </p:txBody>
      </p:sp>
      <p:sp>
        <p:nvSpPr>
          <p:cNvPr id="5" name="Espace réservé du pied de page 4">
            <a:extLst>
              <a:ext uri="{FF2B5EF4-FFF2-40B4-BE49-F238E27FC236}">
                <a16:creationId xmlns:a16="http://schemas.microsoft.com/office/drawing/2014/main" id="{652622ED-EE39-5EB2-F478-0647B16525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0E4874F2-8AAA-11C9-A4F3-927E512DD0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214CCA-64A1-4B01-AF24-FE9872B2604C}" type="slidenum">
              <a:rPr lang="fr-FR" smtClean="0"/>
              <a:t>‹N°›</a:t>
            </a:fld>
            <a:endParaRPr lang="fr-FR"/>
          </a:p>
        </p:txBody>
      </p:sp>
    </p:spTree>
    <p:extLst>
      <p:ext uri="{BB962C8B-B14F-4D97-AF65-F5344CB8AC3E}">
        <p14:creationId xmlns:p14="http://schemas.microsoft.com/office/powerpoint/2010/main" val="14981449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emf"/><Relationship Id="rId7" Type="http://schemas.openxmlformats.org/officeDocument/2006/relationships/image" Target="../media/image16.emf"/><Relationship Id="rId2" Type="http://schemas.openxmlformats.org/officeDocument/2006/relationships/image" Target="../media/image11.emf"/><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microsoft.com/office/2007/relationships/hdphoto" Target="../media/hdphoto4.wdp"/><Relationship Id="rId7" Type="http://schemas.microsoft.com/office/2007/relationships/hdphoto" Target="../media/hdphoto6.wdp"/><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6.png"/><Relationship Id="rId5" Type="http://schemas.microsoft.com/office/2007/relationships/hdphoto" Target="../media/hdphoto5.wdp"/><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27.png"/><Relationship Id="rId1" Type="http://schemas.openxmlformats.org/officeDocument/2006/relationships/slideLayout" Target="../slideLayouts/slideLayout2.xml"/><Relationship Id="rId5" Type="http://schemas.microsoft.com/office/2007/relationships/hdphoto" Target="../media/hdphoto5.wdp"/><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32.png"/><Relationship Id="rId3" Type="http://schemas.microsoft.com/office/2007/relationships/hdphoto" Target="../media/hdphoto8.wdp"/><Relationship Id="rId7" Type="http://schemas.microsoft.com/office/2007/relationships/hdphoto" Target="../media/hdphoto10.wdp"/><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1.png"/><Relationship Id="rId5" Type="http://schemas.microsoft.com/office/2007/relationships/hdphoto" Target="../media/hdphoto9.wdp"/><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1.wdp"/><Relationship Id="rId7" Type="http://schemas.openxmlformats.org/officeDocument/2006/relationships/image" Target="../media/image36.emf"/><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5.png"/><Relationship Id="rId5" Type="http://schemas.microsoft.com/office/2007/relationships/hdphoto" Target="../media/hdphoto12.wdp"/><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microsoft.com/office/2007/relationships/hdphoto" Target="../media/hdphoto13.wdp"/><Relationship Id="rId7" Type="http://schemas.microsoft.com/office/2007/relationships/hdphoto" Target="../media/hdphoto15.wdp"/><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39.png"/><Relationship Id="rId5" Type="http://schemas.microsoft.com/office/2007/relationships/hdphoto" Target="../media/hdphoto14.wdp"/><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emf"/><Relationship Id="rId1" Type="http://schemas.openxmlformats.org/officeDocument/2006/relationships/slideLayout" Target="../slideLayouts/slideLayout2.xml"/><Relationship Id="rId4" Type="http://schemas.microsoft.com/office/2007/relationships/hdphoto" Target="../media/hdphoto16.wdp"/></Relationships>
</file>

<file path=ppt/slides/_rels/slide2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hyperlink" Target="https://www.istockphoto.com/fr/vectoriel/niveaux-de-la-structure-des-prot%C3%A9ines-des-acides-amin%C3%A9s-au-complexe-de-mol%C3%A9cule-gm1156462691-315184201" TargetMode="External"/><Relationship Id="rId1" Type="http://schemas.openxmlformats.org/officeDocument/2006/relationships/slideLayout" Target="../slideLayouts/slideLayout2.xml"/><Relationship Id="rId4" Type="http://schemas.microsoft.com/office/2007/relationships/hdphoto" Target="../media/hdphoto17.wdp"/></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microsoft.com/office/2007/relationships/hdphoto" Target="../media/hdphoto18.wdp"/><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www.chim.lu/ch1025.php" TargetMode="External"/><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microsoft.com/office/2007/relationships/hdphoto" Target="../media/hdphoto19.wdp"/><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hyperlink" Target="https://www.futura-sciences.com/sante/definitions/corps-humain-hemoglobine-755/"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microsoft.com/office/2007/relationships/hdphoto" Target="../media/hdphoto20.wdp"/><Relationship Id="rId7" Type="http://schemas.openxmlformats.org/officeDocument/2006/relationships/hyperlink" Target="https://univ.ency-education.com/uploads/1/3/1/0/13102001/bioch1an_poly-proprietes_proteines2017fergani.pdf" TargetMode="External"/><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hyperlink" Target="https://prenezlesfeuilles.com/liste-lessons/chapitre/1529" TargetMode="External"/><Relationship Id="rId5" Type="http://schemas.microsoft.com/office/2007/relationships/hdphoto" Target="../media/hdphoto21.wdp"/><Relationship Id="rId4" Type="http://schemas.openxmlformats.org/officeDocument/2006/relationships/image" Target="../media/image5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microsoft.com/office/2007/relationships/hdphoto" Target="../media/hdphoto22.wdp"/><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hyperlink" Target="https://microbiologynote.com/fr/chromatographie-par-filtration-sur-gel/" TargetMode="External"/></Relationships>
</file>

<file path=ppt/slides/_rels/slide49.xml.rels><?xml version="1.0" encoding="UTF-8" standalone="yes"?>
<Relationships xmlns="http://schemas.openxmlformats.org/package/2006/relationships"><Relationship Id="rId3" Type="http://schemas.microsoft.com/office/2007/relationships/hdphoto" Target="../media/hdphoto23.wdp"/><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s://www.researchgate.net/figure/Structures-des-20-acides-amines-naturels-codes-a-trois-et-une-lettre_fig2_48908664"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8093ED-9042-3EA7-650C-44A8B41F834E}"/>
              </a:ext>
            </a:extLst>
          </p:cNvPr>
          <p:cNvSpPr>
            <a:spLocks noGrp="1"/>
          </p:cNvSpPr>
          <p:nvPr>
            <p:ph type="ctrTitle"/>
          </p:nvPr>
        </p:nvSpPr>
        <p:spPr>
          <a:xfrm>
            <a:off x="1308100" y="271463"/>
            <a:ext cx="9144000" cy="2387600"/>
          </a:xfrm>
        </p:spPr>
        <p:txBody>
          <a:bodyPr/>
          <a:lstStyle/>
          <a:p>
            <a:r>
              <a:rPr lang="fr-FR" b="1" dirty="0">
                <a:latin typeface="Arial" panose="020B0604020202020204" pitchFamily="34" charset="0"/>
                <a:cs typeface="Arial" panose="020B0604020202020204" pitchFamily="34" charset="0"/>
              </a:rPr>
              <a:t>BIOCHIMIE STRUCTURALE</a:t>
            </a:r>
          </a:p>
        </p:txBody>
      </p:sp>
      <p:sp>
        <p:nvSpPr>
          <p:cNvPr id="3" name="Sous-titre 2">
            <a:extLst>
              <a:ext uri="{FF2B5EF4-FFF2-40B4-BE49-F238E27FC236}">
                <a16:creationId xmlns:a16="http://schemas.microsoft.com/office/drawing/2014/main" id="{B567D9A9-D377-4133-4A5C-A855D6647907}"/>
              </a:ext>
            </a:extLst>
          </p:cNvPr>
          <p:cNvSpPr>
            <a:spLocks noGrp="1"/>
          </p:cNvSpPr>
          <p:nvPr>
            <p:ph type="subTitle" idx="1"/>
          </p:nvPr>
        </p:nvSpPr>
        <p:spPr>
          <a:xfrm>
            <a:off x="1384300" y="3233738"/>
            <a:ext cx="9359900" cy="3624262"/>
          </a:xfrm>
        </p:spPr>
        <p:txBody>
          <a:bodyPr>
            <a:normAutofit/>
          </a:bodyPr>
          <a:lstStyle/>
          <a:p>
            <a:r>
              <a:rPr lang="fr-FR" b="1" dirty="0">
                <a:solidFill>
                  <a:srgbClr val="0070C0"/>
                </a:solidFill>
                <a:latin typeface="Arial" panose="020B0604020202020204" pitchFamily="34" charset="0"/>
                <a:cs typeface="Arial" panose="020B0604020202020204" pitchFamily="34" charset="0"/>
              </a:rPr>
              <a:t>ACIDES AMINES, PEPTIDES ET PROTEINES</a:t>
            </a:r>
          </a:p>
          <a:p>
            <a:endParaRPr lang="fr-FR" b="1" dirty="0">
              <a:solidFill>
                <a:srgbClr val="0070C0"/>
              </a:solidFill>
              <a:latin typeface="Arial" panose="020B0604020202020204" pitchFamily="34" charset="0"/>
              <a:cs typeface="Arial" panose="020B0604020202020204" pitchFamily="34" charset="0"/>
            </a:endParaRPr>
          </a:p>
          <a:p>
            <a:endParaRPr lang="fr-FR" b="1" dirty="0">
              <a:solidFill>
                <a:srgbClr val="0070C0"/>
              </a:solidFill>
              <a:latin typeface="Arial" panose="020B0604020202020204" pitchFamily="34" charset="0"/>
              <a:cs typeface="Arial" panose="020B0604020202020204" pitchFamily="34" charset="0"/>
            </a:endParaRPr>
          </a:p>
          <a:p>
            <a:endParaRPr lang="fr-FR" b="1" dirty="0">
              <a:solidFill>
                <a:srgbClr val="0070C0"/>
              </a:solidFill>
              <a:latin typeface="Arial" panose="020B0604020202020204" pitchFamily="34" charset="0"/>
              <a:cs typeface="Arial" panose="020B0604020202020204" pitchFamily="34" charset="0"/>
            </a:endParaRPr>
          </a:p>
          <a:p>
            <a:endParaRPr lang="fr-FR" b="1" dirty="0">
              <a:solidFill>
                <a:srgbClr val="0070C0"/>
              </a:solidFill>
              <a:latin typeface="Arial" panose="020B0604020202020204" pitchFamily="34" charset="0"/>
              <a:cs typeface="Arial" panose="020B0604020202020204" pitchFamily="34" charset="0"/>
            </a:endParaRPr>
          </a:p>
          <a:p>
            <a:endParaRPr lang="fr-FR" b="1" dirty="0">
              <a:solidFill>
                <a:srgbClr val="0070C0"/>
              </a:solidFill>
              <a:latin typeface="Arial" panose="020B0604020202020204" pitchFamily="34" charset="0"/>
              <a:cs typeface="Arial" panose="020B0604020202020204" pitchFamily="34" charset="0"/>
            </a:endParaRPr>
          </a:p>
          <a:p>
            <a:r>
              <a:rPr lang="fr-FR" sz="2000" b="1" dirty="0">
                <a:latin typeface="Arial" panose="020B0604020202020204" pitchFamily="34" charset="0"/>
                <a:cs typeface="Arial" panose="020B0604020202020204" pitchFamily="34" charset="0"/>
              </a:rPr>
              <a:t>Pr A.BELHAMRA</a:t>
            </a:r>
          </a:p>
        </p:txBody>
      </p:sp>
    </p:spTree>
    <p:extLst>
      <p:ext uri="{BB962C8B-B14F-4D97-AF65-F5344CB8AC3E}">
        <p14:creationId xmlns:p14="http://schemas.microsoft.com/office/powerpoint/2010/main" val="615685098"/>
      </p:ext>
    </p:extLst>
  </p:cSld>
  <p:clrMapOvr>
    <a:masterClrMapping/>
  </p:clrMapOvr>
  <mc:AlternateContent xmlns:mc="http://schemas.openxmlformats.org/markup-compatibility/2006" xmlns:p14="http://schemas.microsoft.com/office/powerpoint/2010/main">
    <mc:Choice Requires="p14">
      <p:transition spd="slow" p14:dur="2000" advTm="20947"/>
    </mc:Choice>
    <mc:Fallback xmlns="">
      <p:transition spd="slow" advTm="20947"/>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3A823C3D-05E9-91EE-40D7-6CD079DB58FD}"/>
              </a:ext>
            </a:extLst>
          </p:cNvPr>
          <p:cNvSpPr txBox="1">
            <a:spLocks/>
          </p:cNvSpPr>
          <p:nvPr/>
        </p:nvSpPr>
        <p:spPr>
          <a:xfrm>
            <a:off x="215900" y="940924"/>
            <a:ext cx="11823700" cy="5917076"/>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u="sng" dirty="0"/>
              <a:t>Solubilité</a:t>
            </a:r>
          </a:p>
          <a:p>
            <a:pPr marL="0" indent="0">
              <a:buNone/>
            </a:pPr>
            <a:r>
              <a:rPr lang="fr-FR" dirty="0"/>
              <a:t>La plupart des acides aminés sont solubles dans l’eau et les solvants polaires (alcool).</a:t>
            </a:r>
          </a:p>
          <a:p>
            <a:pPr marL="0" indent="0">
              <a:buNone/>
            </a:pPr>
            <a:r>
              <a:rPr lang="fr-FR" dirty="0"/>
              <a:t>Ils sont moins solubles dans les solvants apolaires. Cette solubilité dépend des propriétés de la chaîne latérale: la solubilité diminue avec le nombre d'atomes de carbone du radical, mais inversement augmente si ce radical R est porteur de fonctions polaires (NH2, COOH) ou hydrophiles (OH).</a:t>
            </a:r>
          </a:p>
          <a:p>
            <a:r>
              <a:rPr lang="fr-FR" u="sng" dirty="0"/>
              <a:t>Absorption</a:t>
            </a:r>
            <a:r>
              <a:rPr lang="fr-FR" dirty="0"/>
              <a:t> : les AA sont incolores, les aromatiques (</a:t>
            </a:r>
            <a:r>
              <a:rPr lang="fr-FR" dirty="0" err="1"/>
              <a:t>Trp,Tyr,Phe</a:t>
            </a:r>
            <a:r>
              <a:rPr lang="fr-FR" dirty="0"/>
              <a:t>) absorbent entre 260 et 280 nm</a:t>
            </a:r>
          </a:p>
          <a:p>
            <a:r>
              <a:rPr lang="fr-FR" u="sng" dirty="0"/>
              <a:t>Ionisation</a:t>
            </a:r>
          </a:p>
          <a:p>
            <a:pPr marL="0" indent="0">
              <a:buNone/>
            </a:pPr>
            <a:r>
              <a:rPr lang="fr-FR" dirty="0"/>
              <a:t>Chaque molécule d’AA contient un carboxyle  acide et un groupement aminé basique. </a:t>
            </a:r>
          </a:p>
          <a:p>
            <a:pPr marL="0" indent="0">
              <a:buNone/>
            </a:pPr>
            <a:r>
              <a:rPr lang="fr-FR" dirty="0"/>
              <a:t>En solution, ces deux groupements existent sous deux formes, l'une chargée, l'autre neutre : pour le carboxyle  </a:t>
            </a:r>
            <a:r>
              <a:rPr lang="fr-FR" b="1" dirty="0"/>
              <a:t>R-COOH et R-COO</a:t>
            </a:r>
            <a:r>
              <a:rPr lang="fr-FR" b="1" baseline="30000" dirty="0"/>
              <a:t>- </a:t>
            </a:r>
            <a:r>
              <a:rPr lang="fr-FR" b="1" dirty="0"/>
              <a:t>+ H</a:t>
            </a:r>
            <a:r>
              <a:rPr lang="fr-FR" b="1" baseline="30000" dirty="0"/>
              <a:t>+</a:t>
            </a:r>
            <a:r>
              <a:rPr lang="fr-FR" dirty="0"/>
              <a:t>    pour le groupement aminé          </a:t>
            </a:r>
            <a:r>
              <a:rPr lang="fr-FR" b="1" dirty="0"/>
              <a:t>R-NH</a:t>
            </a:r>
            <a:r>
              <a:rPr lang="fr-FR" b="1" baseline="-25000" dirty="0"/>
              <a:t>3</a:t>
            </a:r>
            <a:r>
              <a:rPr lang="fr-FR" b="1" baseline="30000" dirty="0"/>
              <a:t>+</a:t>
            </a:r>
            <a:r>
              <a:rPr lang="fr-FR" b="1" dirty="0"/>
              <a:t> et R-NH</a:t>
            </a:r>
            <a:r>
              <a:rPr lang="fr-FR" b="1" baseline="-25000" dirty="0"/>
              <a:t>2</a:t>
            </a:r>
            <a:r>
              <a:rPr lang="fr-FR" b="1" dirty="0"/>
              <a:t> + H</a:t>
            </a:r>
            <a:r>
              <a:rPr lang="fr-FR" b="1" baseline="30000" dirty="0"/>
              <a:t>+</a:t>
            </a:r>
          </a:p>
          <a:p>
            <a:pPr marL="0" indent="0">
              <a:buNone/>
            </a:pPr>
            <a:r>
              <a:rPr lang="fr-FR" dirty="0"/>
              <a:t>On appelle ainsi les AA des composés </a:t>
            </a:r>
            <a:r>
              <a:rPr lang="fr-FR" dirty="0">
                <a:solidFill>
                  <a:srgbClr val="0070C0"/>
                </a:solidFill>
              </a:rPr>
              <a:t>amphotères</a:t>
            </a:r>
            <a:r>
              <a:rPr lang="fr-FR" dirty="0"/>
              <a:t>.</a:t>
            </a:r>
          </a:p>
          <a:p>
            <a:pPr marL="0" indent="0">
              <a:buNone/>
            </a:pPr>
            <a:r>
              <a:rPr lang="fr-FR" dirty="0"/>
              <a:t>L'ionisation des AA varie avec le pH : les AA peuvent exister en solution aqueuse, sous 3 formes possibles :  </a:t>
            </a:r>
          </a:p>
          <a:p>
            <a:pPr marL="0" indent="0">
              <a:buNone/>
            </a:pPr>
            <a:endParaRPr lang="fr-FR" dirty="0"/>
          </a:p>
        </p:txBody>
      </p:sp>
      <p:sp>
        <p:nvSpPr>
          <p:cNvPr id="5" name="Espace réservé du contenu 2">
            <a:extLst>
              <a:ext uri="{FF2B5EF4-FFF2-40B4-BE49-F238E27FC236}">
                <a16:creationId xmlns:a16="http://schemas.microsoft.com/office/drawing/2014/main" id="{21EA88E8-E503-213B-A879-5350E7370FCA}"/>
              </a:ext>
            </a:extLst>
          </p:cNvPr>
          <p:cNvSpPr txBox="1">
            <a:spLocks/>
          </p:cNvSpPr>
          <p:nvPr/>
        </p:nvSpPr>
        <p:spPr>
          <a:xfrm>
            <a:off x="1048063" y="486168"/>
            <a:ext cx="10515600" cy="5746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fr-FR" dirty="0"/>
              <a:t> </a:t>
            </a:r>
            <a:r>
              <a:rPr lang="fr-FR" u="sng" dirty="0"/>
              <a:t>Propriétés Physiques</a:t>
            </a:r>
            <a:r>
              <a:rPr lang="fr-FR" dirty="0"/>
              <a:t> </a:t>
            </a:r>
          </a:p>
        </p:txBody>
      </p:sp>
      <p:sp>
        <p:nvSpPr>
          <p:cNvPr id="6" name="Titre 1">
            <a:extLst>
              <a:ext uri="{FF2B5EF4-FFF2-40B4-BE49-F238E27FC236}">
                <a16:creationId xmlns:a16="http://schemas.microsoft.com/office/drawing/2014/main" id="{76278973-ADF8-FF8F-6D3F-B621BD4CE69A}"/>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spTree>
    <p:extLst>
      <p:ext uri="{BB962C8B-B14F-4D97-AF65-F5344CB8AC3E}">
        <p14:creationId xmlns:p14="http://schemas.microsoft.com/office/powerpoint/2010/main" val="1523660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689361C-67F2-E675-DB4F-9B68BADDF199}"/>
              </a:ext>
            </a:extLst>
          </p:cNvPr>
          <p:cNvSpPr>
            <a:spLocks noGrp="1"/>
          </p:cNvSpPr>
          <p:nvPr>
            <p:ph idx="1"/>
          </p:nvPr>
        </p:nvSpPr>
        <p:spPr>
          <a:xfrm>
            <a:off x="838200" y="1060843"/>
            <a:ext cx="10515600" cy="4351338"/>
          </a:xfrm>
        </p:spPr>
        <p:txBody>
          <a:bodyPr/>
          <a:lstStyle/>
          <a:p>
            <a:r>
              <a:rPr lang="fr-FR" dirty="0"/>
              <a:t> </a:t>
            </a:r>
            <a:r>
              <a:rPr lang="fr-FR" dirty="0">
                <a:solidFill>
                  <a:srgbClr val="0070C0"/>
                </a:solidFill>
              </a:rPr>
              <a:t>le point isoélectrique </a:t>
            </a:r>
            <a:r>
              <a:rPr lang="fr-FR" dirty="0"/>
              <a:t>est le pH pour lequel la charge de l’ion dipolaire est nulle. </a:t>
            </a:r>
            <a:r>
              <a:rPr lang="fr-FR" dirty="0">
                <a:solidFill>
                  <a:srgbClr val="0070C0"/>
                </a:solidFill>
              </a:rPr>
              <a:t>le point isoionique </a:t>
            </a:r>
            <a:r>
              <a:rPr lang="fr-FR" dirty="0"/>
              <a:t>est le pH pour lequel le nombre de protons libérés par les groupements acides est égal au nombre de protons captés par les groupements basiques. Ces deux points sont confondus quand l’ion dipolaire n’échange que des  protons. </a:t>
            </a:r>
          </a:p>
          <a:p>
            <a:pPr marL="0" indent="0">
              <a:buNone/>
            </a:pPr>
            <a:endParaRPr lang="fr-FR" dirty="0"/>
          </a:p>
          <a:p>
            <a:pPr marL="0" indent="0">
              <a:buNone/>
            </a:pPr>
            <a:endParaRPr lang="fr-FR" dirty="0"/>
          </a:p>
        </p:txBody>
      </p:sp>
      <p:sp>
        <p:nvSpPr>
          <p:cNvPr id="4" name="Titre 1">
            <a:extLst>
              <a:ext uri="{FF2B5EF4-FFF2-40B4-BE49-F238E27FC236}">
                <a16:creationId xmlns:a16="http://schemas.microsoft.com/office/drawing/2014/main" id="{1D3CCB9E-9437-624F-3F98-8C3FEB54BD5C}"/>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sp>
        <p:nvSpPr>
          <p:cNvPr id="5" name="Espace réservé du contenu 2">
            <a:extLst>
              <a:ext uri="{FF2B5EF4-FFF2-40B4-BE49-F238E27FC236}">
                <a16:creationId xmlns:a16="http://schemas.microsoft.com/office/drawing/2014/main" id="{A0904385-AED3-91E5-038F-1920D90579B1}"/>
              </a:ext>
            </a:extLst>
          </p:cNvPr>
          <p:cNvSpPr txBox="1">
            <a:spLocks/>
          </p:cNvSpPr>
          <p:nvPr/>
        </p:nvSpPr>
        <p:spPr>
          <a:xfrm>
            <a:off x="1048063" y="486168"/>
            <a:ext cx="10515600" cy="5746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fr-FR" dirty="0"/>
              <a:t> </a:t>
            </a:r>
            <a:r>
              <a:rPr lang="fr-FR" u="sng" dirty="0"/>
              <a:t>Propriétés Physiques</a:t>
            </a:r>
            <a:r>
              <a:rPr lang="fr-FR" dirty="0"/>
              <a:t> </a:t>
            </a:r>
          </a:p>
        </p:txBody>
      </p:sp>
      <p:pic>
        <p:nvPicPr>
          <p:cNvPr id="6" name="Image 5" descr="Une image contenant Police, texte, ligne, capture d’écran&#10;&#10;Description générée automatiquement">
            <a:extLst>
              <a:ext uri="{FF2B5EF4-FFF2-40B4-BE49-F238E27FC236}">
                <a16:creationId xmlns:a16="http://schemas.microsoft.com/office/drawing/2014/main" id="{1056A179-57B1-9A7B-256B-B2724343DB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3429000"/>
            <a:ext cx="11002911" cy="1619476"/>
          </a:xfrm>
          <a:prstGeom prst="rect">
            <a:avLst/>
          </a:prstGeom>
        </p:spPr>
      </p:pic>
      <p:sp>
        <p:nvSpPr>
          <p:cNvPr id="7" name="ZoneTexte 6">
            <a:extLst>
              <a:ext uri="{FF2B5EF4-FFF2-40B4-BE49-F238E27FC236}">
                <a16:creationId xmlns:a16="http://schemas.microsoft.com/office/drawing/2014/main" id="{0FD72D87-8AC8-00B9-5E9F-5EFB39E7E9A3}"/>
              </a:ext>
            </a:extLst>
          </p:cNvPr>
          <p:cNvSpPr txBox="1"/>
          <p:nvPr/>
        </p:nvSpPr>
        <p:spPr>
          <a:xfrm>
            <a:off x="1048063" y="5077901"/>
            <a:ext cx="1815058" cy="461665"/>
          </a:xfrm>
          <a:prstGeom prst="rect">
            <a:avLst/>
          </a:prstGeom>
          <a:noFill/>
        </p:spPr>
        <p:txBody>
          <a:bodyPr wrap="square" rtlCol="0">
            <a:spAutoFit/>
          </a:bodyPr>
          <a:lstStyle/>
          <a:p>
            <a:r>
              <a:rPr lang="fr-FR" sz="2400" b="1" dirty="0"/>
              <a:t>Milieu acide</a:t>
            </a:r>
          </a:p>
        </p:txBody>
      </p:sp>
      <p:sp>
        <p:nvSpPr>
          <p:cNvPr id="8" name="ZoneTexte 7">
            <a:extLst>
              <a:ext uri="{FF2B5EF4-FFF2-40B4-BE49-F238E27FC236}">
                <a16:creationId xmlns:a16="http://schemas.microsoft.com/office/drawing/2014/main" id="{9B303470-6256-09E9-89B6-701827A0A597}"/>
              </a:ext>
            </a:extLst>
          </p:cNvPr>
          <p:cNvSpPr txBox="1"/>
          <p:nvPr/>
        </p:nvSpPr>
        <p:spPr>
          <a:xfrm>
            <a:off x="5052934" y="5065411"/>
            <a:ext cx="2097373" cy="461665"/>
          </a:xfrm>
          <a:prstGeom prst="rect">
            <a:avLst/>
          </a:prstGeom>
          <a:noFill/>
        </p:spPr>
        <p:txBody>
          <a:bodyPr wrap="square" rtlCol="0">
            <a:spAutoFit/>
          </a:bodyPr>
          <a:lstStyle/>
          <a:p>
            <a:r>
              <a:rPr lang="fr-FR" sz="2400" b="1" dirty="0"/>
              <a:t>Zwitterion</a:t>
            </a:r>
          </a:p>
        </p:txBody>
      </p:sp>
      <p:sp>
        <p:nvSpPr>
          <p:cNvPr id="9" name="ZoneTexte 8">
            <a:extLst>
              <a:ext uri="{FF2B5EF4-FFF2-40B4-BE49-F238E27FC236}">
                <a16:creationId xmlns:a16="http://schemas.microsoft.com/office/drawing/2014/main" id="{A2D61772-BA54-68E3-C72C-0E63DD2169E8}"/>
              </a:ext>
            </a:extLst>
          </p:cNvPr>
          <p:cNvSpPr txBox="1"/>
          <p:nvPr/>
        </p:nvSpPr>
        <p:spPr>
          <a:xfrm>
            <a:off x="9776678" y="5045672"/>
            <a:ext cx="2367189" cy="461665"/>
          </a:xfrm>
          <a:prstGeom prst="rect">
            <a:avLst/>
          </a:prstGeom>
          <a:noFill/>
        </p:spPr>
        <p:txBody>
          <a:bodyPr wrap="square" rtlCol="0">
            <a:spAutoFit/>
          </a:bodyPr>
          <a:lstStyle/>
          <a:p>
            <a:r>
              <a:rPr lang="fr-FR" sz="2400" b="1" dirty="0"/>
              <a:t>Milieu basique</a:t>
            </a:r>
          </a:p>
        </p:txBody>
      </p:sp>
    </p:spTree>
    <p:extLst>
      <p:ext uri="{BB962C8B-B14F-4D97-AF65-F5344CB8AC3E}">
        <p14:creationId xmlns:p14="http://schemas.microsoft.com/office/powerpoint/2010/main" val="546103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2AC9F490-3ED8-059B-F5BA-C0D001CC75DE}"/>
              </a:ext>
            </a:extLst>
          </p:cNvPr>
          <p:cNvSpPr>
            <a:spLocks noGrp="1"/>
          </p:cNvSpPr>
          <p:nvPr>
            <p:ph idx="1"/>
          </p:nvPr>
        </p:nvSpPr>
        <p:spPr>
          <a:xfrm>
            <a:off x="925017" y="1078269"/>
            <a:ext cx="11266984" cy="1907209"/>
          </a:xfrm>
        </p:spPr>
        <p:txBody>
          <a:bodyPr/>
          <a:lstStyle/>
          <a:p>
            <a:r>
              <a:rPr lang="fr-FR" dirty="0" err="1">
                <a:solidFill>
                  <a:schemeClr val="accent1"/>
                </a:solidFill>
              </a:rPr>
              <a:t>pK</a:t>
            </a:r>
            <a:r>
              <a:rPr lang="fr-FR" baseline="-25000" dirty="0" err="1">
                <a:solidFill>
                  <a:schemeClr val="accent1"/>
                </a:solidFill>
              </a:rPr>
              <a:t>a</a:t>
            </a:r>
            <a:r>
              <a:rPr lang="fr-FR" dirty="0"/>
              <a:t> : pour l’eau à 25°C    H</a:t>
            </a:r>
            <a:r>
              <a:rPr lang="fr-FR" baseline="-25000" dirty="0"/>
              <a:t>2</a:t>
            </a:r>
            <a:r>
              <a:rPr lang="fr-FR" dirty="0"/>
              <a:t>O                    OH</a:t>
            </a:r>
            <a:r>
              <a:rPr lang="fr-FR" baseline="30000" dirty="0"/>
              <a:t>-</a:t>
            </a:r>
            <a:r>
              <a:rPr lang="fr-FR" dirty="0"/>
              <a:t>  +  H</a:t>
            </a:r>
            <a:r>
              <a:rPr lang="fr-FR" baseline="30000" dirty="0"/>
              <a:t>+ </a:t>
            </a:r>
            <a:r>
              <a:rPr lang="fr-FR" dirty="0"/>
              <a:t> et [H</a:t>
            </a:r>
            <a:r>
              <a:rPr lang="fr-FR" baseline="30000" dirty="0"/>
              <a:t>+</a:t>
            </a:r>
            <a:r>
              <a:rPr lang="fr-FR" dirty="0"/>
              <a:t>] [OH</a:t>
            </a:r>
            <a:r>
              <a:rPr lang="fr-FR" baseline="30000" dirty="0"/>
              <a:t>-</a:t>
            </a:r>
            <a:r>
              <a:rPr lang="fr-FR" dirty="0"/>
              <a:t>] = 10</a:t>
            </a:r>
            <a:r>
              <a:rPr lang="fr-FR" baseline="30000" dirty="0"/>
              <a:t>-14  </a:t>
            </a:r>
            <a:r>
              <a:rPr lang="fr-FR" dirty="0"/>
              <a:t>       par définition pH = - log [H+]</a:t>
            </a:r>
          </a:p>
          <a:p>
            <a:pPr marL="0" indent="0">
              <a:buNone/>
            </a:pPr>
            <a:r>
              <a:rPr lang="fr-FR" dirty="0"/>
              <a:t>Un acide est un composé capable de céder un proton et une base un composé capable de capter un proton.  </a:t>
            </a:r>
          </a:p>
          <a:p>
            <a:pPr marL="0" indent="0">
              <a:buNone/>
            </a:pPr>
            <a:endParaRPr lang="fr-FR" dirty="0"/>
          </a:p>
          <a:p>
            <a:pPr marL="0" indent="0">
              <a:buNone/>
            </a:pPr>
            <a:endParaRPr lang="fr-FR" baseline="30000" dirty="0"/>
          </a:p>
        </p:txBody>
      </p:sp>
      <p:sp>
        <p:nvSpPr>
          <p:cNvPr id="4" name="Titre 1">
            <a:extLst>
              <a:ext uri="{FF2B5EF4-FFF2-40B4-BE49-F238E27FC236}">
                <a16:creationId xmlns:a16="http://schemas.microsoft.com/office/drawing/2014/main" id="{D93CD1B8-7A16-5B34-9BB4-C11B1B1A2588}"/>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sp>
        <p:nvSpPr>
          <p:cNvPr id="5" name="Espace réservé du contenu 2">
            <a:extLst>
              <a:ext uri="{FF2B5EF4-FFF2-40B4-BE49-F238E27FC236}">
                <a16:creationId xmlns:a16="http://schemas.microsoft.com/office/drawing/2014/main" id="{E21117AA-497C-8726-B33A-D3B204C73DCB}"/>
              </a:ext>
            </a:extLst>
          </p:cNvPr>
          <p:cNvSpPr txBox="1">
            <a:spLocks/>
          </p:cNvSpPr>
          <p:nvPr/>
        </p:nvSpPr>
        <p:spPr>
          <a:xfrm>
            <a:off x="1048063" y="486168"/>
            <a:ext cx="10515600" cy="5746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fr-FR" dirty="0"/>
              <a:t> </a:t>
            </a:r>
            <a:r>
              <a:rPr lang="fr-FR" u="sng" dirty="0"/>
              <a:t>Propriétés Physiques</a:t>
            </a:r>
            <a:r>
              <a:rPr lang="fr-FR" dirty="0"/>
              <a:t> </a:t>
            </a:r>
          </a:p>
        </p:txBody>
      </p:sp>
      <p:cxnSp>
        <p:nvCxnSpPr>
          <p:cNvPr id="7" name="Connecteur droit avec flèche 6">
            <a:extLst>
              <a:ext uri="{FF2B5EF4-FFF2-40B4-BE49-F238E27FC236}">
                <a16:creationId xmlns:a16="http://schemas.microsoft.com/office/drawing/2014/main" id="{B0418607-1327-C574-9759-B2E1EAB8C5FC}"/>
              </a:ext>
            </a:extLst>
          </p:cNvPr>
          <p:cNvCxnSpPr/>
          <p:nvPr/>
        </p:nvCxnSpPr>
        <p:spPr>
          <a:xfrm>
            <a:off x="5570720" y="1266672"/>
            <a:ext cx="1094282"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8" name="Connecteur droit avec flèche 7">
            <a:extLst>
              <a:ext uri="{FF2B5EF4-FFF2-40B4-BE49-F238E27FC236}">
                <a16:creationId xmlns:a16="http://schemas.microsoft.com/office/drawing/2014/main" id="{E861D93F-0857-3098-45A0-F06AB897FCE2}"/>
              </a:ext>
            </a:extLst>
          </p:cNvPr>
          <p:cNvCxnSpPr>
            <a:cxnSpLocks/>
          </p:cNvCxnSpPr>
          <p:nvPr/>
        </p:nvCxnSpPr>
        <p:spPr>
          <a:xfrm flipH="1">
            <a:off x="5570720" y="1419072"/>
            <a:ext cx="1050560"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pic>
        <p:nvPicPr>
          <p:cNvPr id="16" name="Image 15">
            <a:extLst>
              <a:ext uri="{FF2B5EF4-FFF2-40B4-BE49-F238E27FC236}">
                <a16:creationId xmlns:a16="http://schemas.microsoft.com/office/drawing/2014/main" id="{290748C0-6F76-EBD6-83BB-825F7220251A}"/>
              </a:ext>
            </a:extLst>
          </p:cNvPr>
          <p:cNvPicPr>
            <a:picLocks noChangeAspect="1"/>
          </p:cNvPicPr>
          <p:nvPr/>
        </p:nvPicPr>
        <p:blipFill>
          <a:blip r:embed="rId2">
            <a:lum bright="-22000" contrast="62000"/>
          </a:blip>
          <a:stretch>
            <a:fillRect/>
          </a:stretch>
        </p:blipFill>
        <p:spPr>
          <a:xfrm>
            <a:off x="1222866" y="4452079"/>
            <a:ext cx="3034341" cy="1016895"/>
          </a:xfrm>
          <a:prstGeom prst="rect">
            <a:avLst/>
          </a:prstGeom>
        </p:spPr>
      </p:pic>
      <p:pic>
        <p:nvPicPr>
          <p:cNvPr id="18" name="Image 17">
            <a:extLst>
              <a:ext uri="{FF2B5EF4-FFF2-40B4-BE49-F238E27FC236}">
                <a16:creationId xmlns:a16="http://schemas.microsoft.com/office/drawing/2014/main" id="{8C4DF45A-DCEF-8636-4BC8-CF137393A7DC}"/>
              </a:ext>
            </a:extLst>
          </p:cNvPr>
          <p:cNvPicPr>
            <a:picLocks noChangeAspect="1"/>
          </p:cNvPicPr>
          <p:nvPr/>
        </p:nvPicPr>
        <p:blipFill>
          <a:blip r:embed="rId3">
            <a:lum bright="-23000" contrast="64000"/>
          </a:blip>
          <a:stretch>
            <a:fillRect/>
          </a:stretch>
        </p:blipFill>
        <p:spPr>
          <a:xfrm>
            <a:off x="1222866" y="2985478"/>
            <a:ext cx="4008701" cy="1016895"/>
          </a:xfrm>
          <a:prstGeom prst="rect">
            <a:avLst/>
          </a:prstGeom>
        </p:spPr>
      </p:pic>
      <p:sp>
        <p:nvSpPr>
          <p:cNvPr id="19" name="ZoneTexte 18">
            <a:extLst>
              <a:ext uri="{FF2B5EF4-FFF2-40B4-BE49-F238E27FC236}">
                <a16:creationId xmlns:a16="http://schemas.microsoft.com/office/drawing/2014/main" id="{DF633857-19F8-19A2-147B-5A8C86EE98AF}"/>
              </a:ext>
            </a:extLst>
          </p:cNvPr>
          <p:cNvSpPr txBox="1"/>
          <p:nvPr/>
        </p:nvSpPr>
        <p:spPr>
          <a:xfrm>
            <a:off x="5407577" y="3167390"/>
            <a:ext cx="3736422" cy="523220"/>
          </a:xfrm>
          <a:prstGeom prst="rect">
            <a:avLst/>
          </a:prstGeom>
          <a:noFill/>
        </p:spPr>
        <p:txBody>
          <a:bodyPr wrap="square" rtlCol="0">
            <a:spAutoFit/>
          </a:bodyPr>
          <a:lstStyle/>
          <a:p>
            <a:r>
              <a:rPr lang="fr-FR" sz="2800" dirty="0"/>
              <a:t>A demi-salification, on a </a:t>
            </a:r>
          </a:p>
        </p:txBody>
      </p:sp>
      <p:pic>
        <p:nvPicPr>
          <p:cNvPr id="21" name="Image 20">
            <a:extLst>
              <a:ext uri="{FF2B5EF4-FFF2-40B4-BE49-F238E27FC236}">
                <a16:creationId xmlns:a16="http://schemas.microsoft.com/office/drawing/2014/main" id="{B032D019-C90E-9943-02B5-8FD0FB01BCB8}"/>
              </a:ext>
            </a:extLst>
          </p:cNvPr>
          <p:cNvPicPr>
            <a:picLocks noChangeAspect="1"/>
          </p:cNvPicPr>
          <p:nvPr/>
        </p:nvPicPr>
        <p:blipFill>
          <a:blip r:embed="rId4">
            <a:lum bright="-10000" contrast="58000"/>
          </a:blip>
          <a:stretch>
            <a:fillRect/>
          </a:stretch>
        </p:blipFill>
        <p:spPr>
          <a:xfrm>
            <a:off x="9177880" y="3167390"/>
            <a:ext cx="1210303" cy="523219"/>
          </a:xfrm>
          <a:prstGeom prst="rect">
            <a:avLst/>
          </a:prstGeom>
        </p:spPr>
      </p:pic>
      <p:sp>
        <p:nvSpPr>
          <p:cNvPr id="22" name="ZoneTexte 21">
            <a:extLst>
              <a:ext uri="{FF2B5EF4-FFF2-40B4-BE49-F238E27FC236}">
                <a16:creationId xmlns:a16="http://schemas.microsoft.com/office/drawing/2014/main" id="{1D36854D-0976-B64D-840F-0F474AA4713E}"/>
              </a:ext>
            </a:extLst>
          </p:cNvPr>
          <p:cNvSpPr txBox="1"/>
          <p:nvPr/>
        </p:nvSpPr>
        <p:spPr>
          <a:xfrm>
            <a:off x="10546232" y="3139403"/>
            <a:ext cx="912501" cy="523220"/>
          </a:xfrm>
          <a:prstGeom prst="rect">
            <a:avLst/>
          </a:prstGeom>
          <a:noFill/>
        </p:spPr>
        <p:txBody>
          <a:bodyPr wrap="square" rtlCol="0">
            <a:spAutoFit/>
          </a:bodyPr>
          <a:lstStyle/>
          <a:p>
            <a:r>
              <a:rPr lang="fr-FR" sz="2800" dirty="0"/>
              <a:t>alors</a:t>
            </a:r>
          </a:p>
        </p:txBody>
      </p:sp>
      <p:sp>
        <p:nvSpPr>
          <p:cNvPr id="24" name="ZoneTexte 23">
            <a:extLst>
              <a:ext uri="{FF2B5EF4-FFF2-40B4-BE49-F238E27FC236}">
                <a16:creationId xmlns:a16="http://schemas.microsoft.com/office/drawing/2014/main" id="{1983E106-CE32-B1E1-982D-1BE2DC9617E6}"/>
              </a:ext>
            </a:extLst>
          </p:cNvPr>
          <p:cNvSpPr txBox="1"/>
          <p:nvPr/>
        </p:nvSpPr>
        <p:spPr>
          <a:xfrm>
            <a:off x="4257207" y="4404230"/>
            <a:ext cx="7721183" cy="954107"/>
          </a:xfrm>
          <a:prstGeom prst="rect">
            <a:avLst/>
          </a:prstGeom>
          <a:noFill/>
        </p:spPr>
        <p:txBody>
          <a:bodyPr wrap="square">
            <a:spAutoFit/>
          </a:bodyPr>
          <a:lstStyle/>
          <a:p>
            <a:r>
              <a:rPr lang="fr-FR" sz="2800" dirty="0"/>
              <a:t>Le </a:t>
            </a:r>
            <a:r>
              <a:rPr lang="fr-FR" sz="2800" dirty="0" err="1"/>
              <a:t>pKa</a:t>
            </a:r>
            <a:r>
              <a:rPr lang="fr-FR" sz="2800" dirty="0"/>
              <a:t> correspond au pH de demi-salification de l’acide faible par une base forte</a:t>
            </a:r>
          </a:p>
        </p:txBody>
      </p:sp>
      <p:pic>
        <p:nvPicPr>
          <p:cNvPr id="26" name="Image 25">
            <a:extLst>
              <a:ext uri="{FF2B5EF4-FFF2-40B4-BE49-F238E27FC236}">
                <a16:creationId xmlns:a16="http://schemas.microsoft.com/office/drawing/2014/main" id="{8F091D1A-9C30-754E-4118-FEF0244FAE36}"/>
              </a:ext>
            </a:extLst>
          </p:cNvPr>
          <p:cNvPicPr>
            <a:picLocks noChangeAspect="1"/>
          </p:cNvPicPr>
          <p:nvPr/>
        </p:nvPicPr>
        <p:blipFill>
          <a:blip r:embed="rId5">
            <a:lum bright="-20000" contrast="40000"/>
          </a:blip>
          <a:stretch>
            <a:fillRect/>
          </a:stretch>
        </p:blipFill>
        <p:spPr>
          <a:xfrm>
            <a:off x="857564" y="5468974"/>
            <a:ext cx="1730116" cy="1201649"/>
          </a:xfrm>
          <a:prstGeom prst="rect">
            <a:avLst/>
          </a:prstGeom>
        </p:spPr>
      </p:pic>
      <p:pic>
        <p:nvPicPr>
          <p:cNvPr id="28" name="Image 27">
            <a:extLst>
              <a:ext uri="{FF2B5EF4-FFF2-40B4-BE49-F238E27FC236}">
                <a16:creationId xmlns:a16="http://schemas.microsoft.com/office/drawing/2014/main" id="{F35E46FD-B2E7-9F91-63C1-D97F5AC7AFF4}"/>
              </a:ext>
            </a:extLst>
          </p:cNvPr>
          <p:cNvPicPr>
            <a:picLocks noChangeAspect="1"/>
          </p:cNvPicPr>
          <p:nvPr/>
        </p:nvPicPr>
        <p:blipFill>
          <a:blip r:embed="rId6">
            <a:lum bright="-20000" contrast="40000"/>
          </a:blip>
          <a:stretch>
            <a:fillRect/>
          </a:stretch>
        </p:blipFill>
        <p:spPr>
          <a:xfrm>
            <a:off x="4377124" y="5506638"/>
            <a:ext cx="3762531" cy="1016895"/>
          </a:xfrm>
          <a:prstGeom prst="rect">
            <a:avLst/>
          </a:prstGeom>
        </p:spPr>
      </p:pic>
      <p:sp>
        <p:nvSpPr>
          <p:cNvPr id="29" name="ZoneTexte 28">
            <a:extLst>
              <a:ext uri="{FF2B5EF4-FFF2-40B4-BE49-F238E27FC236}">
                <a16:creationId xmlns:a16="http://schemas.microsoft.com/office/drawing/2014/main" id="{2B159796-97EC-24C3-2D83-3C63AFABA50C}"/>
              </a:ext>
            </a:extLst>
          </p:cNvPr>
          <p:cNvSpPr txBox="1"/>
          <p:nvPr/>
        </p:nvSpPr>
        <p:spPr>
          <a:xfrm>
            <a:off x="2587680" y="5753475"/>
            <a:ext cx="2038661" cy="523220"/>
          </a:xfrm>
          <a:prstGeom prst="rect">
            <a:avLst/>
          </a:prstGeom>
          <a:noFill/>
        </p:spPr>
        <p:txBody>
          <a:bodyPr wrap="square" rtlCol="0">
            <a:spAutoFit/>
          </a:bodyPr>
          <a:lstStyle/>
          <a:p>
            <a:r>
              <a:rPr lang="fr-FR" sz="2800" dirty="0"/>
              <a:t>Si on prend</a:t>
            </a:r>
          </a:p>
        </p:txBody>
      </p:sp>
      <p:pic>
        <p:nvPicPr>
          <p:cNvPr id="31" name="Image 30">
            <a:extLst>
              <a:ext uri="{FF2B5EF4-FFF2-40B4-BE49-F238E27FC236}">
                <a16:creationId xmlns:a16="http://schemas.microsoft.com/office/drawing/2014/main" id="{1E35EDE5-2B95-F43C-0020-9040074FB5E8}"/>
              </a:ext>
            </a:extLst>
          </p:cNvPr>
          <p:cNvPicPr>
            <a:picLocks noChangeAspect="1"/>
          </p:cNvPicPr>
          <p:nvPr/>
        </p:nvPicPr>
        <p:blipFill>
          <a:blip r:embed="rId7">
            <a:lum bright="9000" contrast="24000"/>
          </a:blip>
          <a:stretch>
            <a:fillRect/>
          </a:stretch>
        </p:blipFill>
        <p:spPr>
          <a:xfrm>
            <a:off x="8859188" y="5468974"/>
            <a:ext cx="3207558" cy="954107"/>
          </a:xfrm>
          <a:prstGeom prst="rect">
            <a:avLst/>
          </a:prstGeom>
        </p:spPr>
      </p:pic>
      <p:sp>
        <p:nvSpPr>
          <p:cNvPr id="32" name="ZoneTexte 31">
            <a:extLst>
              <a:ext uri="{FF2B5EF4-FFF2-40B4-BE49-F238E27FC236}">
                <a16:creationId xmlns:a16="http://schemas.microsoft.com/office/drawing/2014/main" id="{17B86AD2-BA94-72A2-1F2B-F32BDCEDFB41}"/>
              </a:ext>
            </a:extLst>
          </p:cNvPr>
          <p:cNvSpPr txBox="1"/>
          <p:nvPr/>
        </p:nvSpPr>
        <p:spPr>
          <a:xfrm>
            <a:off x="8215855" y="5684417"/>
            <a:ext cx="567133" cy="523220"/>
          </a:xfrm>
          <a:prstGeom prst="rect">
            <a:avLst/>
          </a:prstGeom>
          <a:noFill/>
        </p:spPr>
        <p:txBody>
          <a:bodyPr wrap="square" rtlCol="0">
            <a:spAutoFit/>
          </a:bodyPr>
          <a:lstStyle/>
          <a:p>
            <a:r>
              <a:rPr lang="fr-FR" sz="2800" dirty="0"/>
              <a:t>et</a:t>
            </a:r>
          </a:p>
        </p:txBody>
      </p:sp>
    </p:spTree>
    <p:extLst>
      <p:ext uri="{BB962C8B-B14F-4D97-AF65-F5344CB8AC3E}">
        <p14:creationId xmlns:p14="http://schemas.microsoft.com/office/powerpoint/2010/main" val="526348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8615091-0B24-5130-9D4D-367109BD86FD}"/>
              </a:ext>
            </a:extLst>
          </p:cNvPr>
          <p:cNvSpPr>
            <a:spLocks noGrp="1"/>
          </p:cNvSpPr>
          <p:nvPr>
            <p:ph idx="1"/>
          </p:nvPr>
        </p:nvSpPr>
        <p:spPr>
          <a:xfrm>
            <a:off x="838200" y="1253331"/>
            <a:ext cx="10515600" cy="4351338"/>
          </a:xfrm>
        </p:spPr>
        <p:txBody>
          <a:bodyPr/>
          <a:lstStyle/>
          <a:p>
            <a:r>
              <a:rPr lang="fr-FR" dirty="0" err="1"/>
              <a:t>pK</a:t>
            </a:r>
            <a:r>
              <a:rPr lang="fr-FR" baseline="-25000" dirty="0" err="1"/>
              <a:t>a</a:t>
            </a:r>
            <a:endParaRPr lang="fr-FR" baseline="-25000" dirty="0"/>
          </a:p>
          <a:p>
            <a:pPr marL="0" indent="0">
              <a:buNone/>
            </a:pPr>
            <a:r>
              <a:rPr lang="fr-FR" dirty="0"/>
              <a:t>On obtient :</a:t>
            </a:r>
          </a:p>
          <a:p>
            <a:pPr marL="0" indent="0">
              <a:buNone/>
            </a:pPr>
            <a:endParaRPr lang="fr-FR" dirty="0"/>
          </a:p>
          <a:p>
            <a:pPr marL="0" indent="0">
              <a:buNone/>
            </a:pPr>
            <a:r>
              <a:rPr lang="fr-FR" dirty="0"/>
              <a:t>Revenons aux AA : </a:t>
            </a:r>
          </a:p>
          <a:p>
            <a:pPr marL="0" indent="0">
              <a:buNone/>
            </a:pPr>
            <a:r>
              <a:rPr lang="fr-FR" dirty="0"/>
              <a:t>   </a:t>
            </a:r>
          </a:p>
        </p:txBody>
      </p:sp>
      <p:sp>
        <p:nvSpPr>
          <p:cNvPr id="4" name="Titre 1">
            <a:extLst>
              <a:ext uri="{FF2B5EF4-FFF2-40B4-BE49-F238E27FC236}">
                <a16:creationId xmlns:a16="http://schemas.microsoft.com/office/drawing/2014/main" id="{1FBAB659-A8E0-024F-D244-775F4D829147}"/>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sp>
        <p:nvSpPr>
          <p:cNvPr id="5" name="Espace réservé du contenu 2">
            <a:extLst>
              <a:ext uri="{FF2B5EF4-FFF2-40B4-BE49-F238E27FC236}">
                <a16:creationId xmlns:a16="http://schemas.microsoft.com/office/drawing/2014/main" id="{63E1A7EC-41D2-35D9-EB21-DF745903BFF9}"/>
              </a:ext>
            </a:extLst>
          </p:cNvPr>
          <p:cNvSpPr txBox="1">
            <a:spLocks/>
          </p:cNvSpPr>
          <p:nvPr/>
        </p:nvSpPr>
        <p:spPr>
          <a:xfrm>
            <a:off x="1048063" y="486168"/>
            <a:ext cx="10515600" cy="5746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fr-FR" dirty="0"/>
              <a:t> </a:t>
            </a:r>
            <a:r>
              <a:rPr lang="fr-FR" u="sng" dirty="0"/>
              <a:t>Propriétés Physiques</a:t>
            </a:r>
            <a:r>
              <a:rPr lang="fr-FR" dirty="0"/>
              <a:t> </a:t>
            </a:r>
          </a:p>
        </p:txBody>
      </p:sp>
      <p:pic>
        <p:nvPicPr>
          <p:cNvPr id="7" name="Image 6">
            <a:extLst>
              <a:ext uri="{FF2B5EF4-FFF2-40B4-BE49-F238E27FC236}">
                <a16:creationId xmlns:a16="http://schemas.microsoft.com/office/drawing/2014/main" id="{A290C825-8AFD-68A3-F253-64C8FA3EA45C}"/>
              </a:ext>
            </a:extLst>
          </p:cNvPr>
          <p:cNvPicPr>
            <a:picLocks noChangeAspect="1"/>
          </p:cNvPicPr>
          <p:nvPr/>
        </p:nvPicPr>
        <p:blipFill>
          <a:blip r:embed="rId2">
            <a:lum bright="-20000" contrast="40000"/>
          </a:blip>
          <a:stretch>
            <a:fillRect/>
          </a:stretch>
        </p:blipFill>
        <p:spPr>
          <a:xfrm>
            <a:off x="2827253" y="1424066"/>
            <a:ext cx="2824039" cy="1169232"/>
          </a:xfrm>
          <a:prstGeom prst="rect">
            <a:avLst/>
          </a:prstGeom>
        </p:spPr>
      </p:pic>
      <p:pic>
        <p:nvPicPr>
          <p:cNvPr id="11" name="Image 10" descr="Une image contenant diagramme, ligne, Police, capture d’écran&#10;&#10;Description générée automatiquement">
            <a:extLst>
              <a:ext uri="{FF2B5EF4-FFF2-40B4-BE49-F238E27FC236}">
                <a16:creationId xmlns:a16="http://schemas.microsoft.com/office/drawing/2014/main" id="{BA9164FE-8F67-13E8-6F4C-F18DC944A7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397442"/>
            <a:ext cx="12192000" cy="3460558"/>
          </a:xfrm>
          <a:prstGeom prst="rect">
            <a:avLst/>
          </a:prstGeom>
        </p:spPr>
      </p:pic>
      <p:cxnSp>
        <p:nvCxnSpPr>
          <p:cNvPr id="13" name="Connecteur droit avec flèche 12">
            <a:extLst>
              <a:ext uri="{FF2B5EF4-FFF2-40B4-BE49-F238E27FC236}">
                <a16:creationId xmlns:a16="http://schemas.microsoft.com/office/drawing/2014/main" id="{8DC2C349-8C28-4088-5B06-0CF6EEEB0D71}"/>
              </a:ext>
            </a:extLst>
          </p:cNvPr>
          <p:cNvCxnSpPr/>
          <p:nvPr/>
        </p:nvCxnSpPr>
        <p:spPr>
          <a:xfrm>
            <a:off x="2827253" y="3942413"/>
            <a:ext cx="1220091"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4" name="Connecteur droit avec flèche 13">
            <a:extLst>
              <a:ext uri="{FF2B5EF4-FFF2-40B4-BE49-F238E27FC236}">
                <a16:creationId xmlns:a16="http://schemas.microsoft.com/office/drawing/2014/main" id="{61EEBBC3-D854-EFE1-63C9-E24460A49F56}"/>
              </a:ext>
            </a:extLst>
          </p:cNvPr>
          <p:cNvCxnSpPr>
            <a:cxnSpLocks/>
          </p:cNvCxnSpPr>
          <p:nvPr/>
        </p:nvCxnSpPr>
        <p:spPr>
          <a:xfrm flipH="1">
            <a:off x="2803161" y="4094813"/>
            <a:ext cx="1180833"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Connecteur droit avec flèche 15">
            <a:extLst>
              <a:ext uri="{FF2B5EF4-FFF2-40B4-BE49-F238E27FC236}">
                <a16:creationId xmlns:a16="http://schemas.microsoft.com/office/drawing/2014/main" id="{0678CD87-D76D-1B4C-5983-CBBBC6A96F56}"/>
              </a:ext>
            </a:extLst>
          </p:cNvPr>
          <p:cNvCxnSpPr>
            <a:cxnSpLocks/>
          </p:cNvCxnSpPr>
          <p:nvPr/>
        </p:nvCxnSpPr>
        <p:spPr>
          <a:xfrm flipH="1">
            <a:off x="7092839" y="4112303"/>
            <a:ext cx="1180833"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7" name="Connecteur droit avec flèche 16">
            <a:extLst>
              <a:ext uri="{FF2B5EF4-FFF2-40B4-BE49-F238E27FC236}">
                <a16:creationId xmlns:a16="http://schemas.microsoft.com/office/drawing/2014/main" id="{B4D43D90-0CD1-30DF-9FB9-56FCE17F2074}"/>
              </a:ext>
            </a:extLst>
          </p:cNvPr>
          <p:cNvCxnSpPr/>
          <p:nvPr/>
        </p:nvCxnSpPr>
        <p:spPr>
          <a:xfrm>
            <a:off x="7101943" y="3974893"/>
            <a:ext cx="1220091"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8" name="ZoneTexte 17">
            <a:extLst>
              <a:ext uri="{FF2B5EF4-FFF2-40B4-BE49-F238E27FC236}">
                <a16:creationId xmlns:a16="http://schemas.microsoft.com/office/drawing/2014/main" id="{6A87B31D-9E55-1824-E009-F08685F93F70}"/>
              </a:ext>
            </a:extLst>
          </p:cNvPr>
          <p:cNvSpPr txBox="1"/>
          <p:nvPr/>
        </p:nvSpPr>
        <p:spPr>
          <a:xfrm>
            <a:off x="3132944" y="3458790"/>
            <a:ext cx="584617" cy="461665"/>
          </a:xfrm>
          <a:prstGeom prst="rect">
            <a:avLst/>
          </a:prstGeom>
          <a:noFill/>
        </p:spPr>
        <p:txBody>
          <a:bodyPr wrap="square" rtlCol="0">
            <a:spAutoFit/>
          </a:bodyPr>
          <a:lstStyle/>
          <a:p>
            <a:r>
              <a:rPr lang="fr-FR" sz="2400" b="1" dirty="0"/>
              <a:t>K</a:t>
            </a:r>
            <a:r>
              <a:rPr lang="fr-FR" sz="2400" b="1" baseline="-25000" dirty="0"/>
              <a:t>1</a:t>
            </a:r>
          </a:p>
        </p:txBody>
      </p:sp>
      <p:sp>
        <p:nvSpPr>
          <p:cNvPr id="19" name="ZoneTexte 18">
            <a:extLst>
              <a:ext uri="{FF2B5EF4-FFF2-40B4-BE49-F238E27FC236}">
                <a16:creationId xmlns:a16="http://schemas.microsoft.com/office/drawing/2014/main" id="{6DAC6C51-E7E8-3256-8AA2-73F59FF63600}"/>
              </a:ext>
            </a:extLst>
          </p:cNvPr>
          <p:cNvSpPr txBox="1"/>
          <p:nvPr/>
        </p:nvSpPr>
        <p:spPr>
          <a:xfrm>
            <a:off x="7437618" y="3491270"/>
            <a:ext cx="584617" cy="461665"/>
          </a:xfrm>
          <a:prstGeom prst="rect">
            <a:avLst/>
          </a:prstGeom>
          <a:noFill/>
        </p:spPr>
        <p:txBody>
          <a:bodyPr wrap="square" rtlCol="0">
            <a:spAutoFit/>
          </a:bodyPr>
          <a:lstStyle/>
          <a:p>
            <a:r>
              <a:rPr lang="fr-FR" sz="2400" b="1" dirty="0"/>
              <a:t>K</a:t>
            </a:r>
            <a:r>
              <a:rPr lang="fr-FR" sz="2400" b="1" baseline="-25000" dirty="0"/>
              <a:t>2</a:t>
            </a:r>
          </a:p>
        </p:txBody>
      </p:sp>
      <p:cxnSp>
        <p:nvCxnSpPr>
          <p:cNvPr id="20" name="Connecteur droit avec flèche 19">
            <a:extLst>
              <a:ext uri="{FF2B5EF4-FFF2-40B4-BE49-F238E27FC236}">
                <a16:creationId xmlns:a16="http://schemas.microsoft.com/office/drawing/2014/main" id="{55AFE25B-D1DF-FC88-EDF6-EF4B3F196AC6}"/>
              </a:ext>
            </a:extLst>
          </p:cNvPr>
          <p:cNvCxnSpPr>
            <a:cxnSpLocks/>
          </p:cNvCxnSpPr>
          <p:nvPr/>
        </p:nvCxnSpPr>
        <p:spPr>
          <a:xfrm flipV="1">
            <a:off x="2979653" y="5257071"/>
            <a:ext cx="1728508" cy="2195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1" name="Connecteur droit avec flèche 20">
            <a:extLst>
              <a:ext uri="{FF2B5EF4-FFF2-40B4-BE49-F238E27FC236}">
                <a16:creationId xmlns:a16="http://schemas.microsoft.com/office/drawing/2014/main" id="{A640D5AB-58F9-0878-AC55-B41711EFA4C7}"/>
              </a:ext>
            </a:extLst>
          </p:cNvPr>
          <p:cNvCxnSpPr>
            <a:cxnSpLocks/>
          </p:cNvCxnSpPr>
          <p:nvPr/>
        </p:nvCxnSpPr>
        <p:spPr>
          <a:xfrm flipH="1">
            <a:off x="2955561" y="5414633"/>
            <a:ext cx="1752600" cy="167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2" name="ZoneTexte 21">
            <a:extLst>
              <a:ext uri="{FF2B5EF4-FFF2-40B4-BE49-F238E27FC236}">
                <a16:creationId xmlns:a16="http://schemas.microsoft.com/office/drawing/2014/main" id="{68E635C0-15A6-4B82-2238-63F48120E380}"/>
              </a:ext>
            </a:extLst>
          </p:cNvPr>
          <p:cNvSpPr txBox="1"/>
          <p:nvPr/>
        </p:nvSpPr>
        <p:spPr>
          <a:xfrm>
            <a:off x="3600134" y="4795407"/>
            <a:ext cx="584617" cy="461665"/>
          </a:xfrm>
          <a:prstGeom prst="rect">
            <a:avLst/>
          </a:prstGeom>
          <a:noFill/>
        </p:spPr>
        <p:txBody>
          <a:bodyPr wrap="square" rtlCol="0">
            <a:spAutoFit/>
          </a:bodyPr>
          <a:lstStyle/>
          <a:p>
            <a:r>
              <a:rPr lang="fr-FR" sz="2400" b="1" dirty="0"/>
              <a:t>K</a:t>
            </a:r>
            <a:r>
              <a:rPr lang="fr-FR" sz="2400" b="1" baseline="-25000" dirty="0"/>
              <a:t>1</a:t>
            </a:r>
          </a:p>
        </p:txBody>
      </p:sp>
      <p:cxnSp>
        <p:nvCxnSpPr>
          <p:cNvPr id="27" name="Connecteur droit avec flèche 26">
            <a:extLst>
              <a:ext uri="{FF2B5EF4-FFF2-40B4-BE49-F238E27FC236}">
                <a16:creationId xmlns:a16="http://schemas.microsoft.com/office/drawing/2014/main" id="{98623B64-DC27-DB45-C838-7BB084EA4496}"/>
              </a:ext>
            </a:extLst>
          </p:cNvPr>
          <p:cNvCxnSpPr>
            <a:cxnSpLocks/>
          </p:cNvCxnSpPr>
          <p:nvPr/>
        </p:nvCxnSpPr>
        <p:spPr>
          <a:xfrm flipV="1">
            <a:off x="7284329" y="5169631"/>
            <a:ext cx="1728508" cy="2195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8" name="Connecteur droit avec flèche 27">
            <a:extLst>
              <a:ext uri="{FF2B5EF4-FFF2-40B4-BE49-F238E27FC236}">
                <a16:creationId xmlns:a16="http://schemas.microsoft.com/office/drawing/2014/main" id="{06562790-2F9C-E3C5-6956-E40D04B7FA5B}"/>
              </a:ext>
            </a:extLst>
          </p:cNvPr>
          <p:cNvCxnSpPr>
            <a:cxnSpLocks/>
          </p:cNvCxnSpPr>
          <p:nvPr/>
        </p:nvCxnSpPr>
        <p:spPr>
          <a:xfrm flipH="1">
            <a:off x="7260237" y="5327193"/>
            <a:ext cx="1752600" cy="167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9" name="ZoneTexte 28">
            <a:extLst>
              <a:ext uri="{FF2B5EF4-FFF2-40B4-BE49-F238E27FC236}">
                <a16:creationId xmlns:a16="http://schemas.microsoft.com/office/drawing/2014/main" id="{54D09DED-D4C5-4C04-9D1C-52F970B9E67D}"/>
              </a:ext>
            </a:extLst>
          </p:cNvPr>
          <p:cNvSpPr txBox="1"/>
          <p:nvPr/>
        </p:nvSpPr>
        <p:spPr>
          <a:xfrm>
            <a:off x="7904810" y="4707967"/>
            <a:ext cx="584617" cy="461665"/>
          </a:xfrm>
          <a:prstGeom prst="rect">
            <a:avLst/>
          </a:prstGeom>
          <a:noFill/>
        </p:spPr>
        <p:txBody>
          <a:bodyPr wrap="square" rtlCol="0">
            <a:spAutoFit/>
          </a:bodyPr>
          <a:lstStyle/>
          <a:p>
            <a:r>
              <a:rPr lang="fr-FR" sz="2400" b="1" dirty="0"/>
              <a:t>K</a:t>
            </a:r>
            <a:r>
              <a:rPr lang="fr-FR" sz="2400" b="1" baseline="-25000" dirty="0"/>
              <a:t>2</a:t>
            </a:r>
          </a:p>
        </p:txBody>
      </p:sp>
    </p:spTree>
    <p:extLst>
      <p:ext uri="{BB962C8B-B14F-4D97-AF65-F5344CB8AC3E}">
        <p14:creationId xmlns:p14="http://schemas.microsoft.com/office/powerpoint/2010/main" val="1617141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273FA994-5067-47A5-19C3-B75B10651F18}"/>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sp>
        <p:nvSpPr>
          <p:cNvPr id="7" name="Espace réservé du contenu 2">
            <a:extLst>
              <a:ext uri="{FF2B5EF4-FFF2-40B4-BE49-F238E27FC236}">
                <a16:creationId xmlns:a16="http://schemas.microsoft.com/office/drawing/2014/main" id="{D08A1A2B-B90A-9779-4B28-2F56BD41CCE4}"/>
              </a:ext>
            </a:extLst>
          </p:cNvPr>
          <p:cNvSpPr txBox="1">
            <a:spLocks/>
          </p:cNvSpPr>
          <p:nvPr/>
        </p:nvSpPr>
        <p:spPr>
          <a:xfrm>
            <a:off x="1048063" y="486168"/>
            <a:ext cx="10515600" cy="5746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fr-FR" dirty="0"/>
              <a:t> </a:t>
            </a:r>
            <a:r>
              <a:rPr lang="fr-FR" u="sng" dirty="0"/>
              <a:t>Propriétés Physiques</a:t>
            </a:r>
            <a:r>
              <a:rPr lang="fr-FR" dirty="0"/>
              <a:t> </a:t>
            </a:r>
          </a:p>
        </p:txBody>
      </p:sp>
      <p:sp>
        <p:nvSpPr>
          <p:cNvPr id="8" name="Espace réservé du contenu 2">
            <a:extLst>
              <a:ext uri="{FF2B5EF4-FFF2-40B4-BE49-F238E27FC236}">
                <a16:creationId xmlns:a16="http://schemas.microsoft.com/office/drawing/2014/main" id="{49EB87FD-5946-F15F-D391-9B632A3347B8}"/>
              </a:ext>
            </a:extLst>
          </p:cNvPr>
          <p:cNvSpPr>
            <a:spLocks noGrp="1"/>
          </p:cNvSpPr>
          <p:nvPr>
            <p:ph idx="1"/>
          </p:nvPr>
        </p:nvSpPr>
        <p:spPr>
          <a:xfrm>
            <a:off x="838200" y="1253330"/>
            <a:ext cx="11353800" cy="5604669"/>
          </a:xfrm>
        </p:spPr>
        <p:txBody>
          <a:bodyPr>
            <a:normAutofit lnSpcReduction="10000"/>
          </a:bodyPr>
          <a:lstStyle/>
          <a:p>
            <a:r>
              <a:rPr lang="fr-FR" dirty="0" err="1"/>
              <a:t>pK</a:t>
            </a:r>
            <a:r>
              <a:rPr lang="fr-FR" baseline="-25000" dirty="0" err="1"/>
              <a:t>a</a:t>
            </a:r>
            <a:endParaRPr lang="fr-FR" baseline="-25000" dirty="0"/>
          </a:p>
          <a:p>
            <a:pPr marL="0" indent="0">
              <a:buNone/>
            </a:pPr>
            <a:r>
              <a:rPr lang="fr-FR" dirty="0"/>
              <a:t>Reprenons                                                d’où K</a:t>
            </a:r>
            <a:r>
              <a:rPr lang="fr-FR" baseline="-25000" dirty="0"/>
              <a:t>1</a:t>
            </a:r>
            <a:r>
              <a:rPr lang="fr-FR" dirty="0"/>
              <a:t>* K</a:t>
            </a:r>
            <a:r>
              <a:rPr lang="fr-FR" baseline="-25000" dirty="0"/>
              <a:t>2</a:t>
            </a:r>
            <a:r>
              <a:rPr lang="fr-FR" dirty="0"/>
              <a:t> = [H</a:t>
            </a:r>
            <a:r>
              <a:rPr lang="fr-FR" baseline="30000" dirty="0"/>
              <a:t>+</a:t>
            </a:r>
            <a:r>
              <a:rPr lang="fr-FR" dirty="0"/>
              <a:t>]</a:t>
            </a:r>
            <a:r>
              <a:rPr lang="fr-FR" baseline="30000" dirty="0"/>
              <a:t>2</a:t>
            </a:r>
            <a:r>
              <a:rPr lang="fr-FR" dirty="0"/>
              <a:t> * </a:t>
            </a:r>
          </a:p>
          <a:p>
            <a:pPr marL="0" indent="0">
              <a:buNone/>
            </a:pPr>
            <a:endParaRPr lang="fr-FR" dirty="0"/>
          </a:p>
          <a:p>
            <a:pPr marL="0" indent="0">
              <a:buNone/>
            </a:pPr>
            <a:r>
              <a:rPr lang="fr-FR" dirty="0"/>
              <a:t>Quand       =       c’est-à-dire qu’on est au </a:t>
            </a:r>
            <a:r>
              <a:rPr lang="fr-FR" dirty="0" err="1"/>
              <a:t>pH</a:t>
            </a:r>
            <a:r>
              <a:rPr lang="fr-FR" baseline="-25000" dirty="0" err="1"/>
              <a:t>i</a:t>
            </a:r>
            <a:r>
              <a:rPr lang="fr-FR" dirty="0"/>
              <a:t>, alors K</a:t>
            </a:r>
            <a:r>
              <a:rPr lang="fr-FR" baseline="-25000" dirty="0"/>
              <a:t>1</a:t>
            </a:r>
            <a:r>
              <a:rPr lang="fr-FR" dirty="0"/>
              <a:t>* K</a:t>
            </a:r>
            <a:r>
              <a:rPr lang="fr-FR" baseline="-25000" dirty="0"/>
              <a:t>2</a:t>
            </a:r>
            <a:r>
              <a:rPr lang="fr-FR" dirty="0"/>
              <a:t> = [H</a:t>
            </a:r>
            <a:r>
              <a:rPr lang="fr-FR" baseline="30000" dirty="0"/>
              <a:t>+</a:t>
            </a:r>
            <a:r>
              <a:rPr lang="fr-FR" dirty="0"/>
              <a:t>]</a:t>
            </a:r>
            <a:r>
              <a:rPr lang="fr-FR" baseline="30000" dirty="0"/>
              <a:t>2</a:t>
            </a:r>
            <a:r>
              <a:rPr lang="fr-FR" dirty="0"/>
              <a:t> d’où</a:t>
            </a:r>
          </a:p>
          <a:p>
            <a:pPr marL="0" indent="0">
              <a:buNone/>
            </a:pPr>
            <a:endParaRPr lang="fr-FR" dirty="0"/>
          </a:p>
          <a:p>
            <a:pPr marL="0" indent="0">
              <a:buNone/>
            </a:pPr>
            <a:r>
              <a:rPr lang="fr-FR" dirty="0"/>
              <a:t>                                        </a:t>
            </a:r>
            <a:r>
              <a:rPr lang="fr-FR" dirty="0" err="1"/>
              <a:t>pH</a:t>
            </a:r>
            <a:r>
              <a:rPr lang="fr-FR" baseline="-25000" dirty="0" err="1"/>
              <a:t>i</a:t>
            </a:r>
            <a:r>
              <a:rPr lang="fr-FR" dirty="0"/>
              <a:t> =      (pK</a:t>
            </a:r>
            <a:r>
              <a:rPr lang="fr-FR" baseline="-25000" dirty="0"/>
              <a:t>1</a:t>
            </a:r>
            <a:r>
              <a:rPr lang="fr-FR" dirty="0"/>
              <a:t>  +  pK</a:t>
            </a:r>
            <a:r>
              <a:rPr lang="fr-FR" baseline="-25000" dirty="0"/>
              <a:t>2</a:t>
            </a:r>
            <a:r>
              <a:rPr lang="fr-FR" dirty="0"/>
              <a:t>)</a:t>
            </a:r>
          </a:p>
          <a:p>
            <a:pPr marL="0" indent="0">
              <a:buNone/>
            </a:pPr>
            <a:r>
              <a:rPr lang="fr-FR" dirty="0"/>
              <a:t>      </a:t>
            </a:r>
          </a:p>
          <a:p>
            <a:pPr marL="0" indent="0">
              <a:buNone/>
            </a:pPr>
            <a:r>
              <a:rPr lang="fr-FR" dirty="0"/>
              <a:t> Importance de l’ionisation : Les AA sont des ampholytes qui en fonction du pH environnant se comporteront soit comme des acides faibles (donneurs de protons) soit comme des bases faibles (accepteurs de protons). Leurs charges sera fonction du pH du milieu.</a:t>
            </a:r>
          </a:p>
          <a:p>
            <a:pPr marL="0" indent="0">
              <a:buNone/>
            </a:pPr>
            <a:r>
              <a:rPr lang="fr-FR" dirty="0"/>
              <a:t>Pour doser un acide aminé il est donc possible de doser soit le carboxyle soit l’amine. (Voir TP) Voyons un exemple :   </a:t>
            </a:r>
          </a:p>
        </p:txBody>
      </p:sp>
      <p:pic>
        <p:nvPicPr>
          <p:cNvPr id="10" name="Image 9">
            <a:extLst>
              <a:ext uri="{FF2B5EF4-FFF2-40B4-BE49-F238E27FC236}">
                <a16:creationId xmlns:a16="http://schemas.microsoft.com/office/drawing/2014/main" id="{284A0D8A-E0AA-969A-BC40-EA469CB2EF5D}"/>
              </a:ext>
            </a:extLst>
          </p:cNvPr>
          <p:cNvPicPr>
            <a:picLocks noChangeAspect="1"/>
          </p:cNvPicPr>
          <p:nvPr/>
        </p:nvPicPr>
        <p:blipFill>
          <a:blip r:embed="rId2">
            <a:lum bright="-20000" contrast="40000"/>
          </a:blip>
          <a:stretch>
            <a:fillRect/>
          </a:stretch>
        </p:blipFill>
        <p:spPr>
          <a:xfrm>
            <a:off x="2908537" y="1409075"/>
            <a:ext cx="3137496" cy="1229193"/>
          </a:xfrm>
          <a:prstGeom prst="rect">
            <a:avLst/>
          </a:prstGeom>
        </p:spPr>
      </p:pic>
      <p:cxnSp>
        <p:nvCxnSpPr>
          <p:cNvPr id="12" name="Connecteur droit 11">
            <a:extLst>
              <a:ext uri="{FF2B5EF4-FFF2-40B4-BE49-F238E27FC236}">
                <a16:creationId xmlns:a16="http://schemas.microsoft.com/office/drawing/2014/main" id="{5C14530E-E39F-04DA-F01A-D0A7E115AA2C}"/>
              </a:ext>
            </a:extLst>
          </p:cNvPr>
          <p:cNvCxnSpPr/>
          <p:nvPr/>
        </p:nvCxnSpPr>
        <p:spPr>
          <a:xfrm>
            <a:off x="9518754" y="2023671"/>
            <a:ext cx="794479" cy="0"/>
          </a:xfrm>
          <a:prstGeom prst="line">
            <a:avLst/>
          </a:prstGeom>
          <a:ln w="28575"/>
        </p:spPr>
        <p:style>
          <a:lnRef idx="1">
            <a:schemeClr val="dk1"/>
          </a:lnRef>
          <a:fillRef idx="0">
            <a:schemeClr val="dk1"/>
          </a:fillRef>
          <a:effectRef idx="0">
            <a:schemeClr val="dk1"/>
          </a:effectRef>
          <a:fontRef idx="minor">
            <a:schemeClr val="tx1"/>
          </a:fontRef>
        </p:style>
      </p:cxnSp>
      <p:sp>
        <p:nvSpPr>
          <p:cNvPr id="13" name="ZoneTexte 12">
            <a:extLst>
              <a:ext uri="{FF2B5EF4-FFF2-40B4-BE49-F238E27FC236}">
                <a16:creationId xmlns:a16="http://schemas.microsoft.com/office/drawing/2014/main" id="{A90DD9DD-455E-6EF6-1268-22F1412F03D9}"/>
              </a:ext>
            </a:extLst>
          </p:cNvPr>
          <p:cNvSpPr txBox="1"/>
          <p:nvPr/>
        </p:nvSpPr>
        <p:spPr>
          <a:xfrm>
            <a:off x="9518754" y="1507235"/>
            <a:ext cx="631904" cy="461665"/>
          </a:xfrm>
          <a:prstGeom prst="rect">
            <a:avLst/>
          </a:prstGeom>
          <a:noFill/>
        </p:spPr>
        <p:txBody>
          <a:bodyPr wrap="none" rtlCol="0">
            <a:spAutoFit/>
          </a:bodyPr>
          <a:lstStyle/>
          <a:p>
            <a:r>
              <a:rPr lang="fr-FR" sz="2400" b="1" dirty="0"/>
              <a:t>[A</a:t>
            </a:r>
            <a:r>
              <a:rPr lang="fr-FR" sz="2400" b="1" baseline="30000" dirty="0"/>
              <a:t>-</a:t>
            </a:r>
            <a:r>
              <a:rPr lang="fr-FR" sz="2400" b="1" dirty="0"/>
              <a:t>]</a:t>
            </a:r>
          </a:p>
        </p:txBody>
      </p:sp>
      <p:sp>
        <p:nvSpPr>
          <p:cNvPr id="14" name="ZoneTexte 13">
            <a:extLst>
              <a:ext uri="{FF2B5EF4-FFF2-40B4-BE49-F238E27FC236}">
                <a16:creationId xmlns:a16="http://schemas.microsoft.com/office/drawing/2014/main" id="{06219841-A7BC-9271-8F61-14A86AC8DC2E}"/>
              </a:ext>
            </a:extLst>
          </p:cNvPr>
          <p:cNvSpPr txBox="1"/>
          <p:nvPr/>
        </p:nvSpPr>
        <p:spPr>
          <a:xfrm>
            <a:off x="9551234" y="2004407"/>
            <a:ext cx="671979" cy="461665"/>
          </a:xfrm>
          <a:prstGeom prst="rect">
            <a:avLst/>
          </a:prstGeom>
          <a:noFill/>
        </p:spPr>
        <p:txBody>
          <a:bodyPr wrap="none" rtlCol="0">
            <a:spAutoFit/>
          </a:bodyPr>
          <a:lstStyle/>
          <a:p>
            <a:r>
              <a:rPr lang="fr-FR" sz="2400" b="1" dirty="0"/>
              <a:t>[A</a:t>
            </a:r>
            <a:r>
              <a:rPr lang="fr-FR" sz="2400" b="1" baseline="30000" dirty="0"/>
              <a:t>+</a:t>
            </a:r>
            <a:r>
              <a:rPr lang="fr-FR" sz="2400" b="1" dirty="0"/>
              <a:t>]</a:t>
            </a:r>
          </a:p>
        </p:txBody>
      </p:sp>
      <p:sp>
        <p:nvSpPr>
          <p:cNvPr id="15" name="ZoneTexte 14">
            <a:extLst>
              <a:ext uri="{FF2B5EF4-FFF2-40B4-BE49-F238E27FC236}">
                <a16:creationId xmlns:a16="http://schemas.microsoft.com/office/drawing/2014/main" id="{C4E07DAD-DE24-64DB-29DF-12F444E96EA7}"/>
              </a:ext>
            </a:extLst>
          </p:cNvPr>
          <p:cNvSpPr txBox="1"/>
          <p:nvPr/>
        </p:nvSpPr>
        <p:spPr>
          <a:xfrm>
            <a:off x="3537678" y="2023671"/>
            <a:ext cx="719528" cy="461665"/>
          </a:xfrm>
          <a:prstGeom prst="rect">
            <a:avLst/>
          </a:prstGeom>
          <a:noFill/>
        </p:spPr>
        <p:txBody>
          <a:bodyPr wrap="square" rtlCol="0">
            <a:spAutoFit/>
          </a:bodyPr>
          <a:lstStyle/>
          <a:p>
            <a:r>
              <a:rPr lang="fr-FR" sz="2400" b="1" dirty="0"/>
              <a:t>[    ]</a:t>
            </a:r>
          </a:p>
        </p:txBody>
      </p:sp>
      <p:sp>
        <p:nvSpPr>
          <p:cNvPr id="16" name="ZoneTexte 15">
            <a:extLst>
              <a:ext uri="{FF2B5EF4-FFF2-40B4-BE49-F238E27FC236}">
                <a16:creationId xmlns:a16="http://schemas.microsoft.com/office/drawing/2014/main" id="{3BF4CB69-61B9-8C2A-150B-02A25D23CECA}"/>
              </a:ext>
            </a:extLst>
          </p:cNvPr>
          <p:cNvSpPr txBox="1"/>
          <p:nvPr/>
        </p:nvSpPr>
        <p:spPr>
          <a:xfrm>
            <a:off x="1872611" y="2649945"/>
            <a:ext cx="631904" cy="461665"/>
          </a:xfrm>
          <a:prstGeom prst="rect">
            <a:avLst/>
          </a:prstGeom>
          <a:noFill/>
        </p:spPr>
        <p:txBody>
          <a:bodyPr wrap="none" rtlCol="0">
            <a:spAutoFit/>
          </a:bodyPr>
          <a:lstStyle/>
          <a:p>
            <a:r>
              <a:rPr lang="fr-FR" sz="2400" b="1" dirty="0"/>
              <a:t>[A</a:t>
            </a:r>
            <a:r>
              <a:rPr lang="fr-FR" sz="2400" b="1" baseline="30000" dirty="0"/>
              <a:t>-</a:t>
            </a:r>
            <a:r>
              <a:rPr lang="fr-FR" sz="2400" b="1" dirty="0"/>
              <a:t>]</a:t>
            </a:r>
          </a:p>
        </p:txBody>
      </p:sp>
      <p:sp>
        <p:nvSpPr>
          <p:cNvPr id="17" name="ZoneTexte 16">
            <a:extLst>
              <a:ext uri="{FF2B5EF4-FFF2-40B4-BE49-F238E27FC236}">
                <a16:creationId xmlns:a16="http://schemas.microsoft.com/office/drawing/2014/main" id="{3913A0BB-84A8-E020-E509-C49F92A63326}"/>
              </a:ext>
            </a:extLst>
          </p:cNvPr>
          <p:cNvSpPr txBox="1"/>
          <p:nvPr/>
        </p:nvSpPr>
        <p:spPr>
          <a:xfrm>
            <a:off x="2572547" y="2649944"/>
            <a:ext cx="671979" cy="461665"/>
          </a:xfrm>
          <a:prstGeom prst="rect">
            <a:avLst/>
          </a:prstGeom>
          <a:noFill/>
        </p:spPr>
        <p:txBody>
          <a:bodyPr wrap="none" rtlCol="0">
            <a:spAutoFit/>
          </a:bodyPr>
          <a:lstStyle/>
          <a:p>
            <a:r>
              <a:rPr lang="fr-FR" sz="2400" b="1" dirty="0"/>
              <a:t>[A</a:t>
            </a:r>
            <a:r>
              <a:rPr lang="fr-FR" sz="2400" b="1" baseline="30000" dirty="0"/>
              <a:t>+</a:t>
            </a:r>
            <a:r>
              <a:rPr lang="fr-FR" sz="2400" b="1" dirty="0"/>
              <a:t>]</a:t>
            </a:r>
          </a:p>
        </p:txBody>
      </p:sp>
      <p:cxnSp>
        <p:nvCxnSpPr>
          <p:cNvPr id="21" name="Connecteur droit 20">
            <a:extLst>
              <a:ext uri="{FF2B5EF4-FFF2-40B4-BE49-F238E27FC236}">
                <a16:creationId xmlns:a16="http://schemas.microsoft.com/office/drawing/2014/main" id="{19B37928-20BF-075D-494E-F75EDE9FC55F}"/>
              </a:ext>
            </a:extLst>
          </p:cNvPr>
          <p:cNvCxnSpPr/>
          <p:nvPr/>
        </p:nvCxnSpPr>
        <p:spPr>
          <a:xfrm>
            <a:off x="5021701" y="3802200"/>
            <a:ext cx="287493" cy="0"/>
          </a:xfrm>
          <a:prstGeom prst="line">
            <a:avLst/>
          </a:prstGeom>
        </p:spPr>
        <p:style>
          <a:lnRef idx="1">
            <a:schemeClr val="dk1"/>
          </a:lnRef>
          <a:fillRef idx="0">
            <a:schemeClr val="dk1"/>
          </a:fillRef>
          <a:effectRef idx="0">
            <a:schemeClr val="dk1"/>
          </a:effectRef>
          <a:fontRef idx="minor">
            <a:schemeClr val="tx1"/>
          </a:fontRef>
        </p:style>
      </p:cxnSp>
      <p:sp>
        <p:nvSpPr>
          <p:cNvPr id="24" name="ZoneTexte 23">
            <a:extLst>
              <a:ext uri="{FF2B5EF4-FFF2-40B4-BE49-F238E27FC236}">
                <a16:creationId xmlns:a16="http://schemas.microsoft.com/office/drawing/2014/main" id="{BF9B5B87-4A32-B8A9-A6F7-866C044D284B}"/>
              </a:ext>
            </a:extLst>
          </p:cNvPr>
          <p:cNvSpPr txBox="1"/>
          <p:nvPr/>
        </p:nvSpPr>
        <p:spPr>
          <a:xfrm>
            <a:off x="5006797" y="3419111"/>
            <a:ext cx="272323" cy="461665"/>
          </a:xfrm>
          <a:prstGeom prst="rect">
            <a:avLst/>
          </a:prstGeom>
          <a:noFill/>
        </p:spPr>
        <p:txBody>
          <a:bodyPr wrap="square" rtlCol="0">
            <a:spAutoFit/>
          </a:bodyPr>
          <a:lstStyle/>
          <a:p>
            <a:r>
              <a:rPr lang="fr-FR" sz="2400" dirty="0"/>
              <a:t>1</a:t>
            </a:r>
          </a:p>
        </p:txBody>
      </p:sp>
      <p:sp>
        <p:nvSpPr>
          <p:cNvPr id="25" name="ZoneTexte 24">
            <a:extLst>
              <a:ext uri="{FF2B5EF4-FFF2-40B4-BE49-F238E27FC236}">
                <a16:creationId xmlns:a16="http://schemas.microsoft.com/office/drawing/2014/main" id="{B74F03C0-0347-AE37-0686-75803B98F8A1}"/>
              </a:ext>
            </a:extLst>
          </p:cNvPr>
          <p:cNvSpPr txBox="1"/>
          <p:nvPr/>
        </p:nvSpPr>
        <p:spPr>
          <a:xfrm>
            <a:off x="5021693" y="3754873"/>
            <a:ext cx="272323" cy="461665"/>
          </a:xfrm>
          <a:prstGeom prst="rect">
            <a:avLst/>
          </a:prstGeom>
          <a:noFill/>
        </p:spPr>
        <p:txBody>
          <a:bodyPr wrap="square" rtlCol="0">
            <a:spAutoFit/>
          </a:bodyPr>
          <a:lstStyle/>
          <a:p>
            <a:r>
              <a:rPr lang="fr-FR" sz="2400" dirty="0"/>
              <a:t>2</a:t>
            </a:r>
          </a:p>
        </p:txBody>
      </p:sp>
      <p:sp>
        <p:nvSpPr>
          <p:cNvPr id="26" name="Rectangle 25">
            <a:extLst>
              <a:ext uri="{FF2B5EF4-FFF2-40B4-BE49-F238E27FC236}">
                <a16:creationId xmlns:a16="http://schemas.microsoft.com/office/drawing/2014/main" id="{8BDC77A4-C5C5-6406-434B-2B78D77FF4E8}"/>
              </a:ext>
            </a:extLst>
          </p:cNvPr>
          <p:cNvSpPr/>
          <p:nvPr/>
        </p:nvSpPr>
        <p:spPr>
          <a:xfrm>
            <a:off x="3897442" y="3524041"/>
            <a:ext cx="3522689" cy="692497"/>
          </a:xfrm>
          <a:prstGeom prst="rect">
            <a:avLst/>
          </a:prstGeom>
          <a:noFill/>
          <a:ln w="28575">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Tree>
    <p:extLst>
      <p:ext uri="{BB962C8B-B14F-4D97-AF65-F5344CB8AC3E}">
        <p14:creationId xmlns:p14="http://schemas.microsoft.com/office/powerpoint/2010/main" val="2084902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6E3C07C2-428F-8FAC-4F63-0CBD9D85BA2E}"/>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sp>
        <p:nvSpPr>
          <p:cNvPr id="5" name="Espace réservé du contenu 2">
            <a:extLst>
              <a:ext uri="{FF2B5EF4-FFF2-40B4-BE49-F238E27FC236}">
                <a16:creationId xmlns:a16="http://schemas.microsoft.com/office/drawing/2014/main" id="{2D143EB7-9BDB-70C7-BA18-FF5BB762E40E}"/>
              </a:ext>
            </a:extLst>
          </p:cNvPr>
          <p:cNvSpPr txBox="1">
            <a:spLocks/>
          </p:cNvSpPr>
          <p:nvPr/>
        </p:nvSpPr>
        <p:spPr>
          <a:xfrm>
            <a:off x="1048063" y="636074"/>
            <a:ext cx="10515600" cy="5746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fr-FR" dirty="0"/>
              <a:t> </a:t>
            </a:r>
            <a:r>
              <a:rPr lang="fr-FR" u="sng" dirty="0"/>
              <a:t>Propriétés Physiques</a:t>
            </a:r>
            <a:r>
              <a:rPr lang="fr-FR" dirty="0"/>
              <a:t> </a:t>
            </a:r>
          </a:p>
        </p:txBody>
      </p:sp>
      <p:sp>
        <p:nvSpPr>
          <p:cNvPr id="6" name="Espace réservé du contenu 2">
            <a:extLst>
              <a:ext uri="{FF2B5EF4-FFF2-40B4-BE49-F238E27FC236}">
                <a16:creationId xmlns:a16="http://schemas.microsoft.com/office/drawing/2014/main" id="{D68E7B3C-90A8-44CC-511A-6177657C0228}"/>
              </a:ext>
            </a:extLst>
          </p:cNvPr>
          <p:cNvSpPr txBox="1">
            <a:spLocks/>
          </p:cNvSpPr>
          <p:nvPr/>
        </p:nvSpPr>
        <p:spPr>
          <a:xfrm>
            <a:off x="628963" y="1251899"/>
            <a:ext cx="11353800" cy="56046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err="1"/>
              <a:t>pK</a:t>
            </a:r>
            <a:r>
              <a:rPr lang="fr-FR" baseline="-25000" dirty="0" err="1"/>
              <a:t>a</a:t>
            </a:r>
            <a:r>
              <a:rPr lang="fr-FR" baseline="-25000" dirty="0"/>
              <a:t> </a:t>
            </a:r>
            <a:r>
              <a:rPr lang="fr-FR" dirty="0"/>
              <a:t>: Ionisation de la Glycine en fonction du pH</a:t>
            </a:r>
            <a:endParaRPr lang="fr-FR" baseline="-25000" dirty="0"/>
          </a:p>
          <a:p>
            <a:pPr marL="0" indent="0">
              <a:buFont typeface="Arial" panose="020B0604020202020204" pitchFamily="34" charset="0"/>
              <a:buNone/>
            </a:pPr>
            <a:endParaRPr lang="fr-FR" dirty="0"/>
          </a:p>
        </p:txBody>
      </p:sp>
      <p:pic>
        <p:nvPicPr>
          <p:cNvPr id="8" name="Image 7" descr="Une image contenant diagramme, ligne, Tracé, texte&#10;&#10;Description générée automatiquement">
            <a:extLst>
              <a:ext uri="{FF2B5EF4-FFF2-40B4-BE49-F238E27FC236}">
                <a16:creationId xmlns:a16="http://schemas.microsoft.com/office/drawing/2014/main" id="{8D2648E0-833B-4061-D6B1-27A15432FFDD}"/>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31000"/>
                    </a14:imgEffect>
                    <a14:imgEffect>
                      <a14:brightnessContrast bright="-2000" contrast="1000"/>
                    </a14:imgEffect>
                  </a14:imgLayer>
                </a14:imgProps>
              </a:ext>
              <a:ext uri="{28A0092B-C50C-407E-A947-70E740481C1C}">
                <a14:useLocalDpi xmlns:a14="http://schemas.microsoft.com/office/drawing/2010/main" val="0"/>
              </a:ext>
            </a:extLst>
          </a:blip>
          <a:stretch>
            <a:fillRect/>
          </a:stretch>
        </p:blipFill>
        <p:spPr>
          <a:xfrm>
            <a:off x="749515" y="2719668"/>
            <a:ext cx="7271120" cy="3645859"/>
          </a:xfrm>
          <a:prstGeom prst="rect">
            <a:avLst/>
          </a:prstGeom>
        </p:spPr>
      </p:pic>
      <p:sp>
        <p:nvSpPr>
          <p:cNvPr id="9" name="ZoneTexte 8">
            <a:extLst>
              <a:ext uri="{FF2B5EF4-FFF2-40B4-BE49-F238E27FC236}">
                <a16:creationId xmlns:a16="http://schemas.microsoft.com/office/drawing/2014/main" id="{33199515-1C9C-EEA1-EABE-71E54A1FFC0F}"/>
              </a:ext>
            </a:extLst>
          </p:cNvPr>
          <p:cNvSpPr txBox="1"/>
          <p:nvPr/>
        </p:nvSpPr>
        <p:spPr>
          <a:xfrm>
            <a:off x="6204766" y="2649945"/>
            <a:ext cx="631904" cy="461665"/>
          </a:xfrm>
          <a:prstGeom prst="rect">
            <a:avLst/>
          </a:prstGeom>
          <a:noFill/>
        </p:spPr>
        <p:txBody>
          <a:bodyPr wrap="none" rtlCol="0">
            <a:spAutoFit/>
          </a:bodyPr>
          <a:lstStyle/>
          <a:p>
            <a:r>
              <a:rPr lang="fr-FR" sz="2400" b="1" dirty="0">
                <a:solidFill>
                  <a:srgbClr val="00B050"/>
                </a:solidFill>
              </a:rPr>
              <a:t>[A</a:t>
            </a:r>
            <a:r>
              <a:rPr lang="fr-FR" sz="2400" b="1" baseline="30000" dirty="0">
                <a:solidFill>
                  <a:srgbClr val="00B050"/>
                </a:solidFill>
              </a:rPr>
              <a:t>-</a:t>
            </a:r>
            <a:r>
              <a:rPr lang="fr-FR" sz="2400" b="1" dirty="0">
                <a:solidFill>
                  <a:srgbClr val="00B050"/>
                </a:solidFill>
              </a:rPr>
              <a:t>]</a:t>
            </a:r>
          </a:p>
        </p:txBody>
      </p:sp>
      <p:sp>
        <p:nvSpPr>
          <p:cNvPr id="10" name="ZoneTexte 9">
            <a:extLst>
              <a:ext uri="{FF2B5EF4-FFF2-40B4-BE49-F238E27FC236}">
                <a16:creationId xmlns:a16="http://schemas.microsoft.com/office/drawing/2014/main" id="{032BD6B7-1BCE-2697-A86D-95DCA944449E}"/>
              </a:ext>
            </a:extLst>
          </p:cNvPr>
          <p:cNvSpPr txBox="1"/>
          <p:nvPr/>
        </p:nvSpPr>
        <p:spPr>
          <a:xfrm>
            <a:off x="1718113" y="2724894"/>
            <a:ext cx="671979" cy="461665"/>
          </a:xfrm>
          <a:prstGeom prst="rect">
            <a:avLst/>
          </a:prstGeom>
          <a:noFill/>
        </p:spPr>
        <p:txBody>
          <a:bodyPr wrap="none" rtlCol="0">
            <a:spAutoFit/>
          </a:bodyPr>
          <a:lstStyle/>
          <a:p>
            <a:r>
              <a:rPr lang="fr-FR" sz="2400" b="1" dirty="0">
                <a:solidFill>
                  <a:schemeClr val="accent5"/>
                </a:solidFill>
              </a:rPr>
              <a:t>[A</a:t>
            </a:r>
            <a:r>
              <a:rPr lang="fr-FR" sz="2400" b="1" baseline="30000" dirty="0">
                <a:solidFill>
                  <a:schemeClr val="accent5"/>
                </a:solidFill>
              </a:rPr>
              <a:t>+</a:t>
            </a:r>
            <a:r>
              <a:rPr lang="fr-FR" sz="2400" b="1" dirty="0">
                <a:solidFill>
                  <a:schemeClr val="accent5"/>
                </a:solidFill>
              </a:rPr>
              <a:t>]</a:t>
            </a:r>
          </a:p>
        </p:txBody>
      </p:sp>
      <p:sp>
        <p:nvSpPr>
          <p:cNvPr id="11" name="ZoneTexte 10">
            <a:extLst>
              <a:ext uri="{FF2B5EF4-FFF2-40B4-BE49-F238E27FC236}">
                <a16:creationId xmlns:a16="http://schemas.microsoft.com/office/drawing/2014/main" id="{6D600365-5DE1-338C-0163-0F2C7ABC4363}"/>
              </a:ext>
            </a:extLst>
          </p:cNvPr>
          <p:cNvSpPr txBox="1"/>
          <p:nvPr/>
        </p:nvSpPr>
        <p:spPr>
          <a:xfrm>
            <a:off x="3958746" y="2637455"/>
            <a:ext cx="817853" cy="461665"/>
          </a:xfrm>
          <a:prstGeom prst="rect">
            <a:avLst/>
          </a:prstGeom>
          <a:noFill/>
        </p:spPr>
        <p:txBody>
          <a:bodyPr wrap="none" rtlCol="0">
            <a:spAutoFit/>
          </a:bodyPr>
          <a:lstStyle/>
          <a:p>
            <a:r>
              <a:rPr lang="fr-FR" sz="2400" b="1" dirty="0"/>
              <a:t>[A</a:t>
            </a:r>
            <a:r>
              <a:rPr lang="fr-FR" sz="3600" b="1" baseline="30000" dirty="0"/>
              <a:t>-</a:t>
            </a:r>
            <a:r>
              <a:rPr lang="fr-FR" sz="2400" b="1" dirty="0"/>
              <a:t>+]</a:t>
            </a:r>
          </a:p>
        </p:txBody>
      </p:sp>
      <p:pic>
        <p:nvPicPr>
          <p:cNvPr id="13" name="Image 12" descr="Une image contenant texte, Police, capture d’écran, conception&#10;&#10;Description générée automatiquement">
            <a:extLst>
              <a:ext uri="{FF2B5EF4-FFF2-40B4-BE49-F238E27FC236}">
                <a16:creationId xmlns:a16="http://schemas.microsoft.com/office/drawing/2014/main" id="{917CA96E-E55B-341F-A316-69755B23B8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59976" y="1441494"/>
            <a:ext cx="1874657" cy="1206461"/>
          </a:xfrm>
          <a:prstGeom prst="rect">
            <a:avLst/>
          </a:prstGeom>
        </p:spPr>
      </p:pic>
      <p:pic>
        <p:nvPicPr>
          <p:cNvPr id="15" name="Image 14" descr="Une image contenant texte, Police, capture d’écran, conception&#10;&#10;Description générée automatiquement">
            <a:extLst>
              <a:ext uri="{FF2B5EF4-FFF2-40B4-BE49-F238E27FC236}">
                <a16:creationId xmlns:a16="http://schemas.microsoft.com/office/drawing/2014/main" id="{03AE05CE-53B2-4002-6BCF-C65CAB89D0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29662" y="3589081"/>
            <a:ext cx="1744074" cy="1331005"/>
          </a:xfrm>
          <a:prstGeom prst="rect">
            <a:avLst/>
          </a:prstGeom>
        </p:spPr>
      </p:pic>
      <p:pic>
        <p:nvPicPr>
          <p:cNvPr id="17" name="Image 16" descr="Une image contenant texte, Police, conception&#10;&#10;Description générée automatiquement">
            <a:extLst>
              <a:ext uri="{FF2B5EF4-FFF2-40B4-BE49-F238E27FC236}">
                <a16:creationId xmlns:a16="http://schemas.microsoft.com/office/drawing/2014/main" id="{74D99127-1B1D-450F-B601-BDE1D0EA90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51904" y="5454722"/>
            <a:ext cx="1582729" cy="1401846"/>
          </a:xfrm>
          <a:prstGeom prst="rect">
            <a:avLst/>
          </a:prstGeom>
        </p:spPr>
      </p:pic>
      <p:cxnSp>
        <p:nvCxnSpPr>
          <p:cNvPr id="20" name="Connecteur droit avec flèche 19">
            <a:extLst>
              <a:ext uri="{FF2B5EF4-FFF2-40B4-BE49-F238E27FC236}">
                <a16:creationId xmlns:a16="http://schemas.microsoft.com/office/drawing/2014/main" id="{B266E89C-3A3C-1126-BA87-D1E78559626B}"/>
              </a:ext>
            </a:extLst>
          </p:cNvPr>
          <p:cNvCxnSpPr/>
          <p:nvPr/>
        </p:nvCxnSpPr>
        <p:spPr>
          <a:xfrm flipH="1">
            <a:off x="9782383" y="2708597"/>
            <a:ext cx="1" cy="781045"/>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1" name="Connecteur droit avec flèche 20">
            <a:extLst>
              <a:ext uri="{FF2B5EF4-FFF2-40B4-BE49-F238E27FC236}">
                <a16:creationId xmlns:a16="http://schemas.microsoft.com/office/drawing/2014/main" id="{B984E8F1-16E7-52A1-576E-D080DB604377}"/>
              </a:ext>
            </a:extLst>
          </p:cNvPr>
          <p:cNvCxnSpPr>
            <a:cxnSpLocks/>
          </p:cNvCxnSpPr>
          <p:nvPr/>
        </p:nvCxnSpPr>
        <p:spPr>
          <a:xfrm>
            <a:off x="9782383" y="4976421"/>
            <a:ext cx="0" cy="494986"/>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3" name="Connecteur droit avec flèche 22">
            <a:extLst>
              <a:ext uri="{FF2B5EF4-FFF2-40B4-BE49-F238E27FC236}">
                <a16:creationId xmlns:a16="http://schemas.microsoft.com/office/drawing/2014/main" id="{6513820A-FEC7-C742-9616-26C7D1459888}"/>
              </a:ext>
            </a:extLst>
          </p:cNvPr>
          <p:cNvCxnSpPr>
            <a:cxnSpLocks/>
          </p:cNvCxnSpPr>
          <p:nvPr/>
        </p:nvCxnSpPr>
        <p:spPr>
          <a:xfrm flipV="1">
            <a:off x="9934784" y="2734611"/>
            <a:ext cx="0" cy="666026"/>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4" name="Connecteur droit avec flèche 23">
            <a:extLst>
              <a:ext uri="{FF2B5EF4-FFF2-40B4-BE49-F238E27FC236}">
                <a16:creationId xmlns:a16="http://schemas.microsoft.com/office/drawing/2014/main" id="{F683B696-145A-F159-CE9F-6784BD94DC34}"/>
              </a:ext>
            </a:extLst>
          </p:cNvPr>
          <p:cNvCxnSpPr>
            <a:cxnSpLocks/>
          </p:cNvCxnSpPr>
          <p:nvPr/>
        </p:nvCxnSpPr>
        <p:spPr>
          <a:xfrm flipV="1">
            <a:off x="9934783" y="4887511"/>
            <a:ext cx="0" cy="57109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9" name="Connecteur droit avec flèche 28">
            <a:extLst>
              <a:ext uri="{FF2B5EF4-FFF2-40B4-BE49-F238E27FC236}">
                <a16:creationId xmlns:a16="http://schemas.microsoft.com/office/drawing/2014/main" id="{BD87E9F8-9B68-74D8-F115-09AC70A9EC2C}"/>
              </a:ext>
            </a:extLst>
          </p:cNvPr>
          <p:cNvCxnSpPr/>
          <p:nvPr/>
        </p:nvCxnSpPr>
        <p:spPr>
          <a:xfrm>
            <a:off x="11167672" y="1693889"/>
            <a:ext cx="0" cy="4461756"/>
          </a:xfrm>
          <a:prstGeom prst="straightConnector1">
            <a:avLst/>
          </a:prstGeom>
          <a:ln w="381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30" name="ZoneTexte 29">
            <a:extLst>
              <a:ext uri="{FF2B5EF4-FFF2-40B4-BE49-F238E27FC236}">
                <a16:creationId xmlns:a16="http://schemas.microsoft.com/office/drawing/2014/main" id="{6849096B-6FFD-46C1-AB1C-7C3E08ED346B}"/>
              </a:ext>
            </a:extLst>
          </p:cNvPr>
          <p:cNvSpPr txBox="1"/>
          <p:nvPr/>
        </p:nvSpPr>
        <p:spPr>
          <a:xfrm>
            <a:off x="10834633" y="1323436"/>
            <a:ext cx="939337" cy="370453"/>
          </a:xfrm>
          <a:prstGeom prst="rect">
            <a:avLst/>
          </a:prstGeom>
          <a:noFill/>
        </p:spPr>
        <p:txBody>
          <a:bodyPr wrap="square" rtlCol="0">
            <a:spAutoFit/>
          </a:bodyPr>
          <a:lstStyle/>
          <a:p>
            <a:r>
              <a:rPr lang="fr-FR" b="1" dirty="0">
                <a:solidFill>
                  <a:srgbClr val="FF0000"/>
                </a:solidFill>
              </a:rPr>
              <a:t>Acide</a:t>
            </a:r>
          </a:p>
        </p:txBody>
      </p:sp>
      <p:sp>
        <p:nvSpPr>
          <p:cNvPr id="31" name="ZoneTexte 30">
            <a:extLst>
              <a:ext uri="{FF2B5EF4-FFF2-40B4-BE49-F238E27FC236}">
                <a16:creationId xmlns:a16="http://schemas.microsoft.com/office/drawing/2014/main" id="{9C568552-1C27-A3BF-8E25-2E8C521F21E4}"/>
              </a:ext>
            </a:extLst>
          </p:cNvPr>
          <p:cNvSpPr txBox="1"/>
          <p:nvPr/>
        </p:nvSpPr>
        <p:spPr>
          <a:xfrm>
            <a:off x="10852123" y="6122788"/>
            <a:ext cx="939337" cy="370453"/>
          </a:xfrm>
          <a:prstGeom prst="rect">
            <a:avLst/>
          </a:prstGeom>
          <a:noFill/>
        </p:spPr>
        <p:txBody>
          <a:bodyPr wrap="square" rtlCol="0">
            <a:spAutoFit/>
          </a:bodyPr>
          <a:lstStyle/>
          <a:p>
            <a:r>
              <a:rPr lang="fr-FR" b="1" dirty="0">
                <a:solidFill>
                  <a:srgbClr val="FF0000"/>
                </a:solidFill>
              </a:rPr>
              <a:t>Basique</a:t>
            </a:r>
          </a:p>
        </p:txBody>
      </p:sp>
      <p:sp>
        <p:nvSpPr>
          <p:cNvPr id="32" name="Ellipse 31">
            <a:extLst>
              <a:ext uri="{FF2B5EF4-FFF2-40B4-BE49-F238E27FC236}">
                <a16:creationId xmlns:a16="http://schemas.microsoft.com/office/drawing/2014/main" id="{4E36C1F7-4530-BEC6-0227-CBECCE320234}"/>
              </a:ext>
            </a:extLst>
          </p:cNvPr>
          <p:cNvSpPr/>
          <p:nvPr/>
        </p:nvSpPr>
        <p:spPr>
          <a:xfrm>
            <a:off x="9533741" y="1675437"/>
            <a:ext cx="119921" cy="191056"/>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Ellipse 32">
            <a:extLst>
              <a:ext uri="{FF2B5EF4-FFF2-40B4-BE49-F238E27FC236}">
                <a16:creationId xmlns:a16="http://schemas.microsoft.com/office/drawing/2014/main" id="{E1C23C27-22F9-06D6-559A-EBB46B33BA18}"/>
              </a:ext>
            </a:extLst>
          </p:cNvPr>
          <p:cNvSpPr/>
          <p:nvPr/>
        </p:nvSpPr>
        <p:spPr>
          <a:xfrm>
            <a:off x="9581211" y="5800224"/>
            <a:ext cx="119921" cy="191056"/>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Ellipse 33">
            <a:extLst>
              <a:ext uri="{FF2B5EF4-FFF2-40B4-BE49-F238E27FC236}">
                <a16:creationId xmlns:a16="http://schemas.microsoft.com/office/drawing/2014/main" id="{1290923A-BEB5-634B-B1E0-D7F5F0F31059}"/>
              </a:ext>
            </a:extLst>
          </p:cNvPr>
          <p:cNvSpPr/>
          <p:nvPr/>
        </p:nvSpPr>
        <p:spPr>
          <a:xfrm>
            <a:off x="9568721" y="3868993"/>
            <a:ext cx="119921" cy="191056"/>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6" name="Connecteur droit 35">
            <a:extLst>
              <a:ext uri="{FF2B5EF4-FFF2-40B4-BE49-F238E27FC236}">
                <a16:creationId xmlns:a16="http://schemas.microsoft.com/office/drawing/2014/main" id="{AA7F078C-8DA9-67DE-1383-3090164AD58C}"/>
              </a:ext>
            </a:extLst>
          </p:cNvPr>
          <p:cNvCxnSpPr>
            <a:cxnSpLocks/>
          </p:cNvCxnSpPr>
          <p:nvPr/>
        </p:nvCxnSpPr>
        <p:spPr>
          <a:xfrm>
            <a:off x="9443801" y="1896473"/>
            <a:ext cx="209861" cy="0"/>
          </a:xfrm>
          <a:prstGeom prst="line">
            <a:avLst/>
          </a:prstGeom>
        </p:spPr>
        <p:style>
          <a:lnRef idx="1">
            <a:schemeClr val="dk1"/>
          </a:lnRef>
          <a:fillRef idx="0">
            <a:schemeClr val="dk1"/>
          </a:fillRef>
          <a:effectRef idx="0">
            <a:schemeClr val="dk1"/>
          </a:effectRef>
          <a:fontRef idx="minor">
            <a:schemeClr val="tx1"/>
          </a:fontRef>
        </p:style>
      </p:cxnSp>
      <p:cxnSp>
        <p:nvCxnSpPr>
          <p:cNvPr id="39" name="Connecteur droit 38">
            <a:extLst>
              <a:ext uri="{FF2B5EF4-FFF2-40B4-BE49-F238E27FC236}">
                <a16:creationId xmlns:a16="http://schemas.microsoft.com/office/drawing/2014/main" id="{C9ED2CEB-1DFC-27F9-F78C-25E6F96D6A0C}"/>
              </a:ext>
            </a:extLst>
          </p:cNvPr>
          <p:cNvCxnSpPr>
            <a:cxnSpLocks/>
          </p:cNvCxnSpPr>
          <p:nvPr/>
        </p:nvCxnSpPr>
        <p:spPr>
          <a:xfrm>
            <a:off x="9536241" y="6036263"/>
            <a:ext cx="96242" cy="0"/>
          </a:xfrm>
          <a:prstGeom prst="line">
            <a:avLst/>
          </a:prstGeom>
        </p:spPr>
        <p:style>
          <a:lnRef idx="1">
            <a:schemeClr val="dk1"/>
          </a:lnRef>
          <a:fillRef idx="0">
            <a:schemeClr val="dk1"/>
          </a:fillRef>
          <a:effectRef idx="0">
            <a:schemeClr val="dk1"/>
          </a:effectRef>
          <a:fontRef idx="minor">
            <a:schemeClr val="tx1"/>
          </a:fontRef>
        </p:style>
      </p:cxnSp>
      <p:cxnSp>
        <p:nvCxnSpPr>
          <p:cNvPr id="40" name="Connecteur droit 39">
            <a:extLst>
              <a:ext uri="{FF2B5EF4-FFF2-40B4-BE49-F238E27FC236}">
                <a16:creationId xmlns:a16="http://schemas.microsoft.com/office/drawing/2014/main" id="{F4BBF3C7-C74C-649B-95D5-0146997EF3FD}"/>
              </a:ext>
            </a:extLst>
          </p:cNvPr>
          <p:cNvCxnSpPr>
            <a:cxnSpLocks/>
          </p:cNvCxnSpPr>
          <p:nvPr/>
        </p:nvCxnSpPr>
        <p:spPr>
          <a:xfrm>
            <a:off x="9463791" y="4105023"/>
            <a:ext cx="189871" cy="0"/>
          </a:xfrm>
          <a:prstGeom prst="line">
            <a:avLst/>
          </a:prstGeom>
        </p:spPr>
        <p:style>
          <a:lnRef idx="1">
            <a:schemeClr val="dk1"/>
          </a:lnRef>
          <a:fillRef idx="0">
            <a:schemeClr val="dk1"/>
          </a:fillRef>
          <a:effectRef idx="0">
            <a:schemeClr val="dk1"/>
          </a:effectRef>
          <a:fontRef idx="minor">
            <a:schemeClr val="tx1"/>
          </a:fontRef>
        </p:style>
      </p:cxnSp>
      <p:sp>
        <p:nvSpPr>
          <p:cNvPr id="45" name="ZoneTexte 44">
            <a:extLst>
              <a:ext uri="{FF2B5EF4-FFF2-40B4-BE49-F238E27FC236}">
                <a16:creationId xmlns:a16="http://schemas.microsoft.com/office/drawing/2014/main" id="{26C89441-6C39-40A8-5E8E-1811ADF4F693}"/>
              </a:ext>
            </a:extLst>
          </p:cNvPr>
          <p:cNvSpPr txBox="1"/>
          <p:nvPr/>
        </p:nvSpPr>
        <p:spPr>
          <a:xfrm>
            <a:off x="9278907" y="2818142"/>
            <a:ext cx="480337" cy="461665"/>
          </a:xfrm>
          <a:prstGeom prst="rect">
            <a:avLst/>
          </a:prstGeom>
          <a:noFill/>
        </p:spPr>
        <p:txBody>
          <a:bodyPr wrap="square" rtlCol="0">
            <a:spAutoFit/>
          </a:bodyPr>
          <a:lstStyle/>
          <a:p>
            <a:r>
              <a:rPr lang="fr-FR" sz="2400" b="1" dirty="0"/>
              <a:t>K</a:t>
            </a:r>
            <a:r>
              <a:rPr lang="fr-FR" sz="2400" b="1" baseline="-25000" dirty="0"/>
              <a:t>1</a:t>
            </a:r>
          </a:p>
        </p:txBody>
      </p:sp>
      <p:sp>
        <p:nvSpPr>
          <p:cNvPr id="46" name="ZoneTexte 45">
            <a:extLst>
              <a:ext uri="{FF2B5EF4-FFF2-40B4-BE49-F238E27FC236}">
                <a16:creationId xmlns:a16="http://schemas.microsoft.com/office/drawing/2014/main" id="{885CCBE4-9348-AE82-E103-BBC8CDCB7DB6}"/>
              </a:ext>
            </a:extLst>
          </p:cNvPr>
          <p:cNvSpPr txBox="1"/>
          <p:nvPr/>
        </p:nvSpPr>
        <p:spPr>
          <a:xfrm>
            <a:off x="9266418" y="4994215"/>
            <a:ext cx="480337" cy="461665"/>
          </a:xfrm>
          <a:prstGeom prst="rect">
            <a:avLst/>
          </a:prstGeom>
          <a:noFill/>
        </p:spPr>
        <p:txBody>
          <a:bodyPr wrap="square" rtlCol="0">
            <a:spAutoFit/>
          </a:bodyPr>
          <a:lstStyle/>
          <a:p>
            <a:r>
              <a:rPr lang="fr-FR" sz="2400" b="1" dirty="0"/>
              <a:t>K</a:t>
            </a:r>
            <a:r>
              <a:rPr lang="fr-FR" sz="2400" b="1" baseline="-25000" dirty="0"/>
              <a:t>2</a:t>
            </a:r>
          </a:p>
        </p:txBody>
      </p:sp>
      <p:sp>
        <p:nvSpPr>
          <p:cNvPr id="47" name="Flèche : courbe vers la gauche 46">
            <a:extLst>
              <a:ext uri="{FF2B5EF4-FFF2-40B4-BE49-F238E27FC236}">
                <a16:creationId xmlns:a16="http://schemas.microsoft.com/office/drawing/2014/main" id="{8CB07230-794D-C879-1AF9-0BB2916F3A58}"/>
              </a:ext>
            </a:extLst>
          </p:cNvPr>
          <p:cNvSpPr/>
          <p:nvPr/>
        </p:nvSpPr>
        <p:spPr>
          <a:xfrm>
            <a:off x="10873736" y="3018408"/>
            <a:ext cx="270795" cy="1193825"/>
          </a:xfrm>
          <a:prstGeom prst="curvedLef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8" name="Flèche : courbe vers la droite 47">
            <a:extLst>
              <a:ext uri="{FF2B5EF4-FFF2-40B4-BE49-F238E27FC236}">
                <a16:creationId xmlns:a16="http://schemas.microsoft.com/office/drawing/2014/main" id="{C0E0A6F8-2BE6-3A48-91D6-FB5587C84089}"/>
              </a:ext>
            </a:extLst>
          </p:cNvPr>
          <p:cNvSpPr/>
          <p:nvPr/>
        </p:nvSpPr>
        <p:spPr>
          <a:xfrm rot="10414663" flipH="1">
            <a:off x="11194412" y="3018505"/>
            <a:ext cx="384165" cy="1196253"/>
          </a:xfrm>
          <a:prstGeom prst="curved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9" name="ZoneTexte 48">
            <a:extLst>
              <a:ext uri="{FF2B5EF4-FFF2-40B4-BE49-F238E27FC236}">
                <a16:creationId xmlns:a16="http://schemas.microsoft.com/office/drawing/2014/main" id="{48E30722-FD5F-DE91-8E25-AB9E87A31B5F}"/>
              </a:ext>
            </a:extLst>
          </p:cNvPr>
          <p:cNvSpPr txBox="1"/>
          <p:nvPr/>
        </p:nvSpPr>
        <p:spPr>
          <a:xfrm>
            <a:off x="11302582" y="2491284"/>
            <a:ext cx="785500" cy="523220"/>
          </a:xfrm>
          <a:prstGeom prst="rect">
            <a:avLst/>
          </a:prstGeom>
          <a:noFill/>
        </p:spPr>
        <p:txBody>
          <a:bodyPr wrap="square" rtlCol="0">
            <a:spAutoFit/>
          </a:bodyPr>
          <a:lstStyle/>
          <a:p>
            <a:r>
              <a:rPr lang="fr-FR" sz="2800" b="1" dirty="0">
                <a:solidFill>
                  <a:srgbClr val="FF0000"/>
                </a:solidFill>
              </a:rPr>
              <a:t>H+</a:t>
            </a:r>
          </a:p>
        </p:txBody>
      </p:sp>
      <p:sp>
        <p:nvSpPr>
          <p:cNvPr id="50" name="ZoneTexte 49">
            <a:extLst>
              <a:ext uri="{FF2B5EF4-FFF2-40B4-BE49-F238E27FC236}">
                <a16:creationId xmlns:a16="http://schemas.microsoft.com/office/drawing/2014/main" id="{F45FAA4A-C286-95AA-2DC5-80F8F858A484}"/>
              </a:ext>
            </a:extLst>
          </p:cNvPr>
          <p:cNvSpPr txBox="1"/>
          <p:nvPr/>
        </p:nvSpPr>
        <p:spPr>
          <a:xfrm>
            <a:off x="10495613" y="4127713"/>
            <a:ext cx="785500" cy="523220"/>
          </a:xfrm>
          <a:prstGeom prst="rect">
            <a:avLst/>
          </a:prstGeom>
          <a:noFill/>
        </p:spPr>
        <p:txBody>
          <a:bodyPr wrap="square" rtlCol="0">
            <a:spAutoFit/>
          </a:bodyPr>
          <a:lstStyle/>
          <a:p>
            <a:r>
              <a:rPr lang="fr-FR" sz="2800" b="1" dirty="0">
                <a:solidFill>
                  <a:srgbClr val="FF0000"/>
                </a:solidFill>
              </a:rPr>
              <a:t>H+</a:t>
            </a:r>
          </a:p>
        </p:txBody>
      </p:sp>
    </p:spTree>
    <p:extLst>
      <p:ext uri="{BB962C8B-B14F-4D97-AF65-F5344CB8AC3E}">
        <p14:creationId xmlns:p14="http://schemas.microsoft.com/office/powerpoint/2010/main" val="8291840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0962508-5436-0662-14F7-27936A76E2B5}"/>
              </a:ext>
            </a:extLst>
          </p:cNvPr>
          <p:cNvSpPr>
            <a:spLocks noGrp="1"/>
          </p:cNvSpPr>
          <p:nvPr>
            <p:ph idx="1"/>
          </p:nvPr>
        </p:nvSpPr>
        <p:spPr>
          <a:xfrm>
            <a:off x="838200" y="1117628"/>
            <a:ext cx="10884108" cy="5738939"/>
          </a:xfrm>
        </p:spPr>
        <p:txBody>
          <a:bodyPr>
            <a:normAutofit/>
          </a:bodyPr>
          <a:lstStyle/>
          <a:p>
            <a:r>
              <a:rPr lang="fr-FR" u="sng" dirty="0"/>
              <a:t>Propriétés liées au carboxyle</a:t>
            </a:r>
            <a:r>
              <a:rPr lang="fr-FR" dirty="0"/>
              <a:t> :</a:t>
            </a:r>
          </a:p>
          <a:p>
            <a:pPr marL="0" indent="0">
              <a:buNone/>
            </a:pPr>
            <a:r>
              <a:rPr lang="fr-FR" dirty="0"/>
              <a:t>           - </a:t>
            </a:r>
            <a:r>
              <a:rPr lang="fr-FR" dirty="0">
                <a:solidFill>
                  <a:schemeClr val="accent1"/>
                </a:solidFill>
              </a:rPr>
              <a:t>Estérification</a:t>
            </a:r>
            <a:r>
              <a:rPr lang="fr-FR" dirty="0"/>
              <a:t> :        Acide    +  Base                  Ester     +   Eau</a:t>
            </a:r>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r>
              <a:rPr lang="fr-FR" dirty="0"/>
              <a:t>           - </a:t>
            </a:r>
            <a:r>
              <a:rPr lang="fr-FR" dirty="0">
                <a:solidFill>
                  <a:schemeClr val="accent1"/>
                </a:solidFill>
              </a:rPr>
              <a:t>Amidification</a:t>
            </a:r>
            <a:r>
              <a:rPr lang="fr-FR" dirty="0"/>
              <a:t> : réaction avec une amine pour donner un amide </a:t>
            </a:r>
          </a:p>
          <a:p>
            <a:pPr marL="0" indent="0">
              <a:buNone/>
            </a:pPr>
            <a:endParaRPr lang="fr-FR" dirty="0"/>
          </a:p>
          <a:p>
            <a:pPr marL="0" indent="0">
              <a:buNone/>
            </a:pPr>
            <a:r>
              <a:rPr lang="fr-FR" dirty="0"/>
              <a:t>             </a:t>
            </a:r>
          </a:p>
          <a:p>
            <a:pPr marL="0" indent="0">
              <a:buNone/>
            </a:pPr>
            <a:r>
              <a:rPr lang="fr-FR" dirty="0"/>
              <a:t>                                       +                                                                            + H</a:t>
            </a:r>
            <a:r>
              <a:rPr lang="fr-FR" baseline="-25000" dirty="0"/>
              <a:t>2</a:t>
            </a:r>
            <a:r>
              <a:rPr lang="fr-FR" dirty="0"/>
              <a:t>O</a:t>
            </a:r>
          </a:p>
          <a:p>
            <a:pPr marL="0" indent="0">
              <a:buNone/>
            </a:pPr>
            <a:endParaRPr lang="fr-FR" dirty="0"/>
          </a:p>
          <a:p>
            <a:pPr marL="0" indent="0">
              <a:buNone/>
            </a:pPr>
            <a:endParaRPr lang="fr-FR" dirty="0"/>
          </a:p>
        </p:txBody>
      </p:sp>
      <p:sp>
        <p:nvSpPr>
          <p:cNvPr id="4" name="Espace réservé du contenu 2">
            <a:extLst>
              <a:ext uri="{FF2B5EF4-FFF2-40B4-BE49-F238E27FC236}">
                <a16:creationId xmlns:a16="http://schemas.microsoft.com/office/drawing/2014/main" id="{51442273-C80C-034E-07B8-EA85174E110B}"/>
              </a:ext>
            </a:extLst>
          </p:cNvPr>
          <p:cNvSpPr txBox="1">
            <a:spLocks/>
          </p:cNvSpPr>
          <p:nvPr/>
        </p:nvSpPr>
        <p:spPr>
          <a:xfrm>
            <a:off x="1048063" y="486168"/>
            <a:ext cx="10515600" cy="5746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fr-FR" dirty="0"/>
              <a:t> </a:t>
            </a:r>
            <a:r>
              <a:rPr lang="fr-FR" u="sng" dirty="0"/>
              <a:t>Propriétés Chimiques</a:t>
            </a:r>
            <a:r>
              <a:rPr lang="fr-FR" dirty="0"/>
              <a:t> </a:t>
            </a:r>
          </a:p>
        </p:txBody>
      </p:sp>
      <p:sp>
        <p:nvSpPr>
          <p:cNvPr id="5" name="Titre 1">
            <a:extLst>
              <a:ext uri="{FF2B5EF4-FFF2-40B4-BE49-F238E27FC236}">
                <a16:creationId xmlns:a16="http://schemas.microsoft.com/office/drawing/2014/main" id="{6DD0EEFB-BADE-3F7E-390A-08AAE59FEB54}"/>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cxnSp>
        <p:nvCxnSpPr>
          <p:cNvPr id="7" name="Connecteur droit avec flèche 6">
            <a:extLst>
              <a:ext uri="{FF2B5EF4-FFF2-40B4-BE49-F238E27FC236}">
                <a16:creationId xmlns:a16="http://schemas.microsoft.com/office/drawing/2014/main" id="{3D8E38A9-923E-CF5A-052E-3B1AE71A9A22}"/>
              </a:ext>
            </a:extLst>
          </p:cNvPr>
          <p:cNvCxnSpPr/>
          <p:nvPr/>
        </p:nvCxnSpPr>
        <p:spPr>
          <a:xfrm>
            <a:off x="7225258" y="1873770"/>
            <a:ext cx="689548"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pic>
        <p:nvPicPr>
          <p:cNvPr id="9" name="Image 8" descr="Une image contenant diagramme, croquis, ligne, Dessin technique&#10;&#10;Description générée automatiquement">
            <a:extLst>
              <a:ext uri="{FF2B5EF4-FFF2-40B4-BE49-F238E27FC236}">
                <a16:creationId xmlns:a16="http://schemas.microsoft.com/office/drawing/2014/main" id="{4F952EDC-7571-C976-347D-EE6A853B99A5}"/>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8000"/>
                    </a14:imgEffect>
                    <a14:imgEffect>
                      <a14:brightnessContrast contrast="10000"/>
                    </a14:imgEffect>
                  </a14:imgLayer>
                </a14:imgProps>
              </a:ext>
              <a:ext uri="{28A0092B-C50C-407E-A947-70E740481C1C}">
                <a14:useLocalDpi xmlns:a14="http://schemas.microsoft.com/office/drawing/2010/main" val="0"/>
              </a:ext>
            </a:extLst>
          </a:blip>
          <a:stretch>
            <a:fillRect/>
          </a:stretch>
        </p:blipFill>
        <p:spPr>
          <a:xfrm>
            <a:off x="2092572" y="2285143"/>
            <a:ext cx="7935848" cy="1584002"/>
          </a:xfrm>
          <a:prstGeom prst="rect">
            <a:avLst/>
          </a:prstGeom>
        </p:spPr>
      </p:pic>
      <p:sp>
        <p:nvSpPr>
          <p:cNvPr id="10" name="ZoneTexte 9">
            <a:extLst>
              <a:ext uri="{FF2B5EF4-FFF2-40B4-BE49-F238E27FC236}">
                <a16:creationId xmlns:a16="http://schemas.microsoft.com/office/drawing/2014/main" id="{2BBDE548-2BAC-A33C-138C-47ED3DA0370A}"/>
              </a:ext>
            </a:extLst>
          </p:cNvPr>
          <p:cNvSpPr txBox="1"/>
          <p:nvPr/>
        </p:nvSpPr>
        <p:spPr>
          <a:xfrm>
            <a:off x="3097967" y="3580206"/>
            <a:ext cx="664564" cy="377197"/>
          </a:xfrm>
          <a:prstGeom prst="rect">
            <a:avLst/>
          </a:prstGeom>
          <a:noFill/>
        </p:spPr>
        <p:txBody>
          <a:bodyPr wrap="square" rtlCol="0">
            <a:spAutoFit/>
          </a:bodyPr>
          <a:lstStyle/>
          <a:p>
            <a:r>
              <a:rPr lang="fr-FR" dirty="0"/>
              <a:t>OH</a:t>
            </a:r>
          </a:p>
        </p:txBody>
      </p:sp>
      <p:sp>
        <p:nvSpPr>
          <p:cNvPr id="11" name="ZoneTexte 10">
            <a:extLst>
              <a:ext uri="{FF2B5EF4-FFF2-40B4-BE49-F238E27FC236}">
                <a16:creationId xmlns:a16="http://schemas.microsoft.com/office/drawing/2014/main" id="{CDC89ED8-8447-84AD-3DC8-E516860724BD}"/>
              </a:ext>
            </a:extLst>
          </p:cNvPr>
          <p:cNvSpPr txBox="1"/>
          <p:nvPr/>
        </p:nvSpPr>
        <p:spPr>
          <a:xfrm>
            <a:off x="9201469" y="2998090"/>
            <a:ext cx="664564" cy="377197"/>
          </a:xfrm>
          <a:prstGeom prst="rect">
            <a:avLst/>
          </a:prstGeom>
          <a:noFill/>
        </p:spPr>
        <p:txBody>
          <a:bodyPr wrap="square" rtlCol="0">
            <a:spAutoFit/>
          </a:bodyPr>
          <a:lstStyle/>
          <a:p>
            <a:r>
              <a:rPr lang="fr-FR" dirty="0"/>
              <a:t>H</a:t>
            </a:r>
            <a:r>
              <a:rPr lang="fr-FR" baseline="-25000" dirty="0"/>
              <a:t>2</a:t>
            </a:r>
            <a:r>
              <a:rPr lang="fr-FR" dirty="0"/>
              <a:t>O</a:t>
            </a:r>
          </a:p>
        </p:txBody>
      </p:sp>
      <p:sp>
        <p:nvSpPr>
          <p:cNvPr id="12" name="ZoneTexte 11">
            <a:extLst>
              <a:ext uri="{FF2B5EF4-FFF2-40B4-BE49-F238E27FC236}">
                <a16:creationId xmlns:a16="http://schemas.microsoft.com/office/drawing/2014/main" id="{A9C710F3-B800-19F6-F034-6626D45A2D51}"/>
              </a:ext>
            </a:extLst>
          </p:cNvPr>
          <p:cNvSpPr txBox="1"/>
          <p:nvPr/>
        </p:nvSpPr>
        <p:spPr>
          <a:xfrm>
            <a:off x="2398430" y="3855026"/>
            <a:ext cx="664564" cy="377197"/>
          </a:xfrm>
          <a:prstGeom prst="rect">
            <a:avLst/>
          </a:prstGeom>
          <a:noFill/>
        </p:spPr>
        <p:txBody>
          <a:bodyPr wrap="square" rtlCol="0">
            <a:spAutoFit/>
          </a:bodyPr>
          <a:lstStyle/>
          <a:p>
            <a:r>
              <a:rPr lang="fr-FR" dirty="0"/>
              <a:t>AA</a:t>
            </a:r>
          </a:p>
        </p:txBody>
      </p:sp>
      <p:pic>
        <p:nvPicPr>
          <p:cNvPr id="14" name="Image 13" descr="Une image contenant clé, outil&#10;&#10;Description générée automatiquement">
            <a:extLst>
              <a:ext uri="{FF2B5EF4-FFF2-40B4-BE49-F238E27FC236}">
                <a16:creationId xmlns:a16="http://schemas.microsoft.com/office/drawing/2014/main" id="{414D6757-6311-794A-A438-3A10D53C43A2}"/>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100000"/>
                    </a14:imgEffect>
                    <a14:imgEffect>
                      <a14:brightnessContrast contrast="12000"/>
                    </a14:imgEffect>
                  </a14:imgLayer>
                </a14:imgProps>
              </a:ext>
              <a:ext uri="{28A0092B-C50C-407E-A947-70E740481C1C}">
                <a14:useLocalDpi xmlns:a14="http://schemas.microsoft.com/office/drawing/2010/main" val="0"/>
              </a:ext>
            </a:extLst>
          </a:blip>
          <a:stretch>
            <a:fillRect/>
          </a:stretch>
        </p:blipFill>
        <p:spPr>
          <a:xfrm>
            <a:off x="1356613" y="5036660"/>
            <a:ext cx="2083633" cy="1723394"/>
          </a:xfrm>
          <a:prstGeom prst="rect">
            <a:avLst/>
          </a:prstGeom>
        </p:spPr>
      </p:pic>
      <p:pic>
        <p:nvPicPr>
          <p:cNvPr id="16" name="Image 15" descr="Une image contenant croquis, ligne, diagramme, clé&#10;&#10;Description générée automatiquement">
            <a:extLst>
              <a:ext uri="{FF2B5EF4-FFF2-40B4-BE49-F238E27FC236}">
                <a16:creationId xmlns:a16="http://schemas.microsoft.com/office/drawing/2014/main" id="{CA884A3E-9950-D282-0F04-53D2706352F5}"/>
              </a:ext>
            </a:extLst>
          </p:cNvPr>
          <p:cNvPicPr>
            <a:picLocks noChangeAspect="1"/>
          </p:cNvPicPr>
          <p:nvPr/>
        </p:nvPicPr>
        <p:blipFill>
          <a:blip r:embed="rId6">
            <a:extLst>
              <a:ext uri="{BEBA8EAE-BF5A-486C-A8C5-ECC9F3942E4B}">
                <a14:imgProps xmlns:a14="http://schemas.microsoft.com/office/drawing/2010/main">
                  <a14:imgLayer r:embed="rId7">
                    <a14:imgEffect>
                      <a14:sharpenSoften amount="95000"/>
                    </a14:imgEffect>
                  </a14:imgLayer>
                </a14:imgProps>
              </a:ext>
              <a:ext uri="{28A0092B-C50C-407E-A947-70E740481C1C}">
                <a14:useLocalDpi xmlns:a14="http://schemas.microsoft.com/office/drawing/2010/main" val="0"/>
              </a:ext>
            </a:extLst>
          </a:blip>
          <a:stretch>
            <a:fillRect/>
          </a:stretch>
        </p:blipFill>
        <p:spPr>
          <a:xfrm>
            <a:off x="7728475" y="4928817"/>
            <a:ext cx="2644718" cy="1711825"/>
          </a:xfrm>
          <a:prstGeom prst="rect">
            <a:avLst/>
          </a:prstGeom>
        </p:spPr>
      </p:pic>
      <p:sp>
        <p:nvSpPr>
          <p:cNvPr id="17" name="ZoneTexte 16">
            <a:extLst>
              <a:ext uri="{FF2B5EF4-FFF2-40B4-BE49-F238E27FC236}">
                <a16:creationId xmlns:a16="http://schemas.microsoft.com/office/drawing/2014/main" id="{25FF887D-E278-3B60-6D76-BA8B947187D0}"/>
              </a:ext>
            </a:extLst>
          </p:cNvPr>
          <p:cNvSpPr txBox="1"/>
          <p:nvPr/>
        </p:nvSpPr>
        <p:spPr>
          <a:xfrm>
            <a:off x="4691926" y="5529025"/>
            <a:ext cx="1708878" cy="523220"/>
          </a:xfrm>
          <a:prstGeom prst="rect">
            <a:avLst/>
          </a:prstGeom>
          <a:noFill/>
        </p:spPr>
        <p:txBody>
          <a:bodyPr wrap="square" rtlCol="0">
            <a:spAutoFit/>
          </a:bodyPr>
          <a:lstStyle/>
          <a:p>
            <a:r>
              <a:rPr lang="fr-FR" sz="2800" dirty="0"/>
              <a:t>R</a:t>
            </a:r>
            <a:r>
              <a:rPr lang="fr-FR" sz="2800" baseline="-25000" dirty="0"/>
              <a:t>2</a:t>
            </a:r>
            <a:r>
              <a:rPr lang="fr-FR" sz="2800" dirty="0"/>
              <a:t>---NH</a:t>
            </a:r>
            <a:r>
              <a:rPr lang="fr-FR" sz="2800" baseline="-25000" dirty="0"/>
              <a:t>2</a:t>
            </a:r>
          </a:p>
        </p:txBody>
      </p:sp>
      <p:cxnSp>
        <p:nvCxnSpPr>
          <p:cNvPr id="19" name="Connecteur droit 18">
            <a:extLst>
              <a:ext uri="{FF2B5EF4-FFF2-40B4-BE49-F238E27FC236}">
                <a16:creationId xmlns:a16="http://schemas.microsoft.com/office/drawing/2014/main" id="{8C879C40-941E-87A9-5A5A-83CC0C702BCD}"/>
              </a:ext>
            </a:extLst>
          </p:cNvPr>
          <p:cNvCxnSpPr/>
          <p:nvPr/>
        </p:nvCxnSpPr>
        <p:spPr>
          <a:xfrm flipH="1">
            <a:off x="5171611" y="5815322"/>
            <a:ext cx="224852"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21" name="Connecteur droit avec flèche 20">
            <a:extLst>
              <a:ext uri="{FF2B5EF4-FFF2-40B4-BE49-F238E27FC236}">
                <a16:creationId xmlns:a16="http://schemas.microsoft.com/office/drawing/2014/main" id="{2CE1233C-DA55-5EB1-4095-96AB49575CC8}"/>
              </a:ext>
            </a:extLst>
          </p:cNvPr>
          <p:cNvCxnSpPr/>
          <p:nvPr/>
        </p:nvCxnSpPr>
        <p:spPr>
          <a:xfrm>
            <a:off x="6460764" y="5815322"/>
            <a:ext cx="91440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2" name="Rectangle 21">
            <a:extLst>
              <a:ext uri="{FF2B5EF4-FFF2-40B4-BE49-F238E27FC236}">
                <a16:creationId xmlns:a16="http://schemas.microsoft.com/office/drawing/2014/main" id="{83CBC63B-0007-744D-9274-C5BF39ACE207}"/>
              </a:ext>
            </a:extLst>
          </p:cNvPr>
          <p:cNvSpPr/>
          <p:nvPr/>
        </p:nvSpPr>
        <p:spPr>
          <a:xfrm>
            <a:off x="8559387" y="4928817"/>
            <a:ext cx="871935" cy="1711825"/>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Tree>
    <p:extLst>
      <p:ext uri="{BB962C8B-B14F-4D97-AF65-F5344CB8AC3E}">
        <p14:creationId xmlns:p14="http://schemas.microsoft.com/office/powerpoint/2010/main" val="36985400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EC1DA03D-328F-B050-2F3B-AD0EA4D5AE59}"/>
              </a:ext>
            </a:extLst>
          </p:cNvPr>
          <p:cNvSpPr txBox="1">
            <a:spLocks/>
          </p:cNvSpPr>
          <p:nvPr/>
        </p:nvSpPr>
        <p:spPr>
          <a:xfrm>
            <a:off x="838200" y="1117628"/>
            <a:ext cx="10884108" cy="57389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u="sng" dirty="0"/>
              <a:t>Propriétés liées au carboxyle</a:t>
            </a:r>
            <a:r>
              <a:rPr lang="fr-FR" dirty="0"/>
              <a:t> :</a:t>
            </a:r>
          </a:p>
          <a:p>
            <a:pPr marL="0" indent="0">
              <a:buFont typeface="Arial" panose="020B0604020202020204" pitchFamily="34" charset="0"/>
              <a:buNone/>
            </a:pPr>
            <a:r>
              <a:rPr lang="fr-FR" dirty="0"/>
              <a:t>                - </a:t>
            </a:r>
            <a:r>
              <a:rPr lang="fr-FR" dirty="0">
                <a:solidFill>
                  <a:schemeClr val="accent1"/>
                </a:solidFill>
              </a:rPr>
              <a:t>Formation de sels </a:t>
            </a:r>
            <a:r>
              <a:rPr lang="fr-FR" dirty="0"/>
              <a:t>: en présence d’hydroxydes alcalins tels que </a:t>
            </a:r>
            <a:r>
              <a:rPr lang="fr-FR" dirty="0" err="1"/>
              <a:t>NaOH</a:t>
            </a:r>
            <a:r>
              <a:rPr lang="fr-FR" dirty="0"/>
              <a:t> ou KOH, les AA forment des sels</a:t>
            </a:r>
          </a:p>
          <a:p>
            <a:pPr marL="0" indent="0">
              <a:buFont typeface="Arial" panose="020B0604020202020204" pitchFamily="34" charset="0"/>
              <a:buNone/>
            </a:pPr>
            <a:endParaRPr lang="fr-FR" dirty="0"/>
          </a:p>
          <a:p>
            <a:pPr marL="0" indent="0">
              <a:buFont typeface="Arial" panose="020B0604020202020204" pitchFamily="34" charset="0"/>
              <a:buNone/>
            </a:pPr>
            <a:endParaRPr lang="fr-FR" dirty="0"/>
          </a:p>
          <a:p>
            <a:pPr marL="0" indent="0">
              <a:buFont typeface="Arial" panose="020B0604020202020204" pitchFamily="34" charset="0"/>
              <a:buNone/>
            </a:pPr>
            <a:endParaRPr lang="fr-FR" dirty="0"/>
          </a:p>
          <a:p>
            <a:pPr marL="0" indent="0">
              <a:buFont typeface="Arial" panose="020B0604020202020204" pitchFamily="34" charset="0"/>
              <a:buNone/>
            </a:pPr>
            <a:endParaRPr lang="fr-FR" dirty="0"/>
          </a:p>
          <a:p>
            <a:pPr marL="0" indent="0">
              <a:buFont typeface="Arial" panose="020B0604020202020204" pitchFamily="34" charset="0"/>
              <a:buNone/>
            </a:pPr>
            <a:r>
              <a:rPr lang="fr-FR" dirty="0"/>
              <a:t>                - </a:t>
            </a:r>
            <a:r>
              <a:rPr lang="fr-FR" dirty="0">
                <a:solidFill>
                  <a:schemeClr val="accent1"/>
                </a:solidFill>
              </a:rPr>
              <a:t>Décarboxylation</a:t>
            </a:r>
            <a:r>
              <a:rPr lang="fr-FR" dirty="0"/>
              <a:t> : elle donne naissance à un composé aminé</a:t>
            </a:r>
          </a:p>
          <a:p>
            <a:pPr marL="0" indent="0">
              <a:buFont typeface="Arial" panose="020B0604020202020204" pitchFamily="34" charset="0"/>
              <a:buNone/>
            </a:pPr>
            <a:endParaRPr lang="fr-FR" dirty="0"/>
          </a:p>
        </p:txBody>
      </p:sp>
      <p:sp>
        <p:nvSpPr>
          <p:cNvPr id="5" name="Espace réservé du contenu 2">
            <a:extLst>
              <a:ext uri="{FF2B5EF4-FFF2-40B4-BE49-F238E27FC236}">
                <a16:creationId xmlns:a16="http://schemas.microsoft.com/office/drawing/2014/main" id="{7E2A65FF-BF36-4293-6A17-D1F8842D7A88}"/>
              </a:ext>
            </a:extLst>
          </p:cNvPr>
          <p:cNvSpPr txBox="1">
            <a:spLocks/>
          </p:cNvSpPr>
          <p:nvPr/>
        </p:nvSpPr>
        <p:spPr>
          <a:xfrm>
            <a:off x="1048063" y="486168"/>
            <a:ext cx="10515600" cy="5746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fr-FR" dirty="0"/>
              <a:t> </a:t>
            </a:r>
            <a:r>
              <a:rPr lang="fr-FR" u="sng" dirty="0"/>
              <a:t>Propriétés Chimiques</a:t>
            </a:r>
            <a:r>
              <a:rPr lang="fr-FR" dirty="0"/>
              <a:t> </a:t>
            </a:r>
          </a:p>
        </p:txBody>
      </p:sp>
      <p:sp>
        <p:nvSpPr>
          <p:cNvPr id="6" name="Titre 1">
            <a:extLst>
              <a:ext uri="{FF2B5EF4-FFF2-40B4-BE49-F238E27FC236}">
                <a16:creationId xmlns:a16="http://schemas.microsoft.com/office/drawing/2014/main" id="{D4ACA4E7-0E20-7B3A-BCD1-D7FAFF4E9C3F}"/>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pic>
        <p:nvPicPr>
          <p:cNvPr id="8" name="Image 7" descr="Une image contenant texte, Police, capture d’écran, ligne&#10;&#10;Description générée automatiquement">
            <a:extLst>
              <a:ext uri="{FF2B5EF4-FFF2-40B4-BE49-F238E27FC236}">
                <a16:creationId xmlns:a16="http://schemas.microsoft.com/office/drawing/2014/main" id="{AAD3815D-FC6B-3605-8F30-B2120052CB16}"/>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1901234" y="2431273"/>
            <a:ext cx="7482609" cy="1514007"/>
          </a:xfrm>
          <a:prstGeom prst="rect">
            <a:avLst/>
          </a:prstGeom>
        </p:spPr>
      </p:pic>
      <p:sp>
        <p:nvSpPr>
          <p:cNvPr id="9" name="ZoneTexte 8">
            <a:extLst>
              <a:ext uri="{FF2B5EF4-FFF2-40B4-BE49-F238E27FC236}">
                <a16:creationId xmlns:a16="http://schemas.microsoft.com/office/drawing/2014/main" id="{FDCE4116-71CF-BF94-78F5-5B870A4AD3E7}"/>
              </a:ext>
            </a:extLst>
          </p:cNvPr>
          <p:cNvSpPr txBox="1"/>
          <p:nvPr/>
        </p:nvSpPr>
        <p:spPr>
          <a:xfrm>
            <a:off x="7525062" y="3450496"/>
            <a:ext cx="329784" cy="369332"/>
          </a:xfrm>
          <a:prstGeom prst="rect">
            <a:avLst/>
          </a:prstGeom>
          <a:noFill/>
        </p:spPr>
        <p:txBody>
          <a:bodyPr wrap="square" rtlCol="0">
            <a:spAutoFit/>
          </a:bodyPr>
          <a:lstStyle/>
          <a:p>
            <a:r>
              <a:rPr lang="fr-FR" dirty="0"/>
              <a:t>2</a:t>
            </a:r>
          </a:p>
        </p:txBody>
      </p:sp>
      <p:sp>
        <p:nvSpPr>
          <p:cNvPr id="10" name="ZoneTexte 9">
            <a:extLst>
              <a:ext uri="{FF2B5EF4-FFF2-40B4-BE49-F238E27FC236}">
                <a16:creationId xmlns:a16="http://schemas.microsoft.com/office/drawing/2014/main" id="{557B192E-13A5-703C-3341-1233F44D804C}"/>
              </a:ext>
            </a:extLst>
          </p:cNvPr>
          <p:cNvSpPr txBox="1"/>
          <p:nvPr/>
        </p:nvSpPr>
        <p:spPr>
          <a:xfrm>
            <a:off x="2535841" y="3565088"/>
            <a:ext cx="329784" cy="369332"/>
          </a:xfrm>
          <a:prstGeom prst="rect">
            <a:avLst/>
          </a:prstGeom>
          <a:noFill/>
        </p:spPr>
        <p:txBody>
          <a:bodyPr wrap="square" rtlCol="0">
            <a:spAutoFit/>
          </a:bodyPr>
          <a:lstStyle/>
          <a:p>
            <a:r>
              <a:rPr lang="fr-FR" dirty="0"/>
              <a:t>2</a:t>
            </a:r>
          </a:p>
        </p:txBody>
      </p:sp>
      <p:sp>
        <p:nvSpPr>
          <p:cNvPr id="11" name="ZoneTexte 10">
            <a:extLst>
              <a:ext uri="{FF2B5EF4-FFF2-40B4-BE49-F238E27FC236}">
                <a16:creationId xmlns:a16="http://schemas.microsoft.com/office/drawing/2014/main" id="{F072A660-1530-D43A-17CA-8A94C52F8017}"/>
              </a:ext>
            </a:extLst>
          </p:cNvPr>
          <p:cNvSpPr txBox="1"/>
          <p:nvPr/>
        </p:nvSpPr>
        <p:spPr>
          <a:xfrm>
            <a:off x="3822493" y="2693767"/>
            <a:ext cx="614597" cy="461665"/>
          </a:xfrm>
          <a:prstGeom prst="rect">
            <a:avLst/>
          </a:prstGeom>
          <a:noFill/>
        </p:spPr>
        <p:txBody>
          <a:bodyPr wrap="square" rtlCol="0">
            <a:spAutoFit/>
          </a:bodyPr>
          <a:lstStyle/>
          <a:p>
            <a:r>
              <a:rPr lang="fr-FR" sz="2400" dirty="0"/>
              <a:t>Na</a:t>
            </a:r>
          </a:p>
        </p:txBody>
      </p:sp>
      <p:sp>
        <p:nvSpPr>
          <p:cNvPr id="12" name="ZoneTexte 11">
            <a:extLst>
              <a:ext uri="{FF2B5EF4-FFF2-40B4-BE49-F238E27FC236}">
                <a16:creationId xmlns:a16="http://schemas.microsoft.com/office/drawing/2014/main" id="{1DAF747E-A281-3A20-5B4A-FDBD3C445B23}"/>
              </a:ext>
            </a:extLst>
          </p:cNvPr>
          <p:cNvSpPr txBox="1"/>
          <p:nvPr/>
        </p:nvSpPr>
        <p:spPr>
          <a:xfrm>
            <a:off x="7588145" y="2605115"/>
            <a:ext cx="911906" cy="461665"/>
          </a:xfrm>
          <a:prstGeom prst="rect">
            <a:avLst/>
          </a:prstGeom>
          <a:noFill/>
        </p:spPr>
        <p:txBody>
          <a:bodyPr wrap="square" rtlCol="0">
            <a:spAutoFit/>
          </a:bodyPr>
          <a:lstStyle/>
          <a:p>
            <a:r>
              <a:rPr lang="fr-FR" sz="2400" b="1" baseline="30000" dirty="0"/>
              <a:t>-</a:t>
            </a:r>
            <a:r>
              <a:rPr lang="fr-FR" sz="2400" dirty="0"/>
              <a:t>Na</a:t>
            </a:r>
            <a:r>
              <a:rPr lang="fr-FR" sz="2400" baseline="30000" dirty="0"/>
              <a:t>+</a:t>
            </a:r>
          </a:p>
        </p:txBody>
      </p:sp>
      <p:sp>
        <p:nvSpPr>
          <p:cNvPr id="13" name="ZoneTexte 12">
            <a:extLst>
              <a:ext uri="{FF2B5EF4-FFF2-40B4-BE49-F238E27FC236}">
                <a16:creationId xmlns:a16="http://schemas.microsoft.com/office/drawing/2014/main" id="{29D166D6-5E5D-21A4-C3CD-ACFE932A6374}"/>
              </a:ext>
            </a:extLst>
          </p:cNvPr>
          <p:cNvSpPr txBox="1"/>
          <p:nvPr/>
        </p:nvSpPr>
        <p:spPr>
          <a:xfrm>
            <a:off x="8784548" y="2620105"/>
            <a:ext cx="710783" cy="461665"/>
          </a:xfrm>
          <a:prstGeom prst="rect">
            <a:avLst/>
          </a:prstGeom>
          <a:noFill/>
        </p:spPr>
        <p:txBody>
          <a:bodyPr wrap="square" rtlCol="0">
            <a:spAutoFit/>
          </a:bodyPr>
          <a:lstStyle/>
          <a:p>
            <a:r>
              <a:rPr lang="fr-FR" sz="2400" b="1" dirty="0"/>
              <a:t>H</a:t>
            </a:r>
            <a:r>
              <a:rPr lang="fr-FR" sz="2400" b="1" baseline="-25000" dirty="0"/>
              <a:t>2</a:t>
            </a:r>
            <a:r>
              <a:rPr lang="fr-FR" sz="2400" b="1" dirty="0"/>
              <a:t>O</a:t>
            </a:r>
          </a:p>
        </p:txBody>
      </p:sp>
      <p:sp>
        <p:nvSpPr>
          <p:cNvPr id="14" name="Rectangle 13">
            <a:extLst>
              <a:ext uri="{FF2B5EF4-FFF2-40B4-BE49-F238E27FC236}">
                <a16:creationId xmlns:a16="http://schemas.microsoft.com/office/drawing/2014/main" id="{858980B2-40CB-327F-863C-F361D225D4AB}"/>
              </a:ext>
            </a:extLst>
          </p:cNvPr>
          <p:cNvSpPr/>
          <p:nvPr/>
        </p:nvSpPr>
        <p:spPr>
          <a:xfrm>
            <a:off x="8836076" y="2723749"/>
            <a:ext cx="607728" cy="300521"/>
          </a:xfrm>
          <a:prstGeom prst="rect">
            <a:avLst/>
          </a:prstGeom>
          <a:noFill/>
          <a:ln w="28575">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a:extLst>
              <a:ext uri="{FF2B5EF4-FFF2-40B4-BE49-F238E27FC236}">
                <a16:creationId xmlns:a16="http://schemas.microsoft.com/office/drawing/2014/main" id="{77ACB2CF-6CE7-BBC1-9081-67D15AC61C47}"/>
              </a:ext>
            </a:extLst>
          </p:cNvPr>
          <p:cNvSpPr txBox="1"/>
          <p:nvPr/>
        </p:nvSpPr>
        <p:spPr>
          <a:xfrm>
            <a:off x="2152334" y="3915818"/>
            <a:ext cx="713292" cy="461665"/>
          </a:xfrm>
          <a:prstGeom prst="rect">
            <a:avLst/>
          </a:prstGeom>
          <a:noFill/>
        </p:spPr>
        <p:txBody>
          <a:bodyPr wrap="square" rtlCol="0">
            <a:spAutoFit/>
          </a:bodyPr>
          <a:lstStyle/>
          <a:p>
            <a:r>
              <a:rPr lang="fr-FR" sz="2400" b="1" dirty="0"/>
              <a:t>AA</a:t>
            </a:r>
          </a:p>
        </p:txBody>
      </p:sp>
      <p:sp>
        <p:nvSpPr>
          <p:cNvPr id="16" name="ZoneTexte 15">
            <a:extLst>
              <a:ext uri="{FF2B5EF4-FFF2-40B4-BE49-F238E27FC236}">
                <a16:creationId xmlns:a16="http://schemas.microsoft.com/office/drawing/2014/main" id="{03E0CA0C-2230-EF72-4BA7-7648A4409F7F}"/>
              </a:ext>
            </a:extLst>
          </p:cNvPr>
          <p:cNvSpPr txBox="1"/>
          <p:nvPr/>
        </p:nvSpPr>
        <p:spPr>
          <a:xfrm>
            <a:off x="3927423" y="3205146"/>
            <a:ext cx="974361" cy="461665"/>
          </a:xfrm>
          <a:prstGeom prst="rect">
            <a:avLst/>
          </a:prstGeom>
          <a:noFill/>
        </p:spPr>
        <p:txBody>
          <a:bodyPr wrap="square" rtlCol="0">
            <a:spAutoFit/>
          </a:bodyPr>
          <a:lstStyle/>
          <a:p>
            <a:r>
              <a:rPr lang="fr-FR" sz="2400" b="1" dirty="0"/>
              <a:t>Soude</a:t>
            </a:r>
          </a:p>
        </p:txBody>
      </p:sp>
      <p:sp>
        <p:nvSpPr>
          <p:cNvPr id="17" name="ZoneTexte 16">
            <a:extLst>
              <a:ext uri="{FF2B5EF4-FFF2-40B4-BE49-F238E27FC236}">
                <a16:creationId xmlns:a16="http://schemas.microsoft.com/office/drawing/2014/main" id="{3FC2C6AB-4929-576C-021A-73043087EDDB}"/>
              </a:ext>
            </a:extLst>
          </p:cNvPr>
          <p:cNvSpPr txBox="1"/>
          <p:nvPr/>
        </p:nvSpPr>
        <p:spPr>
          <a:xfrm>
            <a:off x="6910459" y="3756264"/>
            <a:ext cx="767016" cy="461665"/>
          </a:xfrm>
          <a:prstGeom prst="rect">
            <a:avLst/>
          </a:prstGeom>
          <a:noFill/>
        </p:spPr>
        <p:txBody>
          <a:bodyPr wrap="square" rtlCol="0">
            <a:spAutoFit/>
          </a:bodyPr>
          <a:lstStyle/>
          <a:p>
            <a:r>
              <a:rPr lang="fr-FR" sz="2400" b="1" dirty="0"/>
              <a:t>Sel</a:t>
            </a:r>
          </a:p>
        </p:txBody>
      </p:sp>
      <p:pic>
        <p:nvPicPr>
          <p:cNvPr id="19" name="Image 18" descr="Une image contenant clé, outil&#10;&#10;Description générée automatiquement">
            <a:extLst>
              <a:ext uri="{FF2B5EF4-FFF2-40B4-BE49-F238E27FC236}">
                <a16:creationId xmlns:a16="http://schemas.microsoft.com/office/drawing/2014/main" id="{5F5112F3-1E73-7502-D43B-3D6AAAEFA560}"/>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92000"/>
                    </a14:imgEffect>
                    <a14:imgEffect>
                      <a14:brightnessContrast bright="-4000" contrast="86000"/>
                    </a14:imgEffect>
                  </a14:imgLayer>
                </a14:imgProps>
              </a:ext>
              <a:ext uri="{28A0092B-C50C-407E-A947-70E740481C1C}">
                <a14:useLocalDpi xmlns:a14="http://schemas.microsoft.com/office/drawing/2010/main" val="0"/>
              </a:ext>
            </a:extLst>
          </a:blip>
          <a:stretch>
            <a:fillRect/>
          </a:stretch>
        </p:blipFill>
        <p:spPr>
          <a:xfrm>
            <a:off x="2553334" y="5043779"/>
            <a:ext cx="1993692" cy="1636497"/>
          </a:xfrm>
          <a:prstGeom prst="rect">
            <a:avLst/>
          </a:prstGeom>
        </p:spPr>
      </p:pic>
      <p:sp>
        <p:nvSpPr>
          <p:cNvPr id="20" name="ZoneTexte 19">
            <a:extLst>
              <a:ext uri="{FF2B5EF4-FFF2-40B4-BE49-F238E27FC236}">
                <a16:creationId xmlns:a16="http://schemas.microsoft.com/office/drawing/2014/main" id="{9D1149DB-C83E-9080-9640-BB32F345A7C3}"/>
              </a:ext>
            </a:extLst>
          </p:cNvPr>
          <p:cNvSpPr txBox="1"/>
          <p:nvPr/>
        </p:nvSpPr>
        <p:spPr>
          <a:xfrm>
            <a:off x="7390150" y="5447757"/>
            <a:ext cx="2565813" cy="461665"/>
          </a:xfrm>
          <a:prstGeom prst="rect">
            <a:avLst/>
          </a:prstGeom>
          <a:noFill/>
        </p:spPr>
        <p:txBody>
          <a:bodyPr wrap="square" rtlCol="0">
            <a:spAutoFit/>
          </a:bodyPr>
          <a:lstStyle/>
          <a:p>
            <a:r>
              <a:rPr lang="fr-FR" sz="2400" b="1" dirty="0"/>
              <a:t>R</a:t>
            </a:r>
            <a:r>
              <a:rPr lang="fr-FR" sz="2400" b="1" baseline="-25000" dirty="0"/>
              <a:t>1</a:t>
            </a:r>
            <a:r>
              <a:rPr lang="fr-FR" sz="2400" b="1" dirty="0"/>
              <a:t>        CH</a:t>
            </a:r>
            <a:r>
              <a:rPr lang="fr-FR" sz="2400" b="1" baseline="-25000" dirty="0"/>
              <a:t>2</a:t>
            </a:r>
            <a:r>
              <a:rPr lang="fr-FR" sz="2400" b="1" dirty="0"/>
              <a:t>      NH</a:t>
            </a:r>
            <a:r>
              <a:rPr lang="fr-FR" sz="2400" b="1" baseline="-25000" dirty="0"/>
              <a:t>2</a:t>
            </a:r>
          </a:p>
        </p:txBody>
      </p:sp>
      <p:cxnSp>
        <p:nvCxnSpPr>
          <p:cNvPr id="22" name="Connecteur droit 21">
            <a:extLst>
              <a:ext uri="{FF2B5EF4-FFF2-40B4-BE49-F238E27FC236}">
                <a16:creationId xmlns:a16="http://schemas.microsoft.com/office/drawing/2014/main" id="{F5F06A5F-37AB-42E2-18BD-C609BA5A81CF}"/>
              </a:ext>
            </a:extLst>
          </p:cNvPr>
          <p:cNvCxnSpPr/>
          <p:nvPr/>
        </p:nvCxnSpPr>
        <p:spPr>
          <a:xfrm>
            <a:off x="7854846" y="5710392"/>
            <a:ext cx="389744"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24" name="Connecteur droit avec flèche 23">
            <a:extLst>
              <a:ext uri="{FF2B5EF4-FFF2-40B4-BE49-F238E27FC236}">
                <a16:creationId xmlns:a16="http://schemas.microsoft.com/office/drawing/2014/main" id="{C456C0BB-5D7B-2A09-CCF3-2774866FC164}"/>
              </a:ext>
            </a:extLst>
          </p:cNvPr>
          <p:cNvCxnSpPr/>
          <p:nvPr/>
        </p:nvCxnSpPr>
        <p:spPr>
          <a:xfrm flipV="1">
            <a:off x="4901784" y="5678589"/>
            <a:ext cx="2008675" cy="2388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6" name="Flèche : bas 25">
            <a:extLst>
              <a:ext uri="{FF2B5EF4-FFF2-40B4-BE49-F238E27FC236}">
                <a16:creationId xmlns:a16="http://schemas.microsoft.com/office/drawing/2014/main" id="{8FFED29C-ACCC-1ECF-A9A1-FA93B6784B38}"/>
              </a:ext>
            </a:extLst>
          </p:cNvPr>
          <p:cNvSpPr/>
          <p:nvPr/>
        </p:nvSpPr>
        <p:spPr>
          <a:xfrm>
            <a:off x="5831174" y="5702474"/>
            <a:ext cx="264826" cy="461665"/>
          </a:xfrm>
          <a:prstGeom prst="down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p>
        </p:txBody>
      </p:sp>
      <p:sp>
        <p:nvSpPr>
          <p:cNvPr id="27" name="ZoneTexte 26">
            <a:extLst>
              <a:ext uri="{FF2B5EF4-FFF2-40B4-BE49-F238E27FC236}">
                <a16:creationId xmlns:a16="http://schemas.microsoft.com/office/drawing/2014/main" id="{21347758-0607-BF3D-F01C-ECFEBA438CB6}"/>
              </a:ext>
            </a:extLst>
          </p:cNvPr>
          <p:cNvSpPr txBox="1"/>
          <p:nvPr/>
        </p:nvSpPr>
        <p:spPr>
          <a:xfrm>
            <a:off x="5642538" y="6218611"/>
            <a:ext cx="854439" cy="461665"/>
          </a:xfrm>
          <a:prstGeom prst="rect">
            <a:avLst/>
          </a:prstGeom>
          <a:noFill/>
        </p:spPr>
        <p:txBody>
          <a:bodyPr wrap="square" rtlCol="0">
            <a:spAutoFit/>
          </a:bodyPr>
          <a:lstStyle/>
          <a:p>
            <a:r>
              <a:rPr lang="fr-FR" sz="2400" b="1" dirty="0"/>
              <a:t>CO</a:t>
            </a:r>
            <a:r>
              <a:rPr lang="fr-FR" sz="2400" b="1" baseline="-25000" dirty="0"/>
              <a:t>2</a:t>
            </a:r>
          </a:p>
        </p:txBody>
      </p:sp>
      <p:sp>
        <p:nvSpPr>
          <p:cNvPr id="28" name="ZoneTexte 27">
            <a:extLst>
              <a:ext uri="{FF2B5EF4-FFF2-40B4-BE49-F238E27FC236}">
                <a16:creationId xmlns:a16="http://schemas.microsoft.com/office/drawing/2014/main" id="{70F1B778-0D20-F7C8-BAE4-DB6232645F40}"/>
              </a:ext>
            </a:extLst>
          </p:cNvPr>
          <p:cNvSpPr txBox="1"/>
          <p:nvPr/>
        </p:nvSpPr>
        <p:spPr>
          <a:xfrm>
            <a:off x="1493423" y="6283772"/>
            <a:ext cx="713292" cy="461665"/>
          </a:xfrm>
          <a:prstGeom prst="rect">
            <a:avLst/>
          </a:prstGeom>
          <a:noFill/>
        </p:spPr>
        <p:txBody>
          <a:bodyPr wrap="square" rtlCol="0">
            <a:spAutoFit/>
          </a:bodyPr>
          <a:lstStyle/>
          <a:p>
            <a:r>
              <a:rPr lang="fr-FR" sz="2400" b="1" dirty="0"/>
              <a:t>AA</a:t>
            </a:r>
          </a:p>
        </p:txBody>
      </p:sp>
      <p:sp>
        <p:nvSpPr>
          <p:cNvPr id="29" name="ZoneTexte 28">
            <a:extLst>
              <a:ext uri="{FF2B5EF4-FFF2-40B4-BE49-F238E27FC236}">
                <a16:creationId xmlns:a16="http://schemas.microsoft.com/office/drawing/2014/main" id="{147A21BF-F276-0407-EE74-54FB0E27C143}"/>
              </a:ext>
            </a:extLst>
          </p:cNvPr>
          <p:cNvSpPr txBox="1"/>
          <p:nvPr/>
        </p:nvSpPr>
        <p:spPr>
          <a:xfrm>
            <a:off x="7941356" y="6091301"/>
            <a:ext cx="1117389" cy="461665"/>
          </a:xfrm>
          <a:prstGeom prst="rect">
            <a:avLst/>
          </a:prstGeom>
          <a:noFill/>
        </p:spPr>
        <p:txBody>
          <a:bodyPr wrap="square" rtlCol="0">
            <a:spAutoFit/>
          </a:bodyPr>
          <a:lstStyle/>
          <a:p>
            <a:r>
              <a:rPr lang="fr-FR" sz="2400" b="1" dirty="0"/>
              <a:t>Amine</a:t>
            </a:r>
          </a:p>
        </p:txBody>
      </p:sp>
      <p:sp>
        <p:nvSpPr>
          <p:cNvPr id="30" name="Rectangle 29">
            <a:extLst>
              <a:ext uri="{FF2B5EF4-FFF2-40B4-BE49-F238E27FC236}">
                <a16:creationId xmlns:a16="http://schemas.microsoft.com/office/drawing/2014/main" id="{C76467B8-33A2-CD77-F5A6-05BB8013D4C7}"/>
              </a:ext>
            </a:extLst>
          </p:cNvPr>
          <p:cNvSpPr/>
          <p:nvPr/>
        </p:nvSpPr>
        <p:spPr>
          <a:xfrm>
            <a:off x="7060367" y="3024270"/>
            <a:ext cx="710783" cy="73199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cxnSp>
        <p:nvCxnSpPr>
          <p:cNvPr id="32" name="Connecteur droit 31">
            <a:extLst>
              <a:ext uri="{FF2B5EF4-FFF2-40B4-BE49-F238E27FC236}">
                <a16:creationId xmlns:a16="http://schemas.microsoft.com/office/drawing/2014/main" id="{C93391B1-C14E-671E-62B9-F6DFBE9C7B32}"/>
              </a:ext>
            </a:extLst>
          </p:cNvPr>
          <p:cNvCxnSpPr/>
          <p:nvPr/>
        </p:nvCxnSpPr>
        <p:spPr>
          <a:xfrm>
            <a:off x="6745574" y="3089968"/>
            <a:ext cx="0" cy="395967"/>
          </a:xfrm>
          <a:prstGeom prst="line">
            <a:avLst/>
          </a:prstGeom>
          <a:ln w="28575"/>
        </p:spPr>
        <p:style>
          <a:lnRef idx="1">
            <a:schemeClr val="dk1"/>
          </a:lnRef>
          <a:fillRef idx="0">
            <a:schemeClr val="dk1"/>
          </a:fillRef>
          <a:effectRef idx="0">
            <a:schemeClr val="dk1"/>
          </a:effectRef>
          <a:fontRef idx="minor">
            <a:schemeClr val="tx1"/>
          </a:fontRef>
        </p:style>
      </p:cxnSp>
      <p:sp>
        <p:nvSpPr>
          <p:cNvPr id="33" name="ZoneTexte 32">
            <a:extLst>
              <a:ext uri="{FF2B5EF4-FFF2-40B4-BE49-F238E27FC236}">
                <a16:creationId xmlns:a16="http://schemas.microsoft.com/office/drawing/2014/main" id="{467813C8-F109-5BAB-EC88-B37B50887AFD}"/>
              </a:ext>
            </a:extLst>
          </p:cNvPr>
          <p:cNvSpPr txBox="1"/>
          <p:nvPr/>
        </p:nvSpPr>
        <p:spPr>
          <a:xfrm>
            <a:off x="6580683" y="3413295"/>
            <a:ext cx="809468" cy="461665"/>
          </a:xfrm>
          <a:prstGeom prst="rect">
            <a:avLst/>
          </a:prstGeom>
          <a:noFill/>
        </p:spPr>
        <p:txBody>
          <a:bodyPr wrap="square" rtlCol="0">
            <a:spAutoFit/>
          </a:bodyPr>
          <a:lstStyle/>
          <a:p>
            <a:r>
              <a:rPr lang="fr-FR" sz="2400" b="1" dirty="0"/>
              <a:t>NH</a:t>
            </a:r>
            <a:r>
              <a:rPr lang="fr-FR" sz="2400" b="1" baseline="-25000" dirty="0"/>
              <a:t>2</a:t>
            </a:r>
            <a:endParaRPr lang="fr-FR" sz="2400" dirty="0"/>
          </a:p>
        </p:txBody>
      </p:sp>
      <p:sp>
        <p:nvSpPr>
          <p:cNvPr id="34" name="Rectangle 33">
            <a:extLst>
              <a:ext uri="{FF2B5EF4-FFF2-40B4-BE49-F238E27FC236}">
                <a16:creationId xmlns:a16="http://schemas.microsoft.com/office/drawing/2014/main" id="{E35BEEAA-79BC-0C09-35DA-DC98B8B57E02}"/>
              </a:ext>
            </a:extLst>
          </p:cNvPr>
          <p:cNvSpPr/>
          <p:nvPr/>
        </p:nvSpPr>
        <p:spPr>
          <a:xfrm>
            <a:off x="2700733" y="5564350"/>
            <a:ext cx="383488" cy="34507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35" name="ZoneTexte 34">
            <a:extLst>
              <a:ext uri="{FF2B5EF4-FFF2-40B4-BE49-F238E27FC236}">
                <a16:creationId xmlns:a16="http://schemas.microsoft.com/office/drawing/2014/main" id="{860D597D-A8C7-8168-817F-F31B438418F8}"/>
              </a:ext>
            </a:extLst>
          </p:cNvPr>
          <p:cNvSpPr txBox="1"/>
          <p:nvPr/>
        </p:nvSpPr>
        <p:spPr>
          <a:xfrm>
            <a:off x="1771341" y="5540197"/>
            <a:ext cx="1993692" cy="461665"/>
          </a:xfrm>
          <a:prstGeom prst="rect">
            <a:avLst/>
          </a:prstGeom>
          <a:noFill/>
        </p:spPr>
        <p:txBody>
          <a:bodyPr wrap="square" rtlCol="0">
            <a:spAutoFit/>
          </a:bodyPr>
          <a:lstStyle/>
          <a:p>
            <a:r>
              <a:rPr lang="fr-FR" sz="2400" b="1" dirty="0"/>
              <a:t>R</a:t>
            </a:r>
            <a:r>
              <a:rPr lang="fr-FR" sz="2400" b="1" baseline="-25000" dirty="0"/>
              <a:t>1</a:t>
            </a:r>
            <a:r>
              <a:rPr lang="fr-FR" sz="2400" b="1" dirty="0"/>
              <a:t>        CH</a:t>
            </a:r>
            <a:endParaRPr lang="fr-FR" sz="2400" b="1" baseline="-25000" dirty="0"/>
          </a:p>
        </p:txBody>
      </p:sp>
      <p:cxnSp>
        <p:nvCxnSpPr>
          <p:cNvPr id="36" name="Connecteur droit 35">
            <a:extLst>
              <a:ext uri="{FF2B5EF4-FFF2-40B4-BE49-F238E27FC236}">
                <a16:creationId xmlns:a16="http://schemas.microsoft.com/office/drawing/2014/main" id="{7D38E06E-8968-FCFB-504D-7A52F2B4EF88}"/>
              </a:ext>
            </a:extLst>
          </p:cNvPr>
          <p:cNvCxnSpPr/>
          <p:nvPr/>
        </p:nvCxnSpPr>
        <p:spPr>
          <a:xfrm>
            <a:off x="2236036" y="5802832"/>
            <a:ext cx="389744"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38" name="Connecteur droit 37">
            <a:extLst>
              <a:ext uri="{FF2B5EF4-FFF2-40B4-BE49-F238E27FC236}">
                <a16:creationId xmlns:a16="http://schemas.microsoft.com/office/drawing/2014/main" id="{3525CFEE-8896-76CA-6B6D-D1EB537344AA}"/>
              </a:ext>
            </a:extLst>
          </p:cNvPr>
          <p:cNvCxnSpPr>
            <a:cxnSpLocks/>
            <a:stCxn id="35" idx="2"/>
          </p:cNvCxnSpPr>
          <p:nvPr/>
        </p:nvCxnSpPr>
        <p:spPr>
          <a:xfrm>
            <a:off x="2768187" y="6001862"/>
            <a:ext cx="0" cy="311700"/>
          </a:xfrm>
          <a:prstGeom prst="line">
            <a:avLst/>
          </a:prstGeom>
          <a:ln w="28575"/>
        </p:spPr>
        <p:style>
          <a:lnRef idx="1">
            <a:schemeClr val="dk1"/>
          </a:lnRef>
          <a:fillRef idx="0">
            <a:schemeClr val="dk1"/>
          </a:fillRef>
          <a:effectRef idx="0">
            <a:schemeClr val="dk1"/>
          </a:effectRef>
          <a:fontRef idx="minor">
            <a:schemeClr val="tx1"/>
          </a:fontRef>
        </p:style>
      </p:cxnSp>
      <p:sp>
        <p:nvSpPr>
          <p:cNvPr id="41" name="ZoneTexte 40">
            <a:extLst>
              <a:ext uri="{FF2B5EF4-FFF2-40B4-BE49-F238E27FC236}">
                <a16:creationId xmlns:a16="http://schemas.microsoft.com/office/drawing/2014/main" id="{79D9B4D8-F0E9-3A75-7E86-10B04F6C5E1F}"/>
              </a:ext>
            </a:extLst>
          </p:cNvPr>
          <p:cNvSpPr txBox="1"/>
          <p:nvPr/>
        </p:nvSpPr>
        <p:spPr>
          <a:xfrm>
            <a:off x="2553334" y="6237694"/>
            <a:ext cx="767016" cy="461665"/>
          </a:xfrm>
          <a:prstGeom prst="rect">
            <a:avLst/>
          </a:prstGeom>
          <a:noFill/>
        </p:spPr>
        <p:txBody>
          <a:bodyPr wrap="square" rtlCol="0">
            <a:spAutoFit/>
          </a:bodyPr>
          <a:lstStyle/>
          <a:p>
            <a:r>
              <a:rPr lang="fr-FR" sz="2400" b="1" dirty="0"/>
              <a:t>NH</a:t>
            </a:r>
            <a:r>
              <a:rPr lang="fr-FR" sz="2400" b="1" baseline="-25000" dirty="0"/>
              <a:t>2</a:t>
            </a:r>
          </a:p>
        </p:txBody>
      </p:sp>
      <p:cxnSp>
        <p:nvCxnSpPr>
          <p:cNvPr id="42" name="Connecteur droit 41">
            <a:extLst>
              <a:ext uri="{FF2B5EF4-FFF2-40B4-BE49-F238E27FC236}">
                <a16:creationId xmlns:a16="http://schemas.microsoft.com/office/drawing/2014/main" id="{D2FFB566-F02E-1485-679C-849B813C1851}"/>
              </a:ext>
            </a:extLst>
          </p:cNvPr>
          <p:cNvCxnSpPr/>
          <p:nvPr/>
        </p:nvCxnSpPr>
        <p:spPr>
          <a:xfrm>
            <a:off x="8831702" y="5727882"/>
            <a:ext cx="389744" cy="0"/>
          </a:xfrm>
          <a:prstGeom prst="line">
            <a:avLst/>
          </a:prstGeom>
          <a:ln w="28575"/>
        </p:spPr>
        <p:style>
          <a:lnRef idx="1">
            <a:schemeClr val="dk1"/>
          </a:lnRef>
          <a:fillRef idx="0">
            <a:schemeClr val="dk1"/>
          </a:fillRef>
          <a:effectRef idx="0">
            <a:schemeClr val="dk1"/>
          </a:effectRef>
          <a:fontRef idx="minor">
            <a:schemeClr val="tx1"/>
          </a:fontRef>
        </p:style>
      </p:cxnSp>
      <p:sp>
        <p:nvSpPr>
          <p:cNvPr id="43" name="Rectangle 42">
            <a:extLst>
              <a:ext uri="{FF2B5EF4-FFF2-40B4-BE49-F238E27FC236}">
                <a16:creationId xmlns:a16="http://schemas.microsoft.com/office/drawing/2014/main" id="{FB2302CD-C367-750D-3E0A-1021FF2C878D}"/>
              </a:ext>
            </a:extLst>
          </p:cNvPr>
          <p:cNvSpPr/>
          <p:nvPr/>
        </p:nvSpPr>
        <p:spPr>
          <a:xfrm>
            <a:off x="3682618" y="4996847"/>
            <a:ext cx="607051" cy="1514007"/>
          </a:xfrm>
          <a:prstGeom prst="rect">
            <a:avLst/>
          </a:prstGeom>
          <a:noFill/>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44" name="Rectangle 43">
            <a:extLst>
              <a:ext uri="{FF2B5EF4-FFF2-40B4-BE49-F238E27FC236}">
                <a16:creationId xmlns:a16="http://schemas.microsoft.com/office/drawing/2014/main" id="{3118B5FF-4602-D81C-4193-29BE1D53EA83}"/>
              </a:ext>
            </a:extLst>
          </p:cNvPr>
          <p:cNvSpPr/>
          <p:nvPr/>
        </p:nvSpPr>
        <p:spPr>
          <a:xfrm>
            <a:off x="5678805" y="6237694"/>
            <a:ext cx="607051" cy="425560"/>
          </a:xfrm>
          <a:prstGeom prst="rect">
            <a:avLst/>
          </a:prstGeom>
          <a:noFill/>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Tree>
    <p:extLst>
      <p:ext uri="{BB962C8B-B14F-4D97-AF65-F5344CB8AC3E}">
        <p14:creationId xmlns:p14="http://schemas.microsoft.com/office/powerpoint/2010/main" val="27219085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13A9B405-C637-CCFF-8406-58F42507858D}"/>
              </a:ext>
            </a:extLst>
          </p:cNvPr>
          <p:cNvSpPr>
            <a:spLocks noGrp="1"/>
          </p:cNvSpPr>
          <p:nvPr>
            <p:ph idx="1"/>
          </p:nvPr>
        </p:nvSpPr>
        <p:spPr>
          <a:xfrm>
            <a:off x="315020" y="1102638"/>
            <a:ext cx="11876979" cy="5755362"/>
          </a:xfrm>
        </p:spPr>
        <p:txBody>
          <a:bodyPr/>
          <a:lstStyle/>
          <a:p>
            <a:r>
              <a:rPr lang="fr-FR" u="sng" dirty="0"/>
              <a:t>Réactions liées à la fonction aminé NH</a:t>
            </a:r>
            <a:r>
              <a:rPr lang="fr-FR" baseline="-25000" dirty="0"/>
              <a:t>2 </a:t>
            </a:r>
            <a:r>
              <a:rPr lang="fr-FR" dirty="0"/>
              <a:t>: </a:t>
            </a:r>
          </a:p>
          <a:p>
            <a:pPr marL="0" indent="0">
              <a:buNone/>
            </a:pPr>
            <a:r>
              <a:rPr lang="fr-FR" dirty="0"/>
              <a:t>           -  </a:t>
            </a:r>
            <a:r>
              <a:rPr lang="fr-FR" dirty="0">
                <a:solidFill>
                  <a:schemeClr val="accent1"/>
                </a:solidFill>
              </a:rPr>
              <a:t>Désamination </a:t>
            </a:r>
            <a:r>
              <a:rPr lang="fr-FR" dirty="0"/>
              <a:t>par l’acide nitreux HNO</a:t>
            </a:r>
            <a:r>
              <a:rPr lang="fr-FR" baseline="-25000" dirty="0"/>
              <a:t>2</a:t>
            </a:r>
            <a:endParaRPr lang="fr-FR" baseline="-25000" dirty="0">
              <a:solidFill>
                <a:schemeClr val="accent1"/>
              </a:solidFill>
            </a:endParaRPr>
          </a:p>
          <a:p>
            <a:pPr marL="0" indent="0">
              <a:buNone/>
            </a:pPr>
            <a:endParaRPr lang="fr-FR" dirty="0">
              <a:solidFill>
                <a:schemeClr val="accent1"/>
              </a:solidFill>
            </a:endParaRPr>
          </a:p>
          <a:p>
            <a:pPr marL="0" indent="0">
              <a:buNone/>
            </a:pPr>
            <a:r>
              <a:rPr lang="fr-FR" dirty="0">
                <a:solidFill>
                  <a:schemeClr val="accent1"/>
                </a:solidFill>
              </a:rPr>
              <a:t>                                     </a:t>
            </a:r>
            <a:r>
              <a:rPr lang="fr-FR" dirty="0"/>
              <a:t>+</a:t>
            </a:r>
            <a:r>
              <a:rPr lang="fr-FR" dirty="0">
                <a:solidFill>
                  <a:schemeClr val="accent1"/>
                </a:solidFill>
              </a:rPr>
              <a:t> </a:t>
            </a:r>
            <a:r>
              <a:rPr lang="fr-FR" dirty="0"/>
              <a:t>HNO</a:t>
            </a:r>
            <a:r>
              <a:rPr lang="fr-FR" baseline="-25000" dirty="0"/>
              <a:t>2</a:t>
            </a:r>
            <a:r>
              <a:rPr lang="fr-FR" dirty="0">
                <a:solidFill>
                  <a:schemeClr val="accent1"/>
                </a:solidFill>
              </a:rPr>
              <a:t>                                    </a:t>
            </a:r>
            <a:r>
              <a:rPr lang="fr-FR" dirty="0"/>
              <a:t>H</a:t>
            </a:r>
            <a:r>
              <a:rPr lang="fr-FR" baseline="-25000" dirty="0"/>
              <a:t>2</a:t>
            </a:r>
            <a:r>
              <a:rPr lang="fr-FR" dirty="0"/>
              <a:t>O   +    R</a:t>
            </a:r>
            <a:r>
              <a:rPr lang="fr-FR" baseline="-25000" dirty="0"/>
              <a:t>1</a:t>
            </a:r>
            <a:r>
              <a:rPr lang="fr-FR" dirty="0"/>
              <a:t>    CH     COOH + </a:t>
            </a:r>
            <a:r>
              <a:rPr lang="fr-FR" dirty="0">
                <a:solidFill>
                  <a:srgbClr val="FF0000"/>
                </a:solidFill>
              </a:rPr>
              <a:t>N</a:t>
            </a:r>
            <a:r>
              <a:rPr lang="fr-FR" baseline="-25000" dirty="0">
                <a:solidFill>
                  <a:srgbClr val="FF0000"/>
                </a:solidFill>
              </a:rPr>
              <a:t>2</a:t>
            </a:r>
          </a:p>
          <a:p>
            <a:pPr marL="0" indent="0">
              <a:buNone/>
            </a:pPr>
            <a:r>
              <a:rPr lang="fr-FR" dirty="0">
                <a:solidFill>
                  <a:schemeClr val="accent1"/>
                </a:solidFill>
              </a:rPr>
              <a:t>                                                                                                              </a:t>
            </a:r>
            <a:r>
              <a:rPr lang="fr-FR" dirty="0"/>
              <a:t>OH</a:t>
            </a:r>
          </a:p>
          <a:p>
            <a:pPr marL="0" indent="0">
              <a:buNone/>
            </a:pPr>
            <a:r>
              <a:rPr lang="fr-FR" dirty="0"/>
              <a:t>Remarque : cette propriété est utilisée pour doser les AA par la mesure de l’azote libéré. C’est la méthode de VAN SLIKE</a:t>
            </a:r>
          </a:p>
          <a:p>
            <a:pPr marL="0" indent="0">
              <a:buNone/>
            </a:pPr>
            <a:r>
              <a:rPr lang="fr-FR" dirty="0"/>
              <a:t>         - </a:t>
            </a:r>
            <a:r>
              <a:rPr lang="fr-FR" dirty="0">
                <a:solidFill>
                  <a:schemeClr val="accent1"/>
                </a:solidFill>
              </a:rPr>
              <a:t>Désamination oxydative et transamination </a:t>
            </a:r>
            <a:r>
              <a:rPr lang="fr-FR" dirty="0"/>
              <a:t>: </a:t>
            </a:r>
            <a:r>
              <a:rPr lang="fr-FR" b="0" i="0" dirty="0">
                <a:effectLst/>
                <a:latin typeface="Google Sans"/>
              </a:rPr>
              <a:t>la transamination est une réaction de transfert du groupement α-aminé, la désamination oxydative libère </a:t>
            </a:r>
            <a:r>
              <a:rPr lang="fr-FR" dirty="0">
                <a:latin typeface="Google Sans"/>
              </a:rPr>
              <a:t>l’</a:t>
            </a:r>
            <a:r>
              <a:rPr lang="fr-FR" b="0" i="0" dirty="0">
                <a:effectLst/>
                <a:latin typeface="Google Sans"/>
              </a:rPr>
              <a:t>ammoniac libre avec formation du squelette α-</a:t>
            </a:r>
            <a:r>
              <a:rPr lang="fr-FR" b="0" i="0" dirty="0" err="1">
                <a:effectLst/>
                <a:latin typeface="Google Sans"/>
              </a:rPr>
              <a:t>cétoacide</a:t>
            </a:r>
            <a:r>
              <a:rPr lang="fr-FR" b="0" i="0" dirty="0">
                <a:effectLst/>
                <a:latin typeface="Google Sans"/>
              </a:rPr>
              <a:t> correspondant. </a:t>
            </a:r>
          </a:p>
          <a:p>
            <a:pPr marL="0" indent="0">
              <a:buNone/>
            </a:pPr>
            <a:r>
              <a:rPr lang="fr-FR" dirty="0">
                <a:latin typeface="Google Sans"/>
              </a:rPr>
              <a:t>R  CH   COOH          R     C    COOH                  R      C      COOH             R     CH    COOH</a:t>
            </a:r>
          </a:p>
          <a:p>
            <a:pPr marL="0" indent="0">
              <a:buNone/>
            </a:pPr>
            <a:r>
              <a:rPr lang="fr-FR" dirty="0">
                <a:latin typeface="Google Sans"/>
              </a:rPr>
              <a:t>     NH</a:t>
            </a:r>
            <a:r>
              <a:rPr lang="fr-FR" baseline="-25000" dirty="0">
                <a:latin typeface="Google Sans"/>
              </a:rPr>
              <a:t>2 </a:t>
            </a:r>
            <a:r>
              <a:rPr lang="fr-FR" dirty="0">
                <a:latin typeface="Google Sans"/>
              </a:rPr>
              <a:t>                            O                                        </a:t>
            </a:r>
            <a:r>
              <a:rPr lang="fr-FR" dirty="0" err="1">
                <a:latin typeface="Google Sans"/>
              </a:rPr>
              <a:t>O</a:t>
            </a:r>
            <a:r>
              <a:rPr lang="fr-FR" dirty="0">
                <a:latin typeface="Google Sans"/>
              </a:rPr>
              <a:t>                                     NH</a:t>
            </a:r>
            <a:r>
              <a:rPr lang="fr-FR" baseline="-25000" dirty="0">
                <a:latin typeface="Google Sans"/>
              </a:rPr>
              <a:t>2</a:t>
            </a:r>
          </a:p>
        </p:txBody>
      </p:sp>
      <p:sp>
        <p:nvSpPr>
          <p:cNvPr id="4" name="Espace réservé du contenu 2">
            <a:extLst>
              <a:ext uri="{FF2B5EF4-FFF2-40B4-BE49-F238E27FC236}">
                <a16:creationId xmlns:a16="http://schemas.microsoft.com/office/drawing/2014/main" id="{9ED0915C-FA31-18B9-95AD-7B7FBAF5396F}"/>
              </a:ext>
            </a:extLst>
          </p:cNvPr>
          <p:cNvSpPr txBox="1">
            <a:spLocks/>
          </p:cNvSpPr>
          <p:nvPr/>
        </p:nvSpPr>
        <p:spPr>
          <a:xfrm>
            <a:off x="1048063" y="486168"/>
            <a:ext cx="10515600" cy="5746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fr-FR" dirty="0"/>
              <a:t> </a:t>
            </a:r>
            <a:r>
              <a:rPr lang="fr-FR" u="sng" dirty="0"/>
              <a:t>Propriétés Chimiques</a:t>
            </a:r>
            <a:r>
              <a:rPr lang="fr-FR" dirty="0"/>
              <a:t> </a:t>
            </a:r>
          </a:p>
        </p:txBody>
      </p:sp>
      <p:sp>
        <p:nvSpPr>
          <p:cNvPr id="5" name="Titre 1">
            <a:extLst>
              <a:ext uri="{FF2B5EF4-FFF2-40B4-BE49-F238E27FC236}">
                <a16:creationId xmlns:a16="http://schemas.microsoft.com/office/drawing/2014/main" id="{0948D7D5-24D0-D21C-F79E-D81F1CFB8073}"/>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sp>
        <p:nvSpPr>
          <p:cNvPr id="9" name="Rectangle 8">
            <a:extLst>
              <a:ext uri="{FF2B5EF4-FFF2-40B4-BE49-F238E27FC236}">
                <a16:creationId xmlns:a16="http://schemas.microsoft.com/office/drawing/2014/main" id="{11F02D69-BEF9-8A6A-8D04-AD821CCF6295}"/>
              </a:ext>
            </a:extLst>
          </p:cNvPr>
          <p:cNvSpPr/>
          <p:nvPr/>
        </p:nvSpPr>
        <p:spPr>
          <a:xfrm>
            <a:off x="2278505" y="2857142"/>
            <a:ext cx="269823" cy="230832"/>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0" name="ZoneTexte 9">
            <a:extLst>
              <a:ext uri="{FF2B5EF4-FFF2-40B4-BE49-F238E27FC236}">
                <a16:creationId xmlns:a16="http://schemas.microsoft.com/office/drawing/2014/main" id="{C0DEB25C-7B9E-FA0B-C7F5-344FDC629C70}"/>
              </a:ext>
            </a:extLst>
          </p:cNvPr>
          <p:cNvSpPr txBox="1"/>
          <p:nvPr/>
        </p:nvSpPr>
        <p:spPr>
          <a:xfrm>
            <a:off x="725822" y="2550467"/>
            <a:ext cx="1993692" cy="461665"/>
          </a:xfrm>
          <a:prstGeom prst="rect">
            <a:avLst/>
          </a:prstGeom>
          <a:noFill/>
        </p:spPr>
        <p:txBody>
          <a:bodyPr wrap="square" rtlCol="0">
            <a:spAutoFit/>
          </a:bodyPr>
          <a:lstStyle/>
          <a:p>
            <a:r>
              <a:rPr lang="fr-FR" sz="2400" b="1" dirty="0"/>
              <a:t>R</a:t>
            </a:r>
            <a:r>
              <a:rPr lang="fr-FR" sz="2400" b="1" baseline="-25000" dirty="0"/>
              <a:t>1</a:t>
            </a:r>
            <a:r>
              <a:rPr lang="fr-FR" sz="2400" b="1" dirty="0"/>
              <a:t>        CH</a:t>
            </a:r>
            <a:endParaRPr lang="fr-FR" sz="2400" b="1" baseline="-25000" dirty="0"/>
          </a:p>
        </p:txBody>
      </p:sp>
      <p:cxnSp>
        <p:nvCxnSpPr>
          <p:cNvPr id="11" name="Connecteur droit 10">
            <a:extLst>
              <a:ext uri="{FF2B5EF4-FFF2-40B4-BE49-F238E27FC236}">
                <a16:creationId xmlns:a16="http://schemas.microsoft.com/office/drawing/2014/main" id="{61C366CE-278E-15E4-DA37-B708C8E88EDA}"/>
              </a:ext>
            </a:extLst>
          </p:cNvPr>
          <p:cNvCxnSpPr>
            <a:cxnSpLocks/>
            <a:stCxn id="10" idx="2"/>
          </p:cNvCxnSpPr>
          <p:nvPr/>
        </p:nvCxnSpPr>
        <p:spPr>
          <a:xfrm>
            <a:off x="1722668" y="3012132"/>
            <a:ext cx="0" cy="311700"/>
          </a:xfrm>
          <a:prstGeom prst="line">
            <a:avLst/>
          </a:prstGeom>
          <a:ln w="28575"/>
        </p:spPr>
        <p:style>
          <a:lnRef idx="1">
            <a:schemeClr val="dk1"/>
          </a:lnRef>
          <a:fillRef idx="0">
            <a:schemeClr val="dk1"/>
          </a:fillRef>
          <a:effectRef idx="0">
            <a:schemeClr val="dk1"/>
          </a:effectRef>
          <a:fontRef idx="minor">
            <a:schemeClr val="tx1"/>
          </a:fontRef>
        </p:style>
      </p:cxnSp>
      <p:sp>
        <p:nvSpPr>
          <p:cNvPr id="12" name="ZoneTexte 11">
            <a:extLst>
              <a:ext uri="{FF2B5EF4-FFF2-40B4-BE49-F238E27FC236}">
                <a16:creationId xmlns:a16="http://schemas.microsoft.com/office/drawing/2014/main" id="{36116B93-2F58-B7BE-7E16-717C00CFFDBE}"/>
              </a:ext>
            </a:extLst>
          </p:cNvPr>
          <p:cNvSpPr txBox="1"/>
          <p:nvPr/>
        </p:nvSpPr>
        <p:spPr>
          <a:xfrm>
            <a:off x="1507815" y="3247964"/>
            <a:ext cx="935578" cy="461665"/>
          </a:xfrm>
          <a:prstGeom prst="rect">
            <a:avLst/>
          </a:prstGeom>
          <a:noFill/>
        </p:spPr>
        <p:txBody>
          <a:bodyPr wrap="square" rtlCol="0">
            <a:spAutoFit/>
          </a:bodyPr>
          <a:lstStyle/>
          <a:p>
            <a:r>
              <a:rPr lang="fr-FR" sz="2400" b="1" dirty="0"/>
              <a:t>NH2</a:t>
            </a:r>
            <a:r>
              <a:rPr lang="fr-FR" sz="2400" b="1" baseline="-25000" dirty="0"/>
              <a:t>2</a:t>
            </a:r>
          </a:p>
        </p:txBody>
      </p:sp>
      <p:pic>
        <p:nvPicPr>
          <p:cNvPr id="13" name="Image 12" descr="Une image contenant clé, outil&#10;&#10;Description générée automatiquement">
            <a:extLst>
              <a:ext uri="{FF2B5EF4-FFF2-40B4-BE49-F238E27FC236}">
                <a16:creationId xmlns:a16="http://schemas.microsoft.com/office/drawing/2014/main" id="{BE32DB58-0469-6BC8-6311-7448F3F5B279}"/>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92000"/>
                    </a14:imgEffect>
                    <a14:imgEffect>
                      <a14:brightnessContrast bright="-4000" contrast="86000"/>
                    </a14:imgEffect>
                  </a14:imgLayer>
                </a14:imgProps>
              </a:ext>
              <a:ext uri="{28A0092B-C50C-407E-A947-70E740481C1C}">
                <a14:useLocalDpi xmlns:a14="http://schemas.microsoft.com/office/drawing/2010/main" val="0"/>
              </a:ext>
            </a:extLst>
          </a:blip>
          <a:stretch>
            <a:fillRect/>
          </a:stretch>
        </p:blipFill>
        <p:spPr>
          <a:xfrm>
            <a:off x="2138602" y="2072612"/>
            <a:ext cx="1778838" cy="1636497"/>
          </a:xfrm>
          <a:prstGeom prst="rect">
            <a:avLst/>
          </a:prstGeom>
        </p:spPr>
      </p:pic>
      <p:sp>
        <p:nvSpPr>
          <p:cNvPr id="14" name="Rectangle 13">
            <a:extLst>
              <a:ext uri="{FF2B5EF4-FFF2-40B4-BE49-F238E27FC236}">
                <a16:creationId xmlns:a16="http://schemas.microsoft.com/office/drawing/2014/main" id="{E1C23953-450F-ACB2-E365-B874E1902A4C}"/>
              </a:ext>
            </a:extLst>
          </p:cNvPr>
          <p:cNvSpPr/>
          <p:nvPr/>
        </p:nvSpPr>
        <p:spPr>
          <a:xfrm>
            <a:off x="2314047" y="2647854"/>
            <a:ext cx="294244" cy="32978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6" name="Connecteur droit 15">
            <a:extLst>
              <a:ext uri="{FF2B5EF4-FFF2-40B4-BE49-F238E27FC236}">
                <a16:creationId xmlns:a16="http://schemas.microsoft.com/office/drawing/2014/main" id="{33F13A34-364F-A108-DC37-EAE9C8BFB7EA}"/>
              </a:ext>
            </a:extLst>
          </p:cNvPr>
          <p:cNvCxnSpPr>
            <a:cxnSpLocks/>
          </p:cNvCxnSpPr>
          <p:nvPr/>
        </p:nvCxnSpPr>
        <p:spPr>
          <a:xfrm flipH="1">
            <a:off x="2089195" y="2796290"/>
            <a:ext cx="570361" cy="18746"/>
          </a:xfrm>
          <a:prstGeom prst="line">
            <a:avLst/>
          </a:prstGeom>
          <a:ln w="28575"/>
        </p:spPr>
        <p:style>
          <a:lnRef idx="1">
            <a:schemeClr val="dk1"/>
          </a:lnRef>
          <a:fillRef idx="0">
            <a:schemeClr val="dk1"/>
          </a:fillRef>
          <a:effectRef idx="0">
            <a:schemeClr val="dk1"/>
          </a:effectRef>
          <a:fontRef idx="minor">
            <a:schemeClr val="tx1"/>
          </a:fontRef>
        </p:style>
      </p:cxnSp>
      <p:cxnSp>
        <p:nvCxnSpPr>
          <p:cNvPr id="17" name="Connecteur droit 16">
            <a:extLst>
              <a:ext uri="{FF2B5EF4-FFF2-40B4-BE49-F238E27FC236}">
                <a16:creationId xmlns:a16="http://schemas.microsoft.com/office/drawing/2014/main" id="{97647628-575B-B9A0-61FF-7FAA55D44530}"/>
              </a:ext>
            </a:extLst>
          </p:cNvPr>
          <p:cNvCxnSpPr>
            <a:cxnSpLocks/>
          </p:cNvCxnSpPr>
          <p:nvPr/>
        </p:nvCxnSpPr>
        <p:spPr>
          <a:xfrm flipH="1">
            <a:off x="1131108" y="2813780"/>
            <a:ext cx="451653"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9" name="Connecteur droit 18">
            <a:extLst>
              <a:ext uri="{FF2B5EF4-FFF2-40B4-BE49-F238E27FC236}">
                <a16:creationId xmlns:a16="http://schemas.microsoft.com/office/drawing/2014/main" id="{32851821-D347-7731-5B69-2A9833A1FA85}"/>
              </a:ext>
            </a:extLst>
          </p:cNvPr>
          <p:cNvCxnSpPr>
            <a:cxnSpLocks/>
          </p:cNvCxnSpPr>
          <p:nvPr/>
        </p:nvCxnSpPr>
        <p:spPr>
          <a:xfrm>
            <a:off x="9426785" y="3013262"/>
            <a:ext cx="0" cy="155850"/>
          </a:xfrm>
          <a:prstGeom prst="line">
            <a:avLst/>
          </a:prstGeom>
          <a:ln w="28575"/>
        </p:spPr>
        <p:style>
          <a:lnRef idx="1">
            <a:schemeClr val="dk1"/>
          </a:lnRef>
          <a:fillRef idx="0">
            <a:schemeClr val="dk1"/>
          </a:fillRef>
          <a:effectRef idx="0">
            <a:schemeClr val="dk1"/>
          </a:effectRef>
          <a:fontRef idx="minor">
            <a:schemeClr val="tx1"/>
          </a:fontRef>
        </p:style>
      </p:cxnSp>
      <p:cxnSp>
        <p:nvCxnSpPr>
          <p:cNvPr id="20" name="Connecteur droit 19">
            <a:extLst>
              <a:ext uri="{FF2B5EF4-FFF2-40B4-BE49-F238E27FC236}">
                <a16:creationId xmlns:a16="http://schemas.microsoft.com/office/drawing/2014/main" id="{88293F93-2D42-0CAE-3521-2B99E662C345}"/>
              </a:ext>
            </a:extLst>
          </p:cNvPr>
          <p:cNvCxnSpPr>
            <a:cxnSpLocks/>
          </p:cNvCxnSpPr>
          <p:nvPr/>
        </p:nvCxnSpPr>
        <p:spPr>
          <a:xfrm flipH="1" flipV="1">
            <a:off x="9815228" y="2880820"/>
            <a:ext cx="251149" cy="2500"/>
          </a:xfrm>
          <a:prstGeom prst="line">
            <a:avLst/>
          </a:prstGeom>
          <a:ln w="28575"/>
        </p:spPr>
        <p:style>
          <a:lnRef idx="1">
            <a:schemeClr val="dk1"/>
          </a:lnRef>
          <a:fillRef idx="0">
            <a:schemeClr val="dk1"/>
          </a:fillRef>
          <a:effectRef idx="0">
            <a:schemeClr val="dk1"/>
          </a:effectRef>
          <a:fontRef idx="minor">
            <a:schemeClr val="tx1"/>
          </a:fontRef>
        </p:style>
      </p:cxnSp>
      <p:cxnSp>
        <p:nvCxnSpPr>
          <p:cNvPr id="22" name="Connecteur droit 21">
            <a:extLst>
              <a:ext uri="{FF2B5EF4-FFF2-40B4-BE49-F238E27FC236}">
                <a16:creationId xmlns:a16="http://schemas.microsoft.com/office/drawing/2014/main" id="{189CBFD6-DDD9-C624-6595-7FE8F791ADC6}"/>
              </a:ext>
            </a:extLst>
          </p:cNvPr>
          <p:cNvCxnSpPr>
            <a:cxnSpLocks/>
          </p:cNvCxnSpPr>
          <p:nvPr/>
        </p:nvCxnSpPr>
        <p:spPr>
          <a:xfrm flipH="1" flipV="1">
            <a:off x="8978279" y="2898310"/>
            <a:ext cx="251149" cy="2500"/>
          </a:xfrm>
          <a:prstGeom prst="line">
            <a:avLst/>
          </a:prstGeom>
          <a:ln w="28575"/>
        </p:spPr>
        <p:style>
          <a:lnRef idx="1">
            <a:schemeClr val="dk1"/>
          </a:lnRef>
          <a:fillRef idx="0">
            <a:schemeClr val="dk1"/>
          </a:fillRef>
          <a:effectRef idx="0">
            <a:schemeClr val="dk1"/>
          </a:effectRef>
          <a:fontRef idx="minor">
            <a:schemeClr val="tx1"/>
          </a:fontRef>
        </p:style>
      </p:cxnSp>
      <p:sp>
        <p:nvSpPr>
          <p:cNvPr id="28" name="Flèche : angle droit 27">
            <a:extLst>
              <a:ext uri="{FF2B5EF4-FFF2-40B4-BE49-F238E27FC236}">
                <a16:creationId xmlns:a16="http://schemas.microsoft.com/office/drawing/2014/main" id="{56694311-A3B7-1FD6-73BE-2375168E5D4D}"/>
              </a:ext>
            </a:extLst>
          </p:cNvPr>
          <p:cNvSpPr/>
          <p:nvPr/>
        </p:nvSpPr>
        <p:spPr>
          <a:xfrm>
            <a:off x="11263535" y="2495867"/>
            <a:ext cx="405286" cy="151987"/>
          </a:xfrm>
          <a:prstGeom prst="bentUpArrow">
            <a:avLst/>
          </a:prstGeom>
          <a:solidFill>
            <a:srgbClr val="FF0000"/>
          </a:solidFill>
          <a:ln>
            <a:no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fr-FR" dirty="0"/>
              <a:t>       </a:t>
            </a:r>
          </a:p>
        </p:txBody>
      </p:sp>
      <p:cxnSp>
        <p:nvCxnSpPr>
          <p:cNvPr id="30" name="Connecteur droit avec flèche 29">
            <a:extLst>
              <a:ext uri="{FF2B5EF4-FFF2-40B4-BE49-F238E27FC236}">
                <a16:creationId xmlns:a16="http://schemas.microsoft.com/office/drawing/2014/main" id="{03023F91-9679-9157-9292-CA2B3A18607B}"/>
              </a:ext>
            </a:extLst>
          </p:cNvPr>
          <p:cNvCxnSpPr>
            <a:cxnSpLocks/>
          </p:cNvCxnSpPr>
          <p:nvPr/>
        </p:nvCxnSpPr>
        <p:spPr>
          <a:xfrm flipV="1">
            <a:off x="5133573" y="2882115"/>
            <a:ext cx="989350" cy="1749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2" name="ZoneTexte 31">
            <a:extLst>
              <a:ext uri="{FF2B5EF4-FFF2-40B4-BE49-F238E27FC236}">
                <a16:creationId xmlns:a16="http://schemas.microsoft.com/office/drawing/2014/main" id="{3AD454BF-FA2F-793E-E718-45E903D07A65}"/>
              </a:ext>
            </a:extLst>
          </p:cNvPr>
          <p:cNvSpPr txBox="1"/>
          <p:nvPr/>
        </p:nvSpPr>
        <p:spPr>
          <a:xfrm>
            <a:off x="680623" y="3161869"/>
            <a:ext cx="713292" cy="461665"/>
          </a:xfrm>
          <a:prstGeom prst="rect">
            <a:avLst/>
          </a:prstGeom>
          <a:noFill/>
        </p:spPr>
        <p:txBody>
          <a:bodyPr wrap="square" rtlCol="0">
            <a:spAutoFit/>
          </a:bodyPr>
          <a:lstStyle/>
          <a:p>
            <a:r>
              <a:rPr lang="fr-FR" sz="2400" b="1" dirty="0"/>
              <a:t>AA</a:t>
            </a:r>
          </a:p>
        </p:txBody>
      </p:sp>
      <p:sp>
        <p:nvSpPr>
          <p:cNvPr id="33" name="ZoneTexte 32">
            <a:extLst>
              <a:ext uri="{FF2B5EF4-FFF2-40B4-BE49-F238E27FC236}">
                <a16:creationId xmlns:a16="http://schemas.microsoft.com/office/drawing/2014/main" id="{78B89EC7-4C43-BCF4-E127-8C4CA77CC1B1}"/>
              </a:ext>
            </a:extLst>
          </p:cNvPr>
          <p:cNvSpPr txBox="1"/>
          <p:nvPr/>
        </p:nvSpPr>
        <p:spPr>
          <a:xfrm>
            <a:off x="8848503" y="2255715"/>
            <a:ext cx="1891853" cy="461665"/>
          </a:xfrm>
          <a:prstGeom prst="rect">
            <a:avLst/>
          </a:prstGeom>
          <a:noFill/>
        </p:spPr>
        <p:txBody>
          <a:bodyPr wrap="square" rtlCol="0">
            <a:spAutoFit/>
          </a:bodyPr>
          <a:lstStyle/>
          <a:p>
            <a:r>
              <a:rPr lang="fr-FR" sz="2400" b="1" dirty="0"/>
              <a:t>Acide alcool</a:t>
            </a:r>
          </a:p>
        </p:txBody>
      </p:sp>
      <p:sp>
        <p:nvSpPr>
          <p:cNvPr id="2" name="ZoneTexte 1">
            <a:extLst>
              <a:ext uri="{FF2B5EF4-FFF2-40B4-BE49-F238E27FC236}">
                <a16:creationId xmlns:a16="http://schemas.microsoft.com/office/drawing/2014/main" id="{7369D7C1-EEF0-83BF-2D17-88054220C7B8}"/>
              </a:ext>
            </a:extLst>
          </p:cNvPr>
          <p:cNvSpPr txBox="1"/>
          <p:nvPr/>
        </p:nvSpPr>
        <p:spPr>
          <a:xfrm>
            <a:off x="11302051" y="2969720"/>
            <a:ext cx="945926" cy="461665"/>
          </a:xfrm>
          <a:prstGeom prst="rect">
            <a:avLst/>
          </a:prstGeom>
          <a:noFill/>
        </p:spPr>
        <p:txBody>
          <a:bodyPr wrap="square" rtlCol="0">
            <a:spAutoFit/>
          </a:bodyPr>
          <a:lstStyle/>
          <a:p>
            <a:r>
              <a:rPr lang="fr-FR" sz="2400" b="1" dirty="0"/>
              <a:t>Azote</a:t>
            </a:r>
          </a:p>
        </p:txBody>
      </p:sp>
      <p:cxnSp>
        <p:nvCxnSpPr>
          <p:cNvPr id="6" name="Connecteur droit avec flèche 5">
            <a:extLst>
              <a:ext uri="{FF2B5EF4-FFF2-40B4-BE49-F238E27FC236}">
                <a16:creationId xmlns:a16="http://schemas.microsoft.com/office/drawing/2014/main" id="{59DE333A-9CD7-F061-1D6B-26EDD54F7532}"/>
              </a:ext>
            </a:extLst>
          </p:cNvPr>
          <p:cNvCxnSpPr>
            <a:cxnSpLocks/>
          </p:cNvCxnSpPr>
          <p:nvPr/>
        </p:nvCxnSpPr>
        <p:spPr>
          <a:xfrm>
            <a:off x="2403073" y="6112705"/>
            <a:ext cx="58142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8" name="Connecteur droit avec flèche 7">
            <a:extLst>
              <a:ext uri="{FF2B5EF4-FFF2-40B4-BE49-F238E27FC236}">
                <a16:creationId xmlns:a16="http://schemas.microsoft.com/office/drawing/2014/main" id="{027C5689-3894-4915-0BF2-6732996D0D3F}"/>
              </a:ext>
            </a:extLst>
          </p:cNvPr>
          <p:cNvCxnSpPr>
            <a:cxnSpLocks/>
          </p:cNvCxnSpPr>
          <p:nvPr/>
        </p:nvCxnSpPr>
        <p:spPr>
          <a:xfrm>
            <a:off x="9019773" y="6100005"/>
            <a:ext cx="58142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8" name="Connecteur droit 17">
            <a:extLst>
              <a:ext uri="{FF2B5EF4-FFF2-40B4-BE49-F238E27FC236}">
                <a16:creationId xmlns:a16="http://schemas.microsoft.com/office/drawing/2014/main" id="{DDE32F04-E811-DD50-5735-007ECBD1688B}"/>
              </a:ext>
            </a:extLst>
          </p:cNvPr>
          <p:cNvCxnSpPr/>
          <p:nvPr/>
        </p:nvCxnSpPr>
        <p:spPr>
          <a:xfrm>
            <a:off x="838200" y="6125405"/>
            <a:ext cx="0" cy="262695"/>
          </a:xfrm>
          <a:prstGeom prst="line">
            <a:avLst/>
          </a:prstGeom>
          <a:ln w="19050"/>
        </p:spPr>
        <p:style>
          <a:lnRef idx="1">
            <a:schemeClr val="dk1"/>
          </a:lnRef>
          <a:fillRef idx="0">
            <a:schemeClr val="dk1"/>
          </a:fillRef>
          <a:effectRef idx="0">
            <a:schemeClr val="dk1"/>
          </a:effectRef>
          <a:fontRef idx="minor">
            <a:schemeClr val="tx1"/>
          </a:fontRef>
        </p:style>
      </p:cxnSp>
      <p:cxnSp>
        <p:nvCxnSpPr>
          <p:cNvPr id="21" name="Connecteur droit 20">
            <a:extLst>
              <a:ext uri="{FF2B5EF4-FFF2-40B4-BE49-F238E27FC236}">
                <a16:creationId xmlns:a16="http://schemas.microsoft.com/office/drawing/2014/main" id="{0EA22428-6D1A-D9F2-6802-304EFE21F7C5}"/>
              </a:ext>
            </a:extLst>
          </p:cNvPr>
          <p:cNvCxnSpPr/>
          <p:nvPr/>
        </p:nvCxnSpPr>
        <p:spPr>
          <a:xfrm>
            <a:off x="3873500" y="6176205"/>
            <a:ext cx="0" cy="262695"/>
          </a:xfrm>
          <a:prstGeom prst="line">
            <a:avLst/>
          </a:prstGeom>
          <a:ln w="19050"/>
        </p:spPr>
        <p:style>
          <a:lnRef idx="1">
            <a:schemeClr val="dk1"/>
          </a:lnRef>
          <a:fillRef idx="0">
            <a:schemeClr val="dk1"/>
          </a:fillRef>
          <a:effectRef idx="0">
            <a:schemeClr val="dk1"/>
          </a:effectRef>
          <a:fontRef idx="minor">
            <a:schemeClr val="tx1"/>
          </a:fontRef>
        </p:style>
      </p:cxnSp>
      <p:cxnSp>
        <p:nvCxnSpPr>
          <p:cNvPr id="23" name="Connecteur droit 22">
            <a:extLst>
              <a:ext uri="{FF2B5EF4-FFF2-40B4-BE49-F238E27FC236}">
                <a16:creationId xmlns:a16="http://schemas.microsoft.com/office/drawing/2014/main" id="{25D8ACE4-83FA-3BB0-E838-FA98DE7645D1}"/>
              </a:ext>
            </a:extLst>
          </p:cNvPr>
          <p:cNvCxnSpPr/>
          <p:nvPr/>
        </p:nvCxnSpPr>
        <p:spPr>
          <a:xfrm>
            <a:off x="3784600" y="6188905"/>
            <a:ext cx="0" cy="262695"/>
          </a:xfrm>
          <a:prstGeom prst="line">
            <a:avLst/>
          </a:prstGeom>
          <a:ln w="19050"/>
        </p:spPr>
        <p:style>
          <a:lnRef idx="1">
            <a:schemeClr val="dk1"/>
          </a:lnRef>
          <a:fillRef idx="0">
            <a:schemeClr val="dk1"/>
          </a:fillRef>
          <a:effectRef idx="0">
            <a:schemeClr val="dk1"/>
          </a:effectRef>
          <a:fontRef idx="minor">
            <a:schemeClr val="tx1"/>
          </a:fontRef>
        </p:style>
      </p:cxnSp>
      <p:cxnSp>
        <p:nvCxnSpPr>
          <p:cNvPr id="24" name="Connecteur droit 23">
            <a:extLst>
              <a:ext uri="{FF2B5EF4-FFF2-40B4-BE49-F238E27FC236}">
                <a16:creationId xmlns:a16="http://schemas.microsoft.com/office/drawing/2014/main" id="{D2612493-E245-48E7-1384-AB3CDA67AE09}"/>
              </a:ext>
            </a:extLst>
          </p:cNvPr>
          <p:cNvCxnSpPr>
            <a:cxnSpLocks/>
          </p:cNvCxnSpPr>
          <p:nvPr/>
        </p:nvCxnSpPr>
        <p:spPr>
          <a:xfrm>
            <a:off x="7340600" y="6188905"/>
            <a:ext cx="0" cy="199195"/>
          </a:xfrm>
          <a:prstGeom prst="line">
            <a:avLst/>
          </a:prstGeom>
          <a:ln w="19050"/>
        </p:spPr>
        <p:style>
          <a:lnRef idx="1">
            <a:schemeClr val="dk1"/>
          </a:lnRef>
          <a:fillRef idx="0">
            <a:schemeClr val="dk1"/>
          </a:fillRef>
          <a:effectRef idx="0">
            <a:schemeClr val="dk1"/>
          </a:effectRef>
          <a:fontRef idx="minor">
            <a:schemeClr val="tx1"/>
          </a:fontRef>
        </p:style>
      </p:cxnSp>
      <p:cxnSp>
        <p:nvCxnSpPr>
          <p:cNvPr id="25" name="Connecteur droit 24">
            <a:extLst>
              <a:ext uri="{FF2B5EF4-FFF2-40B4-BE49-F238E27FC236}">
                <a16:creationId xmlns:a16="http://schemas.microsoft.com/office/drawing/2014/main" id="{A8427F4D-47AF-4092-DED9-B5E083155BB4}"/>
              </a:ext>
            </a:extLst>
          </p:cNvPr>
          <p:cNvCxnSpPr/>
          <p:nvPr/>
        </p:nvCxnSpPr>
        <p:spPr>
          <a:xfrm>
            <a:off x="7251700" y="6125405"/>
            <a:ext cx="0" cy="262695"/>
          </a:xfrm>
          <a:prstGeom prst="line">
            <a:avLst/>
          </a:prstGeom>
          <a:ln w="19050"/>
        </p:spPr>
        <p:style>
          <a:lnRef idx="1">
            <a:schemeClr val="dk1"/>
          </a:lnRef>
          <a:fillRef idx="0">
            <a:schemeClr val="dk1"/>
          </a:fillRef>
          <a:effectRef idx="0">
            <a:schemeClr val="dk1"/>
          </a:effectRef>
          <a:fontRef idx="minor">
            <a:schemeClr val="tx1"/>
          </a:fontRef>
        </p:style>
      </p:cxnSp>
      <p:cxnSp>
        <p:nvCxnSpPr>
          <p:cNvPr id="27" name="Connecteur droit 26">
            <a:extLst>
              <a:ext uri="{FF2B5EF4-FFF2-40B4-BE49-F238E27FC236}">
                <a16:creationId xmlns:a16="http://schemas.microsoft.com/office/drawing/2014/main" id="{EE789023-39BF-BBC6-AAF6-6FD3820E93F1}"/>
              </a:ext>
            </a:extLst>
          </p:cNvPr>
          <p:cNvCxnSpPr>
            <a:cxnSpLocks/>
          </p:cNvCxnSpPr>
          <p:nvPr/>
        </p:nvCxnSpPr>
        <p:spPr>
          <a:xfrm flipH="1">
            <a:off x="584200" y="6061905"/>
            <a:ext cx="2159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9" name="Connecteur droit 28">
            <a:extLst>
              <a:ext uri="{FF2B5EF4-FFF2-40B4-BE49-F238E27FC236}">
                <a16:creationId xmlns:a16="http://schemas.microsoft.com/office/drawing/2014/main" id="{D197EDAD-D70C-33DC-3830-45304F2155B1}"/>
              </a:ext>
            </a:extLst>
          </p:cNvPr>
          <p:cNvCxnSpPr/>
          <p:nvPr/>
        </p:nvCxnSpPr>
        <p:spPr>
          <a:xfrm>
            <a:off x="10566400" y="6176205"/>
            <a:ext cx="0" cy="262695"/>
          </a:xfrm>
          <a:prstGeom prst="line">
            <a:avLst/>
          </a:prstGeom>
          <a:ln w="19050"/>
        </p:spPr>
        <p:style>
          <a:lnRef idx="1">
            <a:schemeClr val="dk1"/>
          </a:lnRef>
          <a:fillRef idx="0">
            <a:schemeClr val="dk1"/>
          </a:fillRef>
          <a:effectRef idx="0">
            <a:schemeClr val="dk1"/>
          </a:effectRef>
          <a:fontRef idx="minor">
            <a:schemeClr val="tx1"/>
          </a:fontRef>
        </p:style>
      </p:cxnSp>
      <p:cxnSp>
        <p:nvCxnSpPr>
          <p:cNvPr id="34" name="Connecteur droit 33">
            <a:extLst>
              <a:ext uri="{FF2B5EF4-FFF2-40B4-BE49-F238E27FC236}">
                <a16:creationId xmlns:a16="http://schemas.microsoft.com/office/drawing/2014/main" id="{5E6B86B1-B50B-5198-BFBF-A32E9E99FEF3}"/>
              </a:ext>
            </a:extLst>
          </p:cNvPr>
          <p:cNvCxnSpPr>
            <a:cxnSpLocks/>
          </p:cNvCxnSpPr>
          <p:nvPr/>
        </p:nvCxnSpPr>
        <p:spPr>
          <a:xfrm flipH="1">
            <a:off x="1181100" y="6061905"/>
            <a:ext cx="2159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35" name="Connecteur droit 34">
            <a:extLst>
              <a:ext uri="{FF2B5EF4-FFF2-40B4-BE49-F238E27FC236}">
                <a16:creationId xmlns:a16="http://schemas.microsoft.com/office/drawing/2014/main" id="{B112C560-C4E5-6935-4CD0-DA46C6334291}"/>
              </a:ext>
            </a:extLst>
          </p:cNvPr>
          <p:cNvCxnSpPr>
            <a:cxnSpLocks/>
          </p:cNvCxnSpPr>
          <p:nvPr/>
        </p:nvCxnSpPr>
        <p:spPr>
          <a:xfrm flipH="1">
            <a:off x="3390900" y="6087305"/>
            <a:ext cx="2159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36" name="Connecteur droit 35">
            <a:extLst>
              <a:ext uri="{FF2B5EF4-FFF2-40B4-BE49-F238E27FC236}">
                <a16:creationId xmlns:a16="http://schemas.microsoft.com/office/drawing/2014/main" id="{8307F689-B3A7-F20B-D6F9-C26DE5F48D13}"/>
              </a:ext>
            </a:extLst>
          </p:cNvPr>
          <p:cNvCxnSpPr>
            <a:cxnSpLocks/>
          </p:cNvCxnSpPr>
          <p:nvPr/>
        </p:nvCxnSpPr>
        <p:spPr>
          <a:xfrm flipH="1">
            <a:off x="3949700" y="6074605"/>
            <a:ext cx="2159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37" name="Connecteur droit 36">
            <a:extLst>
              <a:ext uri="{FF2B5EF4-FFF2-40B4-BE49-F238E27FC236}">
                <a16:creationId xmlns:a16="http://schemas.microsoft.com/office/drawing/2014/main" id="{949F5A22-2F05-4B80-AA23-39A142754B20}"/>
              </a:ext>
            </a:extLst>
          </p:cNvPr>
          <p:cNvCxnSpPr>
            <a:cxnSpLocks/>
          </p:cNvCxnSpPr>
          <p:nvPr/>
        </p:nvCxnSpPr>
        <p:spPr>
          <a:xfrm flipH="1">
            <a:off x="10909300" y="6074605"/>
            <a:ext cx="2159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38" name="Connecteur droit 37">
            <a:extLst>
              <a:ext uri="{FF2B5EF4-FFF2-40B4-BE49-F238E27FC236}">
                <a16:creationId xmlns:a16="http://schemas.microsoft.com/office/drawing/2014/main" id="{FB89789C-3655-6C19-DCD3-D90EA416094D}"/>
              </a:ext>
            </a:extLst>
          </p:cNvPr>
          <p:cNvCxnSpPr>
            <a:cxnSpLocks/>
          </p:cNvCxnSpPr>
          <p:nvPr/>
        </p:nvCxnSpPr>
        <p:spPr>
          <a:xfrm flipH="1">
            <a:off x="10096500" y="6112705"/>
            <a:ext cx="2159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39" name="Connecteur droit 38">
            <a:extLst>
              <a:ext uri="{FF2B5EF4-FFF2-40B4-BE49-F238E27FC236}">
                <a16:creationId xmlns:a16="http://schemas.microsoft.com/office/drawing/2014/main" id="{BDB6B60E-6AED-EBEB-8913-1DF85FC94331}"/>
              </a:ext>
            </a:extLst>
          </p:cNvPr>
          <p:cNvCxnSpPr>
            <a:cxnSpLocks/>
          </p:cNvCxnSpPr>
          <p:nvPr/>
        </p:nvCxnSpPr>
        <p:spPr>
          <a:xfrm flipH="1">
            <a:off x="7543800" y="6112705"/>
            <a:ext cx="2159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40" name="Connecteur droit 39">
            <a:extLst>
              <a:ext uri="{FF2B5EF4-FFF2-40B4-BE49-F238E27FC236}">
                <a16:creationId xmlns:a16="http://schemas.microsoft.com/office/drawing/2014/main" id="{EE0295E6-2C46-4D8D-B93E-406C3BF10B9E}"/>
              </a:ext>
            </a:extLst>
          </p:cNvPr>
          <p:cNvCxnSpPr>
            <a:cxnSpLocks/>
          </p:cNvCxnSpPr>
          <p:nvPr/>
        </p:nvCxnSpPr>
        <p:spPr>
          <a:xfrm flipH="1">
            <a:off x="6870700" y="6100005"/>
            <a:ext cx="21590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42" name="Connecteur droit 41">
            <a:extLst>
              <a:ext uri="{FF2B5EF4-FFF2-40B4-BE49-F238E27FC236}">
                <a16:creationId xmlns:a16="http://schemas.microsoft.com/office/drawing/2014/main" id="{432AD641-741F-E823-51D8-80E416F0A93D}"/>
              </a:ext>
            </a:extLst>
          </p:cNvPr>
          <p:cNvCxnSpPr/>
          <p:nvPr/>
        </p:nvCxnSpPr>
        <p:spPr>
          <a:xfrm>
            <a:off x="5628248" y="5880100"/>
            <a:ext cx="0" cy="9779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ZoneTexte 42">
            <a:extLst>
              <a:ext uri="{FF2B5EF4-FFF2-40B4-BE49-F238E27FC236}">
                <a16:creationId xmlns:a16="http://schemas.microsoft.com/office/drawing/2014/main" id="{D6A0C9B8-8484-A7EF-EE22-0ACE6242C138}"/>
              </a:ext>
            </a:extLst>
          </p:cNvPr>
          <p:cNvSpPr txBox="1"/>
          <p:nvPr/>
        </p:nvSpPr>
        <p:spPr>
          <a:xfrm>
            <a:off x="2425699" y="5699895"/>
            <a:ext cx="533400" cy="400110"/>
          </a:xfrm>
          <a:prstGeom prst="rect">
            <a:avLst/>
          </a:prstGeom>
          <a:noFill/>
        </p:spPr>
        <p:txBody>
          <a:bodyPr wrap="square" rtlCol="0">
            <a:spAutoFit/>
          </a:bodyPr>
          <a:lstStyle/>
          <a:p>
            <a:r>
              <a:rPr lang="fr-FR" sz="2000" b="1" dirty="0"/>
              <a:t>DO</a:t>
            </a:r>
          </a:p>
        </p:txBody>
      </p:sp>
      <p:sp>
        <p:nvSpPr>
          <p:cNvPr id="44" name="ZoneTexte 43">
            <a:extLst>
              <a:ext uri="{FF2B5EF4-FFF2-40B4-BE49-F238E27FC236}">
                <a16:creationId xmlns:a16="http://schemas.microsoft.com/office/drawing/2014/main" id="{E34C7197-03E1-2404-7442-885A7DD9A82F}"/>
              </a:ext>
            </a:extLst>
          </p:cNvPr>
          <p:cNvSpPr txBox="1"/>
          <p:nvPr/>
        </p:nvSpPr>
        <p:spPr>
          <a:xfrm>
            <a:off x="9131299" y="6042795"/>
            <a:ext cx="533400" cy="400110"/>
          </a:xfrm>
          <a:prstGeom prst="rect">
            <a:avLst/>
          </a:prstGeom>
          <a:noFill/>
        </p:spPr>
        <p:txBody>
          <a:bodyPr wrap="square" rtlCol="0">
            <a:spAutoFit/>
          </a:bodyPr>
          <a:lstStyle/>
          <a:p>
            <a:r>
              <a:rPr lang="fr-FR" sz="2000" b="1" dirty="0"/>
              <a:t>TR</a:t>
            </a:r>
          </a:p>
        </p:txBody>
      </p:sp>
      <p:sp>
        <p:nvSpPr>
          <p:cNvPr id="45" name="Flèche : courbe vers le bas 44">
            <a:extLst>
              <a:ext uri="{FF2B5EF4-FFF2-40B4-BE49-F238E27FC236}">
                <a16:creationId xmlns:a16="http://schemas.microsoft.com/office/drawing/2014/main" id="{1B330509-66FB-F902-A36F-0050E9848088}"/>
              </a:ext>
            </a:extLst>
          </p:cNvPr>
          <p:cNvSpPr/>
          <p:nvPr/>
        </p:nvSpPr>
        <p:spPr>
          <a:xfrm>
            <a:off x="8978279" y="6112705"/>
            <a:ext cx="810640" cy="326195"/>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6" name="ZoneTexte 45">
            <a:extLst>
              <a:ext uri="{FF2B5EF4-FFF2-40B4-BE49-F238E27FC236}">
                <a16:creationId xmlns:a16="http://schemas.microsoft.com/office/drawing/2014/main" id="{723639F1-E465-A19E-F4A9-AC8001D7F09E}"/>
              </a:ext>
            </a:extLst>
          </p:cNvPr>
          <p:cNvSpPr txBox="1"/>
          <p:nvPr/>
        </p:nvSpPr>
        <p:spPr>
          <a:xfrm>
            <a:off x="9426785" y="6415442"/>
            <a:ext cx="1270002" cy="400110"/>
          </a:xfrm>
          <a:prstGeom prst="rect">
            <a:avLst/>
          </a:prstGeom>
          <a:noFill/>
        </p:spPr>
        <p:txBody>
          <a:bodyPr wrap="square" rtlCol="0">
            <a:spAutoFit/>
          </a:bodyPr>
          <a:lstStyle/>
          <a:p>
            <a:r>
              <a:rPr lang="fr-FR" sz="2000" b="1" dirty="0">
                <a:solidFill>
                  <a:schemeClr val="accent1"/>
                </a:solidFill>
              </a:rPr>
              <a:t>α- céto</a:t>
            </a:r>
            <a:r>
              <a:rPr lang="fr-FR" sz="2000" b="1" baseline="-25000" dirty="0">
                <a:solidFill>
                  <a:schemeClr val="accent1"/>
                </a:solidFill>
              </a:rPr>
              <a:t>2</a:t>
            </a:r>
            <a:endParaRPr lang="fr-FR" sz="2000" b="1" dirty="0">
              <a:solidFill>
                <a:schemeClr val="accent1"/>
              </a:solidFill>
            </a:endParaRPr>
          </a:p>
        </p:txBody>
      </p:sp>
      <p:sp>
        <p:nvSpPr>
          <p:cNvPr id="47" name="ZoneTexte 46">
            <a:extLst>
              <a:ext uri="{FF2B5EF4-FFF2-40B4-BE49-F238E27FC236}">
                <a16:creationId xmlns:a16="http://schemas.microsoft.com/office/drawing/2014/main" id="{FD1EA2DA-9EAB-3C2E-D893-78C05ED82CB9}"/>
              </a:ext>
            </a:extLst>
          </p:cNvPr>
          <p:cNvSpPr txBox="1"/>
          <p:nvPr/>
        </p:nvSpPr>
        <p:spPr>
          <a:xfrm>
            <a:off x="8420102" y="6461895"/>
            <a:ext cx="673097" cy="400110"/>
          </a:xfrm>
          <a:prstGeom prst="rect">
            <a:avLst/>
          </a:prstGeom>
          <a:noFill/>
        </p:spPr>
        <p:txBody>
          <a:bodyPr wrap="square" rtlCol="0">
            <a:spAutoFit/>
          </a:bodyPr>
          <a:lstStyle/>
          <a:p>
            <a:r>
              <a:rPr lang="fr-FR" sz="2000" b="1" dirty="0">
                <a:solidFill>
                  <a:schemeClr val="accent1"/>
                </a:solidFill>
              </a:rPr>
              <a:t>AA</a:t>
            </a:r>
            <a:r>
              <a:rPr lang="fr-FR" sz="2000" b="1" baseline="-25000" dirty="0">
                <a:solidFill>
                  <a:schemeClr val="accent1"/>
                </a:solidFill>
              </a:rPr>
              <a:t>1</a:t>
            </a:r>
          </a:p>
        </p:txBody>
      </p:sp>
      <p:sp>
        <p:nvSpPr>
          <p:cNvPr id="48" name="ZoneTexte 47">
            <a:extLst>
              <a:ext uri="{FF2B5EF4-FFF2-40B4-BE49-F238E27FC236}">
                <a16:creationId xmlns:a16="http://schemas.microsoft.com/office/drawing/2014/main" id="{3295B686-B0E3-9655-16A6-03C1F05309FA}"/>
              </a:ext>
            </a:extLst>
          </p:cNvPr>
          <p:cNvSpPr txBox="1"/>
          <p:nvPr/>
        </p:nvSpPr>
        <p:spPr>
          <a:xfrm>
            <a:off x="6226385" y="6263042"/>
            <a:ext cx="1270002" cy="400110"/>
          </a:xfrm>
          <a:prstGeom prst="rect">
            <a:avLst/>
          </a:prstGeom>
          <a:noFill/>
        </p:spPr>
        <p:txBody>
          <a:bodyPr wrap="square" rtlCol="0">
            <a:spAutoFit/>
          </a:bodyPr>
          <a:lstStyle/>
          <a:p>
            <a:r>
              <a:rPr lang="fr-FR" sz="2000" b="1" dirty="0"/>
              <a:t>α- céto</a:t>
            </a:r>
            <a:r>
              <a:rPr lang="fr-FR" sz="2000" b="1" baseline="-25000" dirty="0"/>
              <a:t>1</a:t>
            </a:r>
            <a:endParaRPr lang="fr-FR" sz="2000" b="1" dirty="0"/>
          </a:p>
        </p:txBody>
      </p:sp>
      <p:sp>
        <p:nvSpPr>
          <p:cNvPr id="49" name="ZoneTexte 48">
            <a:extLst>
              <a:ext uri="{FF2B5EF4-FFF2-40B4-BE49-F238E27FC236}">
                <a16:creationId xmlns:a16="http://schemas.microsoft.com/office/drawing/2014/main" id="{E35168B5-0060-B111-6E34-407DDD62FD39}"/>
              </a:ext>
            </a:extLst>
          </p:cNvPr>
          <p:cNvSpPr txBox="1"/>
          <p:nvPr/>
        </p:nvSpPr>
        <p:spPr>
          <a:xfrm>
            <a:off x="11353802" y="6322195"/>
            <a:ext cx="673097" cy="400110"/>
          </a:xfrm>
          <a:prstGeom prst="rect">
            <a:avLst/>
          </a:prstGeom>
          <a:noFill/>
        </p:spPr>
        <p:txBody>
          <a:bodyPr wrap="square" rtlCol="0">
            <a:spAutoFit/>
          </a:bodyPr>
          <a:lstStyle/>
          <a:p>
            <a:r>
              <a:rPr lang="fr-FR" sz="2000" b="1" dirty="0"/>
              <a:t>AA</a:t>
            </a:r>
            <a:r>
              <a:rPr lang="fr-FR" sz="2000" b="1" baseline="-25000" dirty="0"/>
              <a:t>2</a:t>
            </a:r>
          </a:p>
        </p:txBody>
      </p:sp>
      <p:sp>
        <p:nvSpPr>
          <p:cNvPr id="50" name="ZoneTexte 49">
            <a:extLst>
              <a:ext uri="{FF2B5EF4-FFF2-40B4-BE49-F238E27FC236}">
                <a16:creationId xmlns:a16="http://schemas.microsoft.com/office/drawing/2014/main" id="{59B0EAC2-D0F4-0BFD-9749-9D251ADF48DE}"/>
              </a:ext>
            </a:extLst>
          </p:cNvPr>
          <p:cNvSpPr txBox="1"/>
          <p:nvPr/>
        </p:nvSpPr>
        <p:spPr>
          <a:xfrm>
            <a:off x="9143998" y="5649095"/>
            <a:ext cx="698499" cy="400110"/>
          </a:xfrm>
          <a:prstGeom prst="rect">
            <a:avLst/>
          </a:prstGeom>
          <a:noFill/>
        </p:spPr>
        <p:txBody>
          <a:bodyPr wrap="square" rtlCol="0">
            <a:spAutoFit/>
          </a:bodyPr>
          <a:lstStyle/>
          <a:p>
            <a:r>
              <a:rPr lang="fr-FR" sz="2000" b="1" dirty="0" err="1">
                <a:solidFill>
                  <a:srgbClr val="FF0000"/>
                </a:solidFill>
              </a:rPr>
              <a:t>Enz</a:t>
            </a:r>
            <a:endParaRPr lang="fr-FR" sz="2000" b="1" dirty="0">
              <a:solidFill>
                <a:srgbClr val="FF0000"/>
              </a:solidFill>
            </a:endParaRPr>
          </a:p>
        </p:txBody>
      </p:sp>
      <p:sp>
        <p:nvSpPr>
          <p:cNvPr id="51" name="ZoneTexte 50">
            <a:extLst>
              <a:ext uri="{FF2B5EF4-FFF2-40B4-BE49-F238E27FC236}">
                <a16:creationId xmlns:a16="http://schemas.microsoft.com/office/drawing/2014/main" id="{047756F7-0256-1BAE-C793-87A326C97DD1}"/>
              </a:ext>
            </a:extLst>
          </p:cNvPr>
          <p:cNvSpPr txBox="1"/>
          <p:nvPr/>
        </p:nvSpPr>
        <p:spPr>
          <a:xfrm>
            <a:off x="2412999" y="6055495"/>
            <a:ext cx="657620" cy="400110"/>
          </a:xfrm>
          <a:prstGeom prst="rect">
            <a:avLst/>
          </a:prstGeom>
          <a:noFill/>
        </p:spPr>
        <p:txBody>
          <a:bodyPr wrap="square" rtlCol="0">
            <a:spAutoFit/>
          </a:bodyPr>
          <a:lstStyle/>
          <a:p>
            <a:r>
              <a:rPr lang="fr-FR" sz="2000" b="1" dirty="0" err="1">
                <a:solidFill>
                  <a:srgbClr val="FF0000"/>
                </a:solidFill>
              </a:rPr>
              <a:t>Enz</a:t>
            </a:r>
            <a:endParaRPr lang="fr-FR" sz="2000" b="1" dirty="0">
              <a:solidFill>
                <a:srgbClr val="FF0000"/>
              </a:solidFill>
            </a:endParaRPr>
          </a:p>
        </p:txBody>
      </p:sp>
    </p:spTree>
    <p:extLst>
      <p:ext uri="{BB962C8B-B14F-4D97-AF65-F5344CB8AC3E}">
        <p14:creationId xmlns:p14="http://schemas.microsoft.com/office/powerpoint/2010/main" val="36554245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Image 29" descr="Une image contenant croquis, diagramme, conception, origami&#10;&#10;Description générée automatiquement">
            <a:extLst>
              <a:ext uri="{FF2B5EF4-FFF2-40B4-BE49-F238E27FC236}">
                <a16:creationId xmlns:a16="http://schemas.microsoft.com/office/drawing/2014/main" id="{D64128C5-4F91-35A8-E70A-7EA7C453488A}"/>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90000"/>
                    </a14:imgEffect>
                    <a14:imgEffect>
                      <a14:brightnessContrast contrast="32000"/>
                    </a14:imgEffect>
                  </a14:imgLayer>
                </a14:imgProps>
              </a:ext>
              <a:ext uri="{28A0092B-C50C-407E-A947-70E740481C1C}">
                <a14:useLocalDpi xmlns:a14="http://schemas.microsoft.com/office/drawing/2010/main" val="0"/>
              </a:ext>
            </a:extLst>
          </a:blip>
          <a:stretch>
            <a:fillRect/>
          </a:stretch>
        </p:blipFill>
        <p:spPr>
          <a:xfrm>
            <a:off x="6464710" y="2412355"/>
            <a:ext cx="2013553" cy="2213440"/>
          </a:xfrm>
          <a:prstGeom prst="rect">
            <a:avLst/>
          </a:prstGeom>
        </p:spPr>
      </p:pic>
      <p:sp>
        <p:nvSpPr>
          <p:cNvPr id="4" name="Espace réservé du contenu 2">
            <a:extLst>
              <a:ext uri="{FF2B5EF4-FFF2-40B4-BE49-F238E27FC236}">
                <a16:creationId xmlns:a16="http://schemas.microsoft.com/office/drawing/2014/main" id="{8C58FA7B-39DF-C3B2-3D46-297D861B054C}"/>
              </a:ext>
            </a:extLst>
          </p:cNvPr>
          <p:cNvSpPr txBox="1">
            <a:spLocks/>
          </p:cNvSpPr>
          <p:nvPr/>
        </p:nvSpPr>
        <p:spPr>
          <a:xfrm>
            <a:off x="238469" y="1102638"/>
            <a:ext cx="11953531" cy="5755362"/>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u="sng" dirty="0"/>
              <a:t>Réactions liées à la fonction aminé NH</a:t>
            </a:r>
            <a:r>
              <a:rPr lang="fr-FR" baseline="-25000" dirty="0"/>
              <a:t>2 </a:t>
            </a:r>
            <a:r>
              <a:rPr lang="fr-FR" dirty="0"/>
              <a:t>: </a:t>
            </a:r>
          </a:p>
          <a:p>
            <a:pPr marL="0" indent="0">
              <a:buFont typeface="Arial" panose="020B0604020202020204" pitchFamily="34" charset="0"/>
              <a:buNone/>
            </a:pPr>
            <a:r>
              <a:rPr lang="fr-FR" dirty="0"/>
              <a:t>           -  </a:t>
            </a:r>
            <a:r>
              <a:rPr lang="fr-FR" dirty="0">
                <a:solidFill>
                  <a:schemeClr val="accent1"/>
                </a:solidFill>
              </a:rPr>
              <a:t>Action de la ninhydrine : </a:t>
            </a:r>
            <a:r>
              <a:rPr lang="fr-FR" dirty="0"/>
              <a:t>Oxydant puissant révélateur des AA. Il réagit à chaud en 2 étapes avec les AA (si AA, composé bleu violacé, si iminoacide, composé jaune orangé)</a:t>
            </a:r>
            <a:endParaRPr lang="fr-FR" dirty="0">
              <a:solidFill>
                <a:schemeClr val="accent1"/>
              </a:solidFill>
            </a:endParaRPr>
          </a:p>
          <a:p>
            <a:pPr marL="0" indent="0">
              <a:buFont typeface="Arial" panose="020B0604020202020204" pitchFamily="34" charset="0"/>
              <a:buNone/>
            </a:pPr>
            <a:endParaRPr lang="fr-FR" baseline="-25000" dirty="0">
              <a:solidFill>
                <a:schemeClr val="accent1"/>
              </a:solidFill>
            </a:endParaRPr>
          </a:p>
          <a:p>
            <a:pPr marL="0" indent="0">
              <a:buFont typeface="Arial" panose="020B0604020202020204" pitchFamily="34" charset="0"/>
              <a:buNone/>
            </a:pPr>
            <a:r>
              <a:rPr lang="fr-FR" b="1" dirty="0">
                <a:solidFill>
                  <a:schemeClr val="accent1"/>
                </a:solidFill>
              </a:rPr>
              <a:t>Etape 1 :</a:t>
            </a:r>
          </a:p>
          <a:p>
            <a:pPr marL="0" indent="0">
              <a:buFont typeface="Arial" panose="020B0604020202020204" pitchFamily="34" charset="0"/>
              <a:buNone/>
            </a:pPr>
            <a:endParaRPr lang="fr-FR" baseline="-25000" dirty="0">
              <a:solidFill>
                <a:schemeClr val="accent1"/>
              </a:solidFill>
            </a:endParaRPr>
          </a:p>
          <a:p>
            <a:pPr marL="0" indent="0">
              <a:buFont typeface="Arial" panose="020B0604020202020204" pitchFamily="34" charset="0"/>
              <a:buNone/>
            </a:pPr>
            <a:endParaRPr lang="fr-FR" baseline="-25000" dirty="0">
              <a:solidFill>
                <a:schemeClr val="accent1"/>
              </a:solidFill>
            </a:endParaRPr>
          </a:p>
          <a:p>
            <a:pPr marL="0" indent="0">
              <a:buFont typeface="Arial" panose="020B0604020202020204" pitchFamily="34" charset="0"/>
              <a:buNone/>
            </a:pPr>
            <a:endParaRPr lang="fr-FR" baseline="-25000" dirty="0">
              <a:solidFill>
                <a:schemeClr val="accent1"/>
              </a:solidFill>
            </a:endParaRPr>
          </a:p>
          <a:p>
            <a:pPr marL="0" indent="0">
              <a:buFont typeface="Arial" panose="020B0604020202020204" pitchFamily="34" charset="0"/>
              <a:buNone/>
            </a:pPr>
            <a:r>
              <a:rPr lang="fr-FR" baseline="-25000" dirty="0">
                <a:solidFill>
                  <a:schemeClr val="accent1"/>
                </a:solidFill>
              </a:rPr>
              <a:t>                                                 </a:t>
            </a:r>
            <a:r>
              <a:rPr lang="fr-FR" sz="3900" b="1" baseline="-25000" dirty="0">
                <a:solidFill>
                  <a:schemeClr val="accent1"/>
                </a:solidFill>
              </a:rPr>
              <a:t>+</a:t>
            </a:r>
            <a:endParaRPr lang="fr-FR" b="1" baseline="-25000" dirty="0">
              <a:solidFill>
                <a:schemeClr val="accent1"/>
              </a:solidFill>
            </a:endParaRPr>
          </a:p>
          <a:p>
            <a:pPr marL="0" indent="0">
              <a:buFont typeface="Arial" panose="020B0604020202020204" pitchFamily="34" charset="0"/>
              <a:buNone/>
            </a:pPr>
            <a:endParaRPr lang="fr-FR" baseline="-25000" dirty="0">
              <a:solidFill>
                <a:schemeClr val="accent1"/>
              </a:solidFill>
            </a:endParaRPr>
          </a:p>
          <a:p>
            <a:pPr marL="0" indent="0">
              <a:buFont typeface="Arial" panose="020B0604020202020204" pitchFamily="34" charset="0"/>
              <a:buNone/>
            </a:pPr>
            <a:endParaRPr lang="fr-FR" baseline="-25000" dirty="0">
              <a:solidFill>
                <a:schemeClr val="accent1"/>
              </a:solidFill>
            </a:endParaRPr>
          </a:p>
          <a:p>
            <a:pPr marL="0" indent="0">
              <a:buFont typeface="Arial" panose="020B0604020202020204" pitchFamily="34" charset="0"/>
              <a:buNone/>
            </a:pPr>
            <a:endParaRPr lang="fr-FR" baseline="-25000" dirty="0">
              <a:solidFill>
                <a:schemeClr val="accent1"/>
              </a:solidFill>
            </a:endParaRPr>
          </a:p>
          <a:p>
            <a:pPr marL="0" indent="0">
              <a:buFont typeface="Arial" panose="020B0604020202020204" pitchFamily="34" charset="0"/>
              <a:buNone/>
            </a:pPr>
            <a:endParaRPr lang="fr-FR" dirty="0">
              <a:solidFill>
                <a:schemeClr val="accent1"/>
              </a:solidFill>
            </a:endParaRPr>
          </a:p>
          <a:p>
            <a:pPr marL="0" indent="0">
              <a:buFont typeface="Arial" panose="020B0604020202020204" pitchFamily="34" charset="0"/>
              <a:buNone/>
            </a:pPr>
            <a:r>
              <a:rPr lang="fr-FR" b="1" dirty="0">
                <a:solidFill>
                  <a:schemeClr val="accent1"/>
                </a:solidFill>
              </a:rPr>
              <a:t>Etape 2  </a:t>
            </a:r>
            <a:r>
              <a:rPr lang="fr-FR" dirty="0"/>
              <a:t>: l’</a:t>
            </a:r>
            <a:r>
              <a:rPr lang="fr-FR" dirty="0" err="1"/>
              <a:t>hydrindantine</a:t>
            </a:r>
            <a:r>
              <a:rPr lang="fr-FR" dirty="0"/>
              <a:t> formé réagit avec une 2</a:t>
            </a:r>
            <a:r>
              <a:rPr lang="fr-FR" baseline="30000" dirty="0"/>
              <a:t>ème</a:t>
            </a:r>
            <a:r>
              <a:rPr lang="fr-FR" dirty="0"/>
              <a:t> molécule de ninhydrine et de NH</a:t>
            </a:r>
            <a:r>
              <a:rPr lang="fr-FR" baseline="-25000" dirty="0"/>
              <a:t>3</a:t>
            </a:r>
            <a:r>
              <a:rPr lang="fr-FR" dirty="0"/>
              <a:t> formé pour donner un composé coloré (bleu violacé = </a:t>
            </a:r>
            <a:r>
              <a:rPr lang="fr-FR" dirty="0">
                <a:solidFill>
                  <a:srgbClr val="C00000"/>
                </a:solidFill>
              </a:rPr>
              <a:t>Pourpre de RUHEMANN</a:t>
            </a:r>
            <a:r>
              <a:rPr lang="fr-FR" dirty="0"/>
              <a:t>)                           </a:t>
            </a:r>
          </a:p>
        </p:txBody>
      </p:sp>
      <p:sp>
        <p:nvSpPr>
          <p:cNvPr id="5" name="Espace réservé du contenu 2">
            <a:extLst>
              <a:ext uri="{FF2B5EF4-FFF2-40B4-BE49-F238E27FC236}">
                <a16:creationId xmlns:a16="http://schemas.microsoft.com/office/drawing/2014/main" id="{B4E14C2F-46B2-E34A-0037-32D78EF529C6}"/>
              </a:ext>
            </a:extLst>
          </p:cNvPr>
          <p:cNvSpPr txBox="1">
            <a:spLocks/>
          </p:cNvSpPr>
          <p:nvPr/>
        </p:nvSpPr>
        <p:spPr>
          <a:xfrm>
            <a:off x="1048063" y="486168"/>
            <a:ext cx="10515600" cy="5746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fr-FR" dirty="0"/>
              <a:t> </a:t>
            </a:r>
            <a:r>
              <a:rPr lang="fr-FR" u="sng" dirty="0"/>
              <a:t>Propriétés Chimiques</a:t>
            </a:r>
            <a:r>
              <a:rPr lang="fr-FR" dirty="0"/>
              <a:t> </a:t>
            </a:r>
          </a:p>
        </p:txBody>
      </p:sp>
      <p:sp>
        <p:nvSpPr>
          <p:cNvPr id="6" name="Titre 1">
            <a:extLst>
              <a:ext uri="{FF2B5EF4-FFF2-40B4-BE49-F238E27FC236}">
                <a16:creationId xmlns:a16="http://schemas.microsoft.com/office/drawing/2014/main" id="{08C483E6-BD64-72E5-A862-6B738123248B}"/>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pic>
        <p:nvPicPr>
          <p:cNvPr id="8" name="Image 7" descr="Une image contenant croquis, diagramme, cercle, ligne&#10;&#10;Description générée automatiquement">
            <a:extLst>
              <a:ext uri="{FF2B5EF4-FFF2-40B4-BE49-F238E27FC236}">
                <a16:creationId xmlns:a16="http://schemas.microsoft.com/office/drawing/2014/main" id="{0C687C24-0471-84C3-7CA2-F3711CB5E14A}"/>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14986" y="2788169"/>
            <a:ext cx="2608289" cy="2213441"/>
          </a:xfrm>
          <a:prstGeom prst="rect">
            <a:avLst/>
          </a:prstGeom>
        </p:spPr>
      </p:pic>
      <p:pic>
        <p:nvPicPr>
          <p:cNvPr id="10" name="Image 9" descr="Une image contenant ligne, capture d’écran, diagramme, Police&#10;&#10;Description générée automatiquement">
            <a:extLst>
              <a:ext uri="{FF2B5EF4-FFF2-40B4-BE49-F238E27FC236}">
                <a16:creationId xmlns:a16="http://schemas.microsoft.com/office/drawing/2014/main" id="{42B93D1E-DAD6-5072-B64D-A29F797A7D89}"/>
              </a:ext>
            </a:extLst>
          </p:cNvPr>
          <p:cNvPicPr>
            <a:picLocks noChangeAspect="1"/>
          </p:cNvPicPr>
          <p:nvPr/>
        </p:nvPicPr>
        <p:blipFill>
          <a:blip r:embed="rId6">
            <a:extLst>
              <a:ext uri="{BEBA8EAE-BF5A-486C-A8C5-ECC9F3942E4B}">
                <a14:imgProps xmlns:a14="http://schemas.microsoft.com/office/drawing/2010/main">
                  <a14:imgLayer r:embed="rId7">
                    <a14:imgEffect>
                      <a14:sharpenSoften amount="86000"/>
                    </a14:imgEffect>
                    <a14:imgEffect>
                      <a14:brightnessContrast contrast="66000"/>
                    </a14:imgEffect>
                  </a14:imgLayer>
                </a14:imgProps>
              </a:ext>
              <a:ext uri="{28A0092B-C50C-407E-A947-70E740481C1C}">
                <a14:useLocalDpi xmlns:a14="http://schemas.microsoft.com/office/drawing/2010/main" val="0"/>
              </a:ext>
            </a:extLst>
          </a:blip>
          <a:stretch>
            <a:fillRect/>
          </a:stretch>
        </p:blipFill>
        <p:spPr>
          <a:xfrm>
            <a:off x="2912852" y="2563319"/>
            <a:ext cx="3083224" cy="1927565"/>
          </a:xfrm>
          <a:prstGeom prst="rect">
            <a:avLst/>
          </a:prstGeom>
        </p:spPr>
      </p:pic>
      <p:cxnSp>
        <p:nvCxnSpPr>
          <p:cNvPr id="12" name="Connecteur droit 11">
            <a:extLst>
              <a:ext uri="{FF2B5EF4-FFF2-40B4-BE49-F238E27FC236}">
                <a16:creationId xmlns:a16="http://schemas.microsoft.com/office/drawing/2014/main" id="{00B73283-3201-A45C-6DF4-359260E92062}"/>
              </a:ext>
            </a:extLst>
          </p:cNvPr>
          <p:cNvCxnSpPr/>
          <p:nvPr/>
        </p:nvCxnSpPr>
        <p:spPr>
          <a:xfrm flipV="1">
            <a:off x="4512049" y="3312826"/>
            <a:ext cx="0" cy="254833"/>
          </a:xfrm>
          <a:prstGeom prst="line">
            <a:avLst/>
          </a:prstGeom>
          <a:ln w="28575"/>
        </p:spPr>
        <p:style>
          <a:lnRef idx="1">
            <a:schemeClr val="dk1"/>
          </a:lnRef>
          <a:fillRef idx="0">
            <a:schemeClr val="dk1"/>
          </a:fillRef>
          <a:effectRef idx="0">
            <a:schemeClr val="dk1"/>
          </a:effectRef>
          <a:fontRef idx="minor">
            <a:schemeClr val="tx1"/>
          </a:fontRef>
        </p:style>
      </p:cxnSp>
      <p:sp>
        <p:nvSpPr>
          <p:cNvPr id="13" name="ZoneTexte 12">
            <a:extLst>
              <a:ext uri="{FF2B5EF4-FFF2-40B4-BE49-F238E27FC236}">
                <a16:creationId xmlns:a16="http://schemas.microsoft.com/office/drawing/2014/main" id="{7D7E3B22-0CD7-865D-7218-8AA75BBFACC3}"/>
              </a:ext>
            </a:extLst>
          </p:cNvPr>
          <p:cNvSpPr txBox="1"/>
          <p:nvPr/>
        </p:nvSpPr>
        <p:spPr>
          <a:xfrm>
            <a:off x="4342164" y="2833719"/>
            <a:ext cx="734515" cy="461665"/>
          </a:xfrm>
          <a:prstGeom prst="rect">
            <a:avLst/>
          </a:prstGeom>
          <a:noFill/>
        </p:spPr>
        <p:txBody>
          <a:bodyPr wrap="square" rtlCol="0">
            <a:spAutoFit/>
          </a:bodyPr>
          <a:lstStyle/>
          <a:p>
            <a:r>
              <a:rPr lang="fr-FR" sz="2400" b="1" dirty="0"/>
              <a:t>R</a:t>
            </a:r>
          </a:p>
        </p:txBody>
      </p:sp>
      <p:pic>
        <p:nvPicPr>
          <p:cNvPr id="19" name="Image 18" descr="Une image contenant clé, croquis, outil&#10;&#10;Description générée automatiquement">
            <a:extLst>
              <a:ext uri="{FF2B5EF4-FFF2-40B4-BE49-F238E27FC236}">
                <a16:creationId xmlns:a16="http://schemas.microsoft.com/office/drawing/2014/main" id="{5F1E051C-7CB5-5D41-DAF1-6BA4F1D8EA5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575756" y="2668249"/>
            <a:ext cx="2013552" cy="1927564"/>
          </a:xfrm>
          <a:prstGeom prst="rect">
            <a:avLst/>
          </a:prstGeom>
        </p:spPr>
      </p:pic>
      <p:sp>
        <p:nvSpPr>
          <p:cNvPr id="20" name="ZoneTexte 19">
            <a:extLst>
              <a:ext uri="{FF2B5EF4-FFF2-40B4-BE49-F238E27FC236}">
                <a16:creationId xmlns:a16="http://schemas.microsoft.com/office/drawing/2014/main" id="{935FE7AF-7022-F89F-D514-742F2ED8DA9B}"/>
              </a:ext>
            </a:extLst>
          </p:cNvPr>
          <p:cNvSpPr txBox="1"/>
          <p:nvPr/>
        </p:nvSpPr>
        <p:spPr>
          <a:xfrm>
            <a:off x="10085899" y="3990459"/>
            <a:ext cx="734515" cy="461665"/>
          </a:xfrm>
          <a:prstGeom prst="rect">
            <a:avLst/>
          </a:prstGeom>
          <a:noFill/>
        </p:spPr>
        <p:txBody>
          <a:bodyPr wrap="square" rtlCol="0">
            <a:spAutoFit/>
          </a:bodyPr>
          <a:lstStyle/>
          <a:p>
            <a:r>
              <a:rPr lang="fr-FR" sz="2400" b="1" dirty="0"/>
              <a:t>H</a:t>
            </a:r>
          </a:p>
        </p:txBody>
      </p:sp>
      <p:cxnSp>
        <p:nvCxnSpPr>
          <p:cNvPr id="22" name="Connecteur droit avec flèche 21">
            <a:extLst>
              <a:ext uri="{FF2B5EF4-FFF2-40B4-BE49-F238E27FC236}">
                <a16:creationId xmlns:a16="http://schemas.microsoft.com/office/drawing/2014/main" id="{EA256D5F-A980-0EC8-B397-2C539D69C232}"/>
              </a:ext>
            </a:extLst>
          </p:cNvPr>
          <p:cNvCxnSpPr>
            <a:cxnSpLocks/>
          </p:cNvCxnSpPr>
          <p:nvPr/>
        </p:nvCxnSpPr>
        <p:spPr>
          <a:xfrm>
            <a:off x="5621314" y="3632031"/>
            <a:ext cx="848331"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4" name="ZoneTexte 23">
            <a:extLst>
              <a:ext uri="{FF2B5EF4-FFF2-40B4-BE49-F238E27FC236}">
                <a16:creationId xmlns:a16="http://schemas.microsoft.com/office/drawing/2014/main" id="{5047BC1B-DC3D-8C2D-E960-75EE30A60F28}"/>
              </a:ext>
            </a:extLst>
          </p:cNvPr>
          <p:cNvSpPr txBox="1"/>
          <p:nvPr/>
        </p:nvSpPr>
        <p:spPr>
          <a:xfrm>
            <a:off x="10179699" y="3271807"/>
            <a:ext cx="1773832" cy="461665"/>
          </a:xfrm>
          <a:prstGeom prst="rect">
            <a:avLst/>
          </a:prstGeom>
          <a:noFill/>
        </p:spPr>
        <p:txBody>
          <a:bodyPr wrap="square" rtlCol="0">
            <a:spAutoFit/>
          </a:bodyPr>
          <a:lstStyle/>
          <a:p>
            <a:r>
              <a:rPr lang="fr-FR" sz="2400" b="1" dirty="0">
                <a:solidFill>
                  <a:schemeClr val="accent1"/>
                </a:solidFill>
              </a:rPr>
              <a:t>+ </a:t>
            </a:r>
            <a:r>
              <a:rPr lang="fr-FR" sz="2400" b="1" dirty="0"/>
              <a:t>NH</a:t>
            </a:r>
            <a:r>
              <a:rPr lang="fr-FR" sz="2400" b="1" baseline="-25000" dirty="0"/>
              <a:t>3</a:t>
            </a:r>
            <a:r>
              <a:rPr lang="fr-FR" sz="2400" b="1" dirty="0">
                <a:solidFill>
                  <a:schemeClr val="accent1"/>
                </a:solidFill>
              </a:rPr>
              <a:t> + </a:t>
            </a:r>
            <a:r>
              <a:rPr lang="fr-FR" sz="2400" b="1" dirty="0"/>
              <a:t>CO</a:t>
            </a:r>
            <a:r>
              <a:rPr lang="fr-FR" sz="2400" b="1" baseline="-25000" dirty="0"/>
              <a:t>2</a:t>
            </a:r>
          </a:p>
        </p:txBody>
      </p:sp>
      <p:sp>
        <p:nvSpPr>
          <p:cNvPr id="25" name="ZoneTexte 24">
            <a:extLst>
              <a:ext uri="{FF2B5EF4-FFF2-40B4-BE49-F238E27FC236}">
                <a16:creationId xmlns:a16="http://schemas.microsoft.com/office/drawing/2014/main" id="{97F4E537-C581-E889-73E5-880CA5AD82FD}"/>
              </a:ext>
            </a:extLst>
          </p:cNvPr>
          <p:cNvSpPr txBox="1"/>
          <p:nvPr/>
        </p:nvSpPr>
        <p:spPr>
          <a:xfrm>
            <a:off x="8473327" y="3274304"/>
            <a:ext cx="313415" cy="461665"/>
          </a:xfrm>
          <a:prstGeom prst="rect">
            <a:avLst/>
          </a:prstGeom>
          <a:noFill/>
        </p:spPr>
        <p:txBody>
          <a:bodyPr wrap="square" rtlCol="0">
            <a:spAutoFit/>
          </a:bodyPr>
          <a:lstStyle/>
          <a:p>
            <a:r>
              <a:rPr lang="fr-FR" sz="2400" b="1" dirty="0">
                <a:solidFill>
                  <a:schemeClr val="accent1"/>
                </a:solidFill>
              </a:rPr>
              <a:t>+</a:t>
            </a:r>
            <a:endParaRPr lang="fr-FR" sz="2400" b="1" dirty="0"/>
          </a:p>
        </p:txBody>
      </p:sp>
      <p:sp>
        <p:nvSpPr>
          <p:cNvPr id="26" name="Rectangle : coins arrondis 25">
            <a:extLst>
              <a:ext uri="{FF2B5EF4-FFF2-40B4-BE49-F238E27FC236}">
                <a16:creationId xmlns:a16="http://schemas.microsoft.com/office/drawing/2014/main" id="{0C26212D-F548-6583-AF20-3D86FA1C5350}"/>
              </a:ext>
            </a:extLst>
          </p:cNvPr>
          <p:cNvSpPr/>
          <p:nvPr/>
        </p:nvSpPr>
        <p:spPr>
          <a:xfrm>
            <a:off x="8064707" y="3945489"/>
            <a:ext cx="371253" cy="221777"/>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ZoneTexte 26">
            <a:extLst>
              <a:ext uri="{FF2B5EF4-FFF2-40B4-BE49-F238E27FC236}">
                <a16:creationId xmlns:a16="http://schemas.microsoft.com/office/drawing/2014/main" id="{34CB7E37-CEF9-0313-0736-9503FDCE49DA}"/>
              </a:ext>
            </a:extLst>
          </p:cNvPr>
          <p:cNvSpPr txBox="1"/>
          <p:nvPr/>
        </p:nvSpPr>
        <p:spPr>
          <a:xfrm>
            <a:off x="8271191" y="3901292"/>
            <a:ext cx="524524" cy="400110"/>
          </a:xfrm>
          <a:prstGeom prst="rect">
            <a:avLst/>
          </a:prstGeom>
          <a:noFill/>
        </p:spPr>
        <p:txBody>
          <a:bodyPr wrap="square" rtlCol="0">
            <a:spAutoFit/>
          </a:bodyPr>
          <a:lstStyle/>
          <a:p>
            <a:r>
              <a:rPr lang="fr-FR" sz="2000" b="1" dirty="0"/>
              <a:t>OH</a:t>
            </a:r>
          </a:p>
        </p:txBody>
      </p:sp>
      <p:sp>
        <p:nvSpPr>
          <p:cNvPr id="28" name="ZoneTexte 27">
            <a:extLst>
              <a:ext uri="{FF2B5EF4-FFF2-40B4-BE49-F238E27FC236}">
                <a16:creationId xmlns:a16="http://schemas.microsoft.com/office/drawing/2014/main" id="{37132699-4CE9-A473-8659-C39D5603B03A}"/>
              </a:ext>
            </a:extLst>
          </p:cNvPr>
          <p:cNvSpPr txBox="1"/>
          <p:nvPr/>
        </p:nvSpPr>
        <p:spPr>
          <a:xfrm>
            <a:off x="2118744" y="2959814"/>
            <a:ext cx="524524" cy="400110"/>
          </a:xfrm>
          <a:prstGeom prst="rect">
            <a:avLst/>
          </a:prstGeom>
          <a:noFill/>
        </p:spPr>
        <p:txBody>
          <a:bodyPr wrap="square" rtlCol="0">
            <a:spAutoFit/>
          </a:bodyPr>
          <a:lstStyle/>
          <a:p>
            <a:r>
              <a:rPr lang="fr-FR" sz="2000" b="1" dirty="0"/>
              <a:t>OH</a:t>
            </a:r>
          </a:p>
        </p:txBody>
      </p:sp>
      <p:sp>
        <p:nvSpPr>
          <p:cNvPr id="32" name="ZoneTexte 31">
            <a:extLst>
              <a:ext uri="{FF2B5EF4-FFF2-40B4-BE49-F238E27FC236}">
                <a16:creationId xmlns:a16="http://schemas.microsoft.com/office/drawing/2014/main" id="{6F6A3B61-9EE1-A059-222C-9C50773ED0DF}"/>
              </a:ext>
            </a:extLst>
          </p:cNvPr>
          <p:cNvSpPr txBox="1"/>
          <p:nvPr/>
        </p:nvSpPr>
        <p:spPr>
          <a:xfrm>
            <a:off x="7689074" y="2509705"/>
            <a:ext cx="524524" cy="400110"/>
          </a:xfrm>
          <a:prstGeom prst="rect">
            <a:avLst/>
          </a:prstGeom>
          <a:noFill/>
        </p:spPr>
        <p:txBody>
          <a:bodyPr wrap="square" rtlCol="0">
            <a:spAutoFit/>
          </a:bodyPr>
          <a:lstStyle/>
          <a:p>
            <a:r>
              <a:rPr lang="fr-FR" sz="2000" b="1" dirty="0"/>
              <a:t>OH</a:t>
            </a:r>
          </a:p>
        </p:txBody>
      </p:sp>
      <p:cxnSp>
        <p:nvCxnSpPr>
          <p:cNvPr id="34" name="Connecteur droit 33">
            <a:extLst>
              <a:ext uri="{FF2B5EF4-FFF2-40B4-BE49-F238E27FC236}">
                <a16:creationId xmlns:a16="http://schemas.microsoft.com/office/drawing/2014/main" id="{6BD82F75-1CD8-B2AC-624F-4176DE001CA6}"/>
              </a:ext>
            </a:extLst>
          </p:cNvPr>
          <p:cNvCxnSpPr/>
          <p:nvPr/>
        </p:nvCxnSpPr>
        <p:spPr>
          <a:xfrm flipV="1">
            <a:off x="7854846" y="2833719"/>
            <a:ext cx="0" cy="256857"/>
          </a:xfrm>
          <a:prstGeom prst="line">
            <a:avLst/>
          </a:prstGeom>
          <a:ln w="28575"/>
        </p:spPr>
        <p:style>
          <a:lnRef idx="1">
            <a:schemeClr val="dk1"/>
          </a:lnRef>
          <a:fillRef idx="0">
            <a:schemeClr val="dk1"/>
          </a:fillRef>
          <a:effectRef idx="0">
            <a:schemeClr val="dk1"/>
          </a:effectRef>
          <a:fontRef idx="minor">
            <a:schemeClr val="tx1"/>
          </a:fontRef>
        </p:style>
      </p:cxnSp>
      <p:sp>
        <p:nvSpPr>
          <p:cNvPr id="35" name="ZoneTexte 34">
            <a:extLst>
              <a:ext uri="{FF2B5EF4-FFF2-40B4-BE49-F238E27FC236}">
                <a16:creationId xmlns:a16="http://schemas.microsoft.com/office/drawing/2014/main" id="{5D2AF10D-DB12-C22D-271D-96EF7FBC6E00}"/>
              </a:ext>
            </a:extLst>
          </p:cNvPr>
          <p:cNvSpPr txBox="1"/>
          <p:nvPr/>
        </p:nvSpPr>
        <p:spPr>
          <a:xfrm>
            <a:off x="793607" y="4803923"/>
            <a:ext cx="1360603" cy="369332"/>
          </a:xfrm>
          <a:prstGeom prst="rect">
            <a:avLst/>
          </a:prstGeom>
          <a:noFill/>
        </p:spPr>
        <p:txBody>
          <a:bodyPr wrap="square" rtlCol="0">
            <a:spAutoFit/>
          </a:bodyPr>
          <a:lstStyle/>
          <a:p>
            <a:r>
              <a:rPr lang="fr-FR" b="1" dirty="0"/>
              <a:t>Ninhydrine</a:t>
            </a:r>
          </a:p>
        </p:txBody>
      </p:sp>
      <p:sp>
        <p:nvSpPr>
          <p:cNvPr id="36" name="ZoneTexte 35">
            <a:extLst>
              <a:ext uri="{FF2B5EF4-FFF2-40B4-BE49-F238E27FC236}">
                <a16:creationId xmlns:a16="http://schemas.microsoft.com/office/drawing/2014/main" id="{4C3F66E8-99F7-F826-4627-B9F529D09EDF}"/>
              </a:ext>
            </a:extLst>
          </p:cNvPr>
          <p:cNvSpPr txBox="1"/>
          <p:nvPr/>
        </p:nvSpPr>
        <p:spPr>
          <a:xfrm>
            <a:off x="7047006" y="4731473"/>
            <a:ext cx="1739736" cy="369332"/>
          </a:xfrm>
          <a:prstGeom prst="rect">
            <a:avLst/>
          </a:prstGeom>
          <a:noFill/>
        </p:spPr>
        <p:txBody>
          <a:bodyPr wrap="square" rtlCol="0">
            <a:spAutoFit/>
          </a:bodyPr>
          <a:lstStyle/>
          <a:p>
            <a:r>
              <a:rPr lang="fr-FR" b="1" dirty="0"/>
              <a:t>Hydrindantine</a:t>
            </a:r>
          </a:p>
        </p:txBody>
      </p:sp>
      <p:sp>
        <p:nvSpPr>
          <p:cNvPr id="37" name="ZoneTexte 36">
            <a:extLst>
              <a:ext uri="{FF2B5EF4-FFF2-40B4-BE49-F238E27FC236}">
                <a16:creationId xmlns:a16="http://schemas.microsoft.com/office/drawing/2014/main" id="{9B327736-6353-8213-0B5E-340A81AFDEBF}"/>
              </a:ext>
            </a:extLst>
          </p:cNvPr>
          <p:cNvSpPr txBox="1"/>
          <p:nvPr/>
        </p:nvSpPr>
        <p:spPr>
          <a:xfrm>
            <a:off x="5815309" y="3663951"/>
            <a:ext cx="524524" cy="461665"/>
          </a:xfrm>
          <a:prstGeom prst="rect">
            <a:avLst/>
          </a:prstGeom>
          <a:noFill/>
        </p:spPr>
        <p:txBody>
          <a:bodyPr wrap="square" rtlCol="0">
            <a:spAutoFit/>
          </a:bodyPr>
          <a:lstStyle/>
          <a:p>
            <a:r>
              <a:rPr lang="fr-FR" sz="2400" b="1" dirty="0">
                <a:solidFill>
                  <a:srgbClr val="FF0000"/>
                </a:solidFill>
              </a:rPr>
              <a:t>°C</a:t>
            </a:r>
          </a:p>
        </p:txBody>
      </p:sp>
    </p:spTree>
    <p:extLst>
      <p:ext uri="{BB962C8B-B14F-4D97-AF65-F5344CB8AC3E}">
        <p14:creationId xmlns:p14="http://schemas.microsoft.com/office/powerpoint/2010/main" val="4051836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EE513D-BA05-607D-1D8F-467E34379070}"/>
              </a:ext>
            </a:extLst>
          </p:cNvPr>
          <p:cNvSpPr>
            <a:spLocks noGrp="1"/>
          </p:cNvSpPr>
          <p:nvPr>
            <p:ph type="title"/>
          </p:nvPr>
        </p:nvSpPr>
        <p:spPr>
          <a:xfrm>
            <a:off x="838200" y="0"/>
            <a:ext cx="10515600" cy="1325563"/>
          </a:xfrm>
        </p:spPr>
        <p:txBody>
          <a:bodyPr/>
          <a:lstStyle/>
          <a:p>
            <a:r>
              <a:rPr lang="fr-FR" b="1" dirty="0">
                <a:solidFill>
                  <a:schemeClr val="accent1"/>
                </a:solidFill>
              </a:rPr>
              <a:t>PLAN</a:t>
            </a:r>
          </a:p>
        </p:txBody>
      </p:sp>
      <p:sp>
        <p:nvSpPr>
          <p:cNvPr id="3" name="Espace réservé du contenu 2">
            <a:extLst>
              <a:ext uri="{FF2B5EF4-FFF2-40B4-BE49-F238E27FC236}">
                <a16:creationId xmlns:a16="http://schemas.microsoft.com/office/drawing/2014/main" id="{1EC353CC-53C3-5C73-2542-B69F3EF77F4F}"/>
              </a:ext>
            </a:extLst>
          </p:cNvPr>
          <p:cNvSpPr>
            <a:spLocks noGrp="1"/>
          </p:cNvSpPr>
          <p:nvPr>
            <p:ph idx="1"/>
          </p:nvPr>
        </p:nvSpPr>
        <p:spPr>
          <a:xfrm>
            <a:off x="838200" y="1533524"/>
            <a:ext cx="10515600" cy="5324476"/>
          </a:xfrm>
        </p:spPr>
        <p:txBody>
          <a:bodyPr>
            <a:normAutofit fontScale="92500" lnSpcReduction="10000"/>
          </a:bodyPr>
          <a:lstStyle/>
          <a:p>
            <a:r>
              <a:rPr lang="fr-FR" b="1" dirty="0"/>
              <a:t>Introduction</a:t>
            </a:r>
            <a:r>
              <a:rPr lang="fr-FR" dirty="0"/>
              <a:t> </a:t>
            </a:r>
          </a:p>
          <a:p>
            <a:r>
              <a:rPr lang="fr-FR" b="1" dirty="0"/>
              <a:t>Acides Aminés</a:t>
            </a:r>
          </a:p>
          <a:p>
            <a:pPr marL="0" indent="0">
              <a:buNone/>
            </a:pPr>
            <a:r>
              <a:rPr lang="fr-FR" b="1" dirty="0"/>
              <a:t>      - Structures</a:t>
            </a:r>
          </a:p>
          <a:p>
            <a:pPr marL="0" indent="0">
              <a:buNone/>
            </a:pPr>
            <a:r>
              <a:rPr lang="fr-FR" b="1" dirty="0"/>
              <a:t>      - Propriétés physiques et chimiques</a:t>
            </a:r>
          </a:p>
          <a:p>
            <a:r>
              <a:rPr lang="fr-FR" b="1" dirty="0"/>
              <a:t>Peptides</a:t>
            </a:r>
          </a:p>
          <a:p>
            <a:pPr marL="0" indent="0">
              <a:buNone/>
            </a:pPr>
            <a:r>
              <a:rPr lang="fr-FR" b="1" dirty="0"/>
              <a:t>      - Liaisons peptidiques</a:t>
            </a:r>
          </a:p>
          <a:p>
            <a:pPr marL="0" indent="0">
              <a:buNone/>
            </a:pPr>
            <a:r>
              <a:rPr lang="fr-FR" b="1" dirty="0"/>
              <a:t>      - Détermination de la structure</a:t>
            </a:r>
          </a:p>
          <a:p>
            <a:r>
              <a:rPr lang="fr-FR" b="1" dirty="0"/>
              <a:t>Protéines</a:t>
            </a:r>
          </a:p>
          <a:p>
            <a:pPr marL="0" indent="0">
              <a:buNone/>
            </a:pPr>
            <a:r>
              <a:rPr lang="fr-FR" b="1" dirty="0"/>
              <a:t>      - Fonctions</a:t>
            </a:r>
          </a:p>
          <a:p>
            <a:pPr marL="0" indent="0">
              <a:buNone/>
            </a:pPr>
            <a:r>
              <a:rPr lang="fr-FR" b="1" dirty="0"/>
              <a:t>      - Structures</a:t>
            </a:r>
          </a:p>
          <a:p>
            <a:pPr marL="0" indent="0">
              <a:buNone/>
            </a:pPr>
            <a:r>
              <a:rPr lang="fr-FR" b="1" dirty="0"/>
              <a:t>      - Propriétés physicochimiques </a:t>
            </a:r>
          </a:p>
          <a:p>
            <a:r>
              <a:rPr lang="fr-FR" b="1" dirty="0"/>
              <a:t>Conclusion</a:t>
            </a:r>
          </a:p>
        </p:txBody>
      </p:sp>
    </p:spTree>
    <p:extLst>
      <p:ext uri="{BB962C8B-B14F-4D97-AF65-F5344CB8AC3E}">
        <p14:creationId xmlns:p14="http://schemas.microsoft.com/office/powerpoint/2010/main" val="23052005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71EF338B-2BC9-8686-7795-6A07765563A7}"/>
              </a:ext>
            </a:extLst>
          </p:cNvPr>
          <p:cNvSpPr txBox="1">
            <a:spLocks/>
          </p:cNvSpPr>
          <p:nvPr/>
        </p:nvSpPr>
        <p:spPr>
          <a:xfrm>
            <a:off x="119234" y="1060843"/>
            <a:ext cx="11953531" cy="57553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u="sng" dirty="0"/>
              <a:t>Réactions liées à la fonction aminé NH</a:t>
            </a:r>
            <a:r>
              <a:rPr lang="fr-FR" baseline="-25000" dirty="0"/>
              <a:t>2 </a:t>
            </a:r>
            <a:r>
              <a:rPr lang="fr-FR" dirty="0"/>
              <a:t>: </a:t>
            </a:r>
          </a:p>
          <a:p>
            <a:pPr marL="0" indent="0">
              <a:buFont typeface="Arial" panose="020B0604020202020204" pitchFamily="34" charset="0"/>
              <a:buNone/>
            </a:pPr>
            <a:r>
              <a:rPr lang="fr-FR" dirty="0"/>
              <a:t>           -  </a:t>
            </a:r>
            <a:r>
              <a:rPr lang="fr-FR" dirty="0">
                <a:solidFill>
                  <a:schemeClr val="accent1"/>
                </a:solidFill>
              </a:rPr>
              <a:t>Réaction de SANGER : </a:t>
            </a:r>
            <a:r>
              <a:rPr lang="fr-FR" sz="2400" b="0" i="0" dirty="0">
                <a:solidFill>
                  <a:srgbClr val="202124"/>
                </a:solidFill>
                <a:effectLst/>
                <a:latin typeface="Google Sans"/>
              </a:rPr>
              <a:t>Marquage chimique de l'extrémité N-terminal (NH</a:t>
            </a:r>
            <a:r>
              <a:rPr lang="fr-FR" sz="2400" b="0" i="0" baseline="-25000" dirty="0">
                <a:solidFill>
                  <a:srgbClr val="202124"/>
                </a:solidFill>
                <a:effectLst/>
                <a:latin typeface="Google Sans"/>
              </a:rPr>
              <a:t>2</a:t>
            </a:r>
            <a:r>
              <a:rPr lang="fr-FR" sz="2400" b="0" i="0" dirty="0">
                <a:solidFill>
                  <a:srgbClr val="202124"/>
                </a:solidFill>
                <a:effectLst/>
                <a:latin typeface="Google Sans"/>
              </a:rPr>
              <a:t>).</a:t>
            </a:r>
          </a:p>
          <a:p>
            <a:pPr marL="0" indent="0">
              <a:buFont typeface="Arial" panose="020B0604020202020204" pitchFamily="34" charset="0"/>
              <a:buNone/>
            </a:pPr>
            <a:r>
              <a:rPr lang="fr-FR" sz="2400" dirty="0"/>
              <a:t>L’ action du 1fluoro2, 4 dinitrobenzènes permet la formation du </a:t>
            </a:r>
            <a:r>
              <a:rPr lang="fr-FR" sz="2400" dirty="0" err="1">
                <a:solidFill>
                  <a:schemeClr val="accent1"/>
                </a:solidFill>
              </a:rPr>
              <a:t>DiNitroPhényl</a:t>
            </a:r>
            <a:r>
              <a:rPr lang="fr-FR" sz="2400" dirty="0">
                <a:solidFill>
                  <a:schemeClr val="accent1"/>
                </a:solidFill>
              </a:rPr>
              <a:t>-acide aminé </a:t>
            </a:r>
            <a:r>
              <a:rPr lang="fr-FR" sz="2400" dirty="0"/>
              <a:t>coloré, donc dosable. Après hydrolyse acide complète de la protéine, on libère des AA et des DNP acides aminés correspondant aux acides aminés dont les groupes NH</a:t>
            </a:r>
            <a:r>
              <a:rPr lang="fr-FR" sz="2400" baseline="-25000" dirty="0"/>
              <a:t>2</a:t>
            </a:r>
            <a:r>
              <a:rPr lang="fr-FR" sz="2400" dirty="0"/>
              <a:t> sont libres dans la protéine (AA de l’extrémité N-terminal). </a:t>
            </a:r>
          </a:p>
          <a:p>
            <a:pPr marL="0" indent="0">
              <a:buFont typeface="Arial" panose="020B0604020202020204" pitchFamily="34" charset="0"/>
              <a:buNone/>
            </a:pPr>
            <a:endParaRPr lang="fr-FR" sz="2400" dirty="0"/>
          </a:p>
          <a:p>
            <a:pPr marL="0" indent="0">
              <a:buFont typeface="Arial" panose="020B0604020202020204" pitchFamily="34" charset="0"/>
              <a:buNone/>
            </a:pPr>
            <a:endParaRPr lang="fr-FR" sz="2400" dirty="0"/>
          </a:p>
          <a:p>
            <a:pPr marL="0" indent="0">
              <a:buFont typeface="Arial" panose="020B0604020202020204" pitchFamily="34" charset="0"/>
              <a:buNone/>
            </a:pPr>
            <a:endParaRPr lang="fr-FR" sz="2400" dirty="0"/>
          </a:p>
          <a:p>
            <a:pPr marL="0" indent="0">
              <a:buFont typeface="Arial" panose="020B0604020202020204" pitchFamily="34" charset="0"/>
              <a:buNone/>
            </a:pPr>
            <a:r>
              <a:rPr lang="fr-FR" sz="2400" dirty="0"/>
              <a:t>                                                  +                                                                                                       +    +  HF</a:t>
            </a:r>
            <a:endParaRPr lang="fr-FR" dirty="0"/>
          </a:p>
        </p:txBody>
      </p:sp>
      <p:sp>
        <p:nvSpPr>
          <p:cNvPr id="5" name="Espace réservé du contenu 2">
            <a:extLst>
              <a:ext uri="{FF2B5EF4-FFF2-40B4-BE49-F238E27FC236}">
                <a16:creationId xmlns:a16="http://schemas.microsoft.com/office/drawing/2014/main" id="{59348D48-7145-6A35-16FF-ECA2B81676F0}"/>
              </a:ext>
            </a:extLst>
          </p:cNvPr>
          <p:cNvSpPr txBox="1">
            <a:spLocks/>
          </p:cNvSpPr>
          <p:nvPr/>
        </p:nvSpPr>
        <p:spPr>
          <a:xfrm>
            <a:off x="1048063" y="486168"/>
            <a:ext cx="10515600" cy="5746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fr-FR" dirty="0"/>
              <a:t> </a:t>
            </a:r>
            <a:r>
              <a:rPr lang="fr-FR" u="sng" dirty="0"/>
              <a:t>Propriétés Chimiques</a:t>
            </a:r>
            <a:r>
              <a:rPr lang="fr-FR" dirty="0"/>
              <a:t> </a:t>
            </a:r>
          </a:p>
        </p:txBody>
      </p:sp>
      <p:sp>
        <p:nvSpPr>
          <p:cNvPr id="6" name="Titre 1">
            <a:extLst>
              <a:ext uri="{FF2B5EF4-FFF2-40B4-BE49-F238E27FC236}">
                <a16:creationId xmlns:a16="http://schemas.microsoft.com/office/drawing/2014/main" id="{8558FD67-2566-82CD-9120-F66A586CA25B}"/>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pic>
        <p:nvPicPr>
          <p:cNvPr id="1026" name="Picture 2">
            <a:extLst>
              <a:ext uri="{FF2B5EF4-FFF2-40B4-BE49-F238E27FC236}">
                <a16:creationId xmlns:a16="http://schemas.microsoft.com/office/drawing/2014/main" id="{6CCCEBC9-5194-264F-1754-6F049C79462E}"/>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4000"/>
                    </a14:imgEffect>
                    <a14:imgEffect>
                      <a14:brightnessContrast contrast="82000"/>
                    </a14:imgEffect>
                  </a14:imgLayer>
                </a14:imgProps>
              </a:ext>
              <a:ext uri="{28A0092B-C50C-407E-A947-70E740481C1C}">
                <a14:useLocalDpi xmlns:a14="http://schemas.microsoft.com/office/drawing/2010/main" val="0"/>
              </a:ext>
            </a:extLst>
          </a:blip>
          <a:srcRect/>
          <a:stretch>
            <a:fillRect/>
          </a:stretch>
        </p:blipFill>
        <p:spPr bwMode="auto">
          <a:xfrm>
            <a:off x="8294170" y="3412613"/>
            <a:ext cx="2908615" cy="307340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descr="Une image contenant diagramme, conception, cercle, origami&#10;&#10;Description générée automatiquement">
            <a:extLst>
              <a:ext uri="{FF2B5EF4-FFF2-40B4-BE49-F238E27FC236}">
                <a16:creationId xmlns:a16="http://schemas.microsoft.com/office/drawing/2014/main" id="{6B17A8CA-AD60-F146-6FAF-73E9D8B01E82}"/>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70000"/>
                    </a14:imgEffect>
                    <a14:imgEffect>
                      <a14:brightnessContrast contrast="60000"/>
                    </a14:imgEffect>
                  </a14:imgLayer>
                </a14:imgProps>
              </a:ext>
              <a:ext uri="{28A0092B-C50C-407E-A947-70E740481C1C}">
                <a14:useLocalDpi xmlns:a14="http://schemas.microsoft.com/office/drawing/2010/main" val="0"/>
              </a:ext>
            </a:extLst>
          </a:blip>
          <a:stretch>
            <a:fillRect/>
          </a:stretch>
        </p:blipFill>
        <p:spPr>
          <a:xfrm>
            <a:off x="1406382" y="4165600"/>
            <a:ext cx="2038635" cy="2336800"/>
          </a:xfrm>
          <a:prstGeom prst="rect">
            <a:avLst/>
          </a:prstGeom>
        </p:spPr>
      </p:pic>
      <p:pic>
        <p:nvPicPr>
          <p:cNvPr id="10" name="Image 9" descr="Une image contenant diagramme, conception&#10;&#10;Description générée automatiquement">
            <a:extLst>
              <a:ext uri="{FF2B5EF4-FFF2-40B4-BE49-F238E27FC236}">
                <a16:creationId xmlns:a16="http://schemas.microsoft.com/office/drawing/2014/main" id="{B975BBBE-131C-2E84-8940-55D854DC515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55876" y="4101470"/>
            <a:ext cx="2810267" cy="1695687"/>
          </a:xfrm>
          <a:prstGeom prst="rect">
            <a:avLst/>
          </a:prstGeom>
        </p:spPr>
      </p:pic>
      <p:cxnSp>
        <p:nvCxnSpPr>
          <p:cNvPr id="12" name="Connecteur droit avec flèche 11">
            <a:extLst>
              <a:ext uri="{FF2B5EF4-FFF2-40B4-BE49-F238E27FC236}">
                <a16:creationId xmlns:a16="http://schemas.microsoft.com/office/drawing/2014/main" id="{E5BE0EE7-92DE-B694-1709-A4D1C8F30DD7}"/>
              </a:ext>
            </a:extLst>
          </p:cNvPr>
          <p:cNvCxnSpPr/>
          <p:nvPr/>
        </p:nvCxnSpPr>
        <p:spPr>
          <a:xfrm>
            <a:off x="6820525" y="4949313"/>
            <a:ext cx="1294621" cy="0"/>
          </a:xfrm>
          <a:prstGeom prst="straightConnector1">
            <a:avLst/>
          </a:prstGeom>
          <a:ln w="38100">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13" name="ZoneTexte 12">
            <a:extLst>
              <a:ext uri="{FF2B5EF4-FFF2-40B4-BE49-F238E27FC236}">
                <a16:creationId xmlns:a16="http://schemas.microsoft.com/office/drawing/2014/main" id="{5FA9D66F-E8EE-5063-1026-2216AA560665}"/>
              </a:ext>
            </a:extLst>
          </p:cNvPr>
          <p:cNvSpPr txBox="1"/>
          <p:nvPr/>
        </p:nvSpPr>
        <p:spPr>
          <a:xfrm>
            <a:off x="4979467" y="5636718"/>
            <a:ext cx="506932" cy="369332"/>
          </a:xfrm>
          <a:prstGeom prst="rect">
            <a:avLst/>
          </a:prstGeom>
          <a:noFill/>
        </p:spPr>
        <p:txBody>
          <a:bodyPr wrap="square" rtlCol="0">
            <a:spAutoFit/>
          </a:bodyPr>
          <a:lstStyle/>
          <a:p>
            <a:r>
              <a:rPr lang="fr-FR" dirty="0"/>
              <a:t>2</a:t>
            </a:r>
          </a:p>
        </p:txBody>
      </p:sp>
      <p:sp>
        <p:nvSpPr>
          <p:cNvPr id="14" name="ZoneTexte 13">
            <a:extLst>
              <a:ext uri="{FF2B5EF4-FFF2-40B4-BE49-F238E27FC236}">
                <a16:creationId xmlns:a16="http://schemas.microsoft.com/office/drawing/2014/main" id="{DB0A8151-E045-2B6C-1898-A4AEF61A104E}"/>
              </a:ext>
            </a:extLst>
          </p:cNvPr>
          <p:cNvSpPr txBox="1"/>
          <p:nvPr/>
        </p:nvSpPr>
        <p:spPr>
          <a:xfrm>
            <a:off x="299803" y="5914897"/>
            <a:ext cx="3598028" cy="707886"/>
          </a:xfrm>
          <a:prstGeom prst="rect">
            <a:avLst/>
          </a:prstGeom>
          <a:noFill/>
        </p:spPr>
        <p:txBody>
          <a:bodyPr wrap="square" rtlCol="0">
            <a:spAutoFit/>
          </a:bodyPr>
          <a:lstStyle/>
          <a:p>
            <a:r>
              <a:rPr lang="fr-FR" sz="2000" b="1" dirty="0"/>
              <a:t>1-Fluoro-2,4 </a:t>
            </a:r>
            <a:r>
              <a:rPr lang="fr-FR" sz="2000" b="1" dirty="0" err="1"/>
              <a:t>DinitroBenzène</a:t>
            </a:r>
            <a:endParaRPr lang="fr-FR" sz="2000" b="1" dirty="0"/>
          </a:p>
          <a:p>
            <a:r>
              <a:rPr lang="fr-FR" sz="2000" b="1" dirty="0"/>
              <a:t>          DNBF</a:t>
            </a:r>
          </a:p>
        </p:txBody>
      </p:sp>
      <p:sp>
        <p:nvSpPr>
          <p:cNvPr id="15" name="ZoneTexte 14">
            <a:extLst>
              <a:ext uri="{FF2B5EF4-FFF2-40B4-BE49-F238E27FC236}">
                <a16:creationId xmlns:a16="http://schemas.microsoft.com/office/drawing/2014/main" id="{B45345CC-4F39-185B-5D3A-87F5838B7E4D}"/>
              </a:ext>
            </a:extLst>
          </p:cNvPr>
          <p:cNvSpPr txBox="1"/>
          <p:nvPr/>
        </p:nvSpPr>
        <p:spPr>
          <a:xfrm>
            <a:off x="4948475" y="6006050"/>
            <a:ext cx="764498" cy="523220"/>
          </a:xfrm>
          <a:prstGeom prst="rect">
            <a:avLst/>
          </a:prstGeom>
          <a:noFill/>
        </p:spPr>
        <p:txBody>
          <a:bodyPr wrap="square" rtlCol="0">
            <a:spAutoFit/>
          </a:bodyPr>
          <a:lstStyle/>
          <a:p>
            <a:r>
              <a:rPr lang="fr-FR" sz="2800" b="1" dirty="0"/>
              <a:t>AA</a:t>
            </a:r>
          </a:p>
        </p:txBody>
      </p:sp>
      <p:sp>
        <p:nvSpPr>
          <p:cNvPr id="16" name="ZoneTexte 15">
            <a:extLst>
              <a:ext uri="{FF2B5EF4-FFF2-40B4-BE49-F238E27FC236}">
                <a16:creationId xmlns:a16="http://schemas.microsoft.com/office/drawing/2014/main" id="{75158C5E-4EC4-F5F0-37EB-DDA811B711D8}"/>
              </a:ext>
            </a:extLst>
          </p:cNvPr>
          <p:cNvSpPr txBox="1"/>
          <p:nvPr/>
        </p:nvSpPr>
        <p:spPr>
          <a:xfrm>
            <a:off x="8024137" y="6255397"/>
            <a:ext cx="3868059" cy="523220"/>
          </a:xfrm>
          <a:prstGeom prst="rect">
            <a:avLst/>
          </a:prstGeom>
          <a:noFill/>
        </p:spPr>
        <p:txBody>
          <a:bodyPr wrap="square" rtlCol="0">
            <a:spAutoFit/>
          </a:bodyPr>
          <a:lstStyle/>
          <a:p>
            <a:r>
              <a:rPr lang="fr-FR" sz="2800" b="1" dirty="0">
                <a:highlight>
                  <a:srgbClr val="FFFF00"/>
                </a:highlight>
              </a:rPr>
              <a:t>DNP-acide aminé (dosé)</a:t>
            </a:r>
          </a:p>
        </p:txBody>
      </p:sp>
      <p:pic>
        <p:nvPicPr>
          <p:cNvPr id="18" name="Image 17">
            <a:extLst>
              <a:ext uri="{FF2B5EF4-FFF2-40B4-BE49-F238E27FC236}">
                <a16:creationId xmlns:a16="http://schemas.microsoft.com/office/drawing/2014/main" id="{202FD0CE-8F93-FE30-4B7D-59B89D913A58}"/>
              </a:ext>
            </a:extLst>
          </p:cNvPr>
          <p:cNvPicPr>
            <a:picLocks noChangeAspect="1"/>
          </p:cNvPicPr>
          <p:nvPr/>
        </p:nvPicPr>
        <p:blipFill>
          <a:blip r:embed="rId7"/>
          <a:stretch>
            <a:fillRect/>
          </a:stretch>
        </p:blipFill>
        <p:spPr>
          <a:xfrm>
            <a:off x="6765287" y="4246616"/>
            <a:ext cx="1349859" cy="557551"/>
          </a:xfrm>
          <a:prstGeom prst="rect">
            <a:avLst/>
          </a:prstGeom>
        </p:spPr>
      </p:pic>
      <p:sp>
        <p:nvSpPr>
          <p:cNvPr id="22" name="ZoneTexte 21">
            <a:extLst>
              <a:ext uri="{FF2B5EF4-FFF2-40B4-BE49-F238E27FC236}">
                <a16:creationId xmlns:a16="http://schemas.microsoft.com/office/drawing/2014/main" id="{B075D743-E314-3BD6-72FF-1B61C968AB7C}"/>
              </a:ext>
            </a:extLst>
          </p:cNvPr>
          <p:cNvSpPr txBox="1"/>
          <p:nvPr/>
        </p:nvSpPr>
        <p:spPr>
          <a:xfrm>
            <a:off x="10243971" y="4578000"/>
            <a:ext cx="2263515" cy="369332"/>
          </a:xfrm>
          <a:prstGeom prst="rect">
            <a:avLst/>
          </a:prstGeom>
          <a:noFill/>
        </p:spPr>
        <p:txBody>
          <a:bodyPr wrap="square" rtlCol="0">
            <a:spAutoFit/>
          </a:bodyPr>
          <a:lstStyle/>
          <a:p>
            <a:r>
              <a:rPr lang="fr-FR" b="1" dirty="0"/>
              <a:t>Acide Fluorhydrique</a:t>
            </a:r>
          </a:p>
        </p:txBody>
      </p:sp>
    </p:spTree>
    <p:extLst>
      <p:ext uri="{BB962C8B-B14F-4D97-AF65-F5344CB8AC3E}">
        <p14:creationId xmlns:p14="http://schemas.microsoft.com/office/powerpoint/2010/main" val="12470037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303B88A9-2DEA-EC3F-8FE8-62C0F253E43A}"/>
              </a:ext>
            </a:extLst>
          </p:cNvPr>
          <p:cNvSpPr txBox="1">
            <a:spLocks/>
          </p:cNvSpPr>
          <p:nvPr/>
        </p:nvSpPr>
        <p:spPr>
          <a:xfrm>
            <a:off x="119234" y="1060843"/>
            <a:ext cx="11953531" cy="5755362"/>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u="sng" dirty="0"/>
              <a:t>Réactions liées à la fonction aminé NH</a:t>
            </a:r>
            <a:r>
              <a:rPr lang="fr-FR" baseline="-25000" dirty="0"/>
              <a:t>2 </a:t>
            </a:r>
            <a:r>
              <a:rPr lang="fr-FR" dirty="0"/>
              <a:t>:</a:t>
            </a:r>
          </a:p>
          <a:p>
            <a:pPr marL="0" indent="0">
              <a:buNone/>
            </a:pPr>
            <a:r>
              <a:rPr lang="fr-FR" dirty="0"/>
              <a:t>           - </a:t>
            </a:r>
            <a:r>
              <a:rPr lang="fr-FR" dirty="0">
                <a:solidFill>
                  <a:schemeClr val="accent1"/>
                </a:solidFill>
              </a:rPr>
              <a:t>Dégradation d’EDMAN : </a:t>
            </a:r>
            <a:r>
              <a:rPr lang="fr-FR" dirty="0"/>
              <a:t>le </a:t>
            </a:r>
            <a:r>
              <a:rPr lang="fr-FR" dirty="0" err="1"/>
              <a:t>phénylisothiocyanate</a:t>
            </a:r>
            <a:r>
              <a:rPr lang="fr-FR" dirty="0"/>
              <a:t> (PITC) réagit avec un groupe </a:t>
            </a:r>
            <a:r>
              <a:rPr lang="fr-FR" dirty="0" err="1"/>
              <a:t>amino</a:t>
            </a:r>
            <a:r>
              <a:rPr lang="fr-FR" dirty="0"/>
              <a:t> N-terminal non chargé à pH 8, pour former un dérivé cyclique de </a:t>
            </a:r>
            <a:r>
              <a:rPr lang="fr-FR" dirty="0" err="1"/>
              <a:t>phénylthiocarbamide</a:t>
            </a:r>
            <a:r>
              <a:rPr lang="fr-FR" dirty="0"/>
              <a:t>. Après extraction et traitement avec une solution acide, on obtient un </a:t>
            </a:r>
            <a:r>
              <a:rPr lang="fr-FR" dirty="0" err="1"/>
              <a:t>PhénylThioHydantoine</a:t>
            </a:r>
            <a:r>
              <a:rPr lang="fr-FR" dirty="0"/>
              <a:t> plus stable qui peut être identifié en utilisant une chromatographie ou une électrophorèse. Cette procédure peut alors être répétée à nouveau pour identifier l'acide aminé suivant. </a:t>
            </a:r>
          </a:p>
          <a:p>
            <a:pPr marL="0" indent="0">
              <a:buFont typeface="Arial" panose="020B0604020202020204" pitchFamily="34" charset="0"/>
              <a:buNone/>
            </a:pPr>
            <a:r>
              <a:rPr lang="fr-FR" dirty="0"/>
              <a:t>           </a:t>
            </a:r>
            <a:endParaRPr lang="fr-FR" sz="2400" dirty="0"/>
          </a:p>
          <a:p>
            <a:pPr marL="0" indent="0">
              <a:buFont typeface="Arial" panose="020B0604020202020204" pitchFamily="34" charset="0"/>
              <a:buNone/>
            </a:pPr>
            <a:r>
              <a:rPr lang="fr-FR" sz="2400" dirty="0"/>
              <a:t>                                        </a:t>
            </a:r>
          </a:p>
          <a:p>
            <a:pPr marL="0" indent="0">
              <a:buFont typeface="Arial" panose="020B0604020202020204" pitchFamily="34" charset="0"/>
              <a:buNone/>
            </a:pPr>
            <a:endParaRPr lang="fr-FR" sz="2400" dirty="0"/>
          </a:p>
          <a:p>
            <a:pPr marL="0" indent="0">
              <a:buFont typeface="Arial" panose="020B0604020202020204" pitchFamily="34" charset="0"/>
              <a:buNone/>
            </a:pPr>
            <a:r>
              <a:rPr lang="fr-FR" sz="2400" dirty="0"/>
              <a:t>      +                        </a:t>
            </a:r>
            <a:r>
              <a:rPr lang="fr-FR" sz="2400" b="1" dirty="0"/>
              <a:t>pH 8</a:t>
            </a:r>
          </a:p>
          <a:p>
            <a:pPr marL="0" indent="0">
              <a:buFont typeface="Arial" panose="020B0604020202020204" pitchFamily="34" charset="0"/>
              <a:buNone/>
            </a:pPr>
            <a:r>
              <a:rPr lang="fr-FR" sz="2400" dirty="0"/>
              <a:t>     </a:t>
            </a:r>
          </a:p>
          <a:p>
            <a:pPr marL="0" indent="0">
              <a:buFont typeface="Arial" panose="020B0604020202020204" pitchFamily="34" charset="0"/>
              <a:buNone/>
            </a:pPr>
            <a:endParaRPr lang="fr-FR" sz="2400" dirty="0"/>
          </a:p>
          <a:p>
            <a:pPr marL="0" indent="0">
              <a:buFont typeface="Arial" panose="020B0604020202020204" pitchFamily="34" charset="0"/>
              <a:buNone/>
            </a:pPr>
            <a:r>
              <a:rPr lang="fr-FR" b="1" dirty="0"/>
              <a:t>       +</a:t>
            </a:r>
          </a:p>
          <a:p>
            <a:pPr marL="0" indent="0">
              <a:buFont typeface="Arial" panose="020B0604020202020204" pitchFamily="34" charset="0"/>
              <a:buNone/>
            </a:pPr>
            <a:r>
              <a:rPr lang="fr-FR" b="1" dirty="0"/>
              <a:t>Peptide-CO-AA-N</a:t>
            </a:r>
            <a:r>
              <a:rPr lang="fr-FR" b="1" baseline="-25000" dirty="0"/>
              <a:t>t</a:t>
            </a:r>
            <a:endParaRPr lang="fr-FR" sz="2400" b="1" baseline="-25000" dirty="0"/>
          </a:p>
        </p:txBody>
      </p:sp>
      <p:sp>
        <p:nvSpPr>
          <p:cNvPr id="5" name="Espace réservé du contenu 2">
            <a:extLst>
              <a:ext uri="{FF2B5EF4-FFF2-40B4-BE49-F238E27FC236}">
                <a16:creationId xmlns:a16="http://schemas.microsoft.com/office/drawing/2014/main" id="{75D1994F-9988-7E49-9312-C0A395A6B6F1}"/>
              </a:ext>
            </a:extLst>
          </p:cNvPr>
          <p:cNvSpPr txBox="1">
            <a:spLocks/>
          </p:cNvSpPr>
          <p:nvPr/>
        </p:nvSpPr>
        <p:spPr>
          <a:xfrm>
            <a:off x="1048063" y="486168"/>
            <a:ext cx="10515600" cy="5746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fr-FR" dirty="0"/>
              <a:t> </a:t>
            </a:r>
            <a:r>
              <a:rPr lang="fr-FR" u="sng" dirty="0"/>
              <a:t>Propriétés Chimiques</a:t>
            </a:r>
            <a:r>
              <a:rPr lang="fr-FR" dirty="0"/>
              <a:t> </a:t>
            </a:r>
          </a:p>
        </p:txBody>
      </p:sp>
      <p:sp>
        <p:nvSpPr>
          <p:cNvPr id="6" name="Titre 1">
            <a:extLst>
              <a:ext uri="{FF2B5EF4-FFF2-40B4-BE49-F238E27FC236}">
                <a16:creationId xmlns:a16="http://schemas.microsoft.com/office/drawing/2014/main" id="{BF369D40-DFB0-4A0B-64DE-49E0CF8E427A}"/>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pic>
        <p:nvPicPr>
          <p:cNvPr id="10" name="Image 9" descr="Une image contenant croquis, cercle, conception, ustensiles de cuisine&#10;&#10;Description générée automatiquement">
            <a:extLst>
              <a:ext uri="{FF2B5EF4-FFF2-40B4-BE49-F238E27FC236}">
                <a16:creationId xmlns:a16="http://schemas.microsoft.com/office/drawing/2014/main" id="{BEA8F539-6167-5359-879C-C836F7357B7C}"/>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97000"/>
                    </a14:imgEffect>
                    <a14:imgEffect>
                      <a14:brightnessContrast bright="2000" contrast="18000"/>
                    </a14:imgEffect>
                  </a14:imgLayer>
                </a14:imgProps>
              </a:ext>
              <a:ext uri="{28A0092B-C50C-407E-A947-70E740481C1C}">
                <a14:useLocalDpi xmlns:a14="http://schemas.microsoft.com/office/drawing/2010/main" val="0"/>
              </a:ext>
            </a:extLst>
          </a:blip>
          <a:stretch>
            <a:fillRect/>
          </a:stretch>
        </p:blipFill>
        <p:spPr>
          <a:xfrm>
            <a:off x="119234" y="4202587"/>
            <a:ext cx="1648917" cy="1513488"/>
          </a:xfrm>
          <a:prstGeom prst="rect">
            <a:avLst/>
          </a:prstGeom>
        </p:spPr>
      </p:pic>
      <p:cxnSp>
        <p:nvCxnSpPr>
          <p:cNvPr id="19" name="Connecteur droit avec flèche 18">
            <a:extLst>
              <a:ext uri="{FF2B5EF4-FFF2-40B4-BE49-F238E27FC236}">
                <a16:creationId xmlns:a16="http://schemas.microsoft.com/office/drawing/2014/main" id="{9EC160C4-8339-1A2E-D843-B70A35181213}"/>
              </a:ext>
            </a:extLst>
          </p:cNvPr>
          <p:cNvCxnSpPr>
            <a:cxnSpLocks/>
          </p:cNvCxnSpPr>
          <p:nvPr/>
        </p:nvCxnSpPr>
        <p:spPr>
          <a:xfrm>
            <a:off x="1954828" y="5061296"/>
            <a:ext cx="1186310" cy="8511"/>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0" name="ZoneTexte 19">
            <a:extLst>
              <a:ext uri="{FF2B5EF4-FFF2-40B4-BE49-F238E27FC236}">
                <a16:creationId xmlns:a16="http://schemas.microsoft.com/office/drawing/2014/main" id="{91416884-C7BC-E28D-A87A-82253DE56F9D}"/>
              </a:ext>
            </a:extLst>
          </p:cNvPr>
          <p:cNvSpPr txBox="1"/>
          <p:nvPr/>
        </p:nvSpPr>
        <p:spPr>
          <a:xfrm>
            <a:off x="838200" y="3811010"/>
            <a:ext cx="764498" cy="461665"/>
          </a:xfrm>
          <a:prstGeom prst="rect">
            <a:avLst/>
          </a:prstGeom>
          <a:noFill/>
        </p:spPr>
        <p:txBody>
          <a:bodyPr wrap="square" rtlCol="0">
            <a:spAutoFit/>
          </a:bodyPr>
          <a:lstStyle/>
          <a:p>
            <a:r>
              <a:rPr lang="fr-FR" sz="2400" b="1" dirty="0"/>
              <a:t>PITC</a:t>
            </a:r>
          </a:p>
        </p:txBody>
      </p:sp>
      <p:sp>
        <p:nvSpPr>
          <p:cNvPr id="22" name="ZoneTexte 21">
            <a:extLst>
              <a:ext uri="{FF2B5EF4-FFF2-40B4-BE49-F238E27FC236}">
                <a16:creationId xmlns:a16="http://schemas.microsoft.com/office/drawing/2014/main" id="{BDF68A2A-1F27-F3AA-17FC-078B22D96A3F}"/>
              </a:ext>
            </a:extLst>
          </p:cNvPr>
          <p:cNvSpPr txBox="1"/>
          <p:nvPr/>
        </p:nvSpPr>
        <p:spPr>
          <a:xfrm>
            <a:off x="3639404" y="5930618"/>
            <a:ext cx="3717562" cy="830997"/>
          </a:xfrm>
          <a:prstGeom prst="rect">
            <a:avLst/>
          </a:prstGeom>
          <a:noFill/>
        </p:spPr>
        <p:txBody>
          <a:bodyPr wrap="square" rtlCol="0">
            <a:spAutoFit/>
          </a:bodyPr>
          <a:lstStyle/>
          <a:p>
            <a:r>
              <a:rPr lang="fr-FR" sz="2400" b="1" dirty="0" err="1"/>
              <a:t>PhénylThioCarbamide</a:t>
            </a:r>
            <a:endParaRPr lang="fr-FR" sz="2400" b="1" dirty="0"/>
          </a:p>
          <a:p>
            <a:r>
              <a:rPr lang="fr-FR" sz="2400" b="1" dirty="0"/>
              <a:t>                 (PTC)</a:t>
            </a:r>
          </a:p>
        </p:txBody>
      </p:sp>
      <p:cxnSp>
        <p:nvCxnSpPr>
          <p:cNvPr id="23" name="Connecteur droit avec flèche 22">
            <a:extLst>
              <a:ext uri="{FF2B5EF4-FFF2-40B4-BE49-F238E27FC236}">
                <a16:creationId xmlns:a16="http://schemas.microsoft.com/office/drawing/2014/main" id="{71E8AD7B-48C6-1251-0985-4459BABF406C}"/>
              </a:ext>
            </a:extLst>
          </p:cNvPr>
          <p:cNvCxnSpPr>
            <a:cxnSpLocks/>
          </p:cNvCxnSpPr>
          <p:nvPr/>
        </p:nvCxnSpPr>
        <p:spPr>
          <a:xfrm flipV="1">
            <a:off x="7798251" y="5108766"/>
            <a:ext cx="986377" cy="16391"/>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pic>
        <p:nvPicPr>
          <p:cNvPr id="26" name="Image 25" descr="Une image contenant croquis, diagramme, origami, conception&#10;&#10;Description générée automatiquement">
            <a:extLst>
              <a:ext uri="{FF2B5EF4-FFF2-40B4-BE49-F238E27FC236}">
                <a16:creationId xmlns:a16="http://schemas.microsoft.com/office/drawing/2014/main" id="{473348E7-5AAE-D0EA-0852-02D21DF887ED}"/>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8784628" y="4130298"/>
            <a:ext cx="3353793" cy="1879018"/>
          </a:xfrm>
          <a:prstGeom prst="rect">
            <a:avLst/>
          </a:prstGeom>
        </p:spPr>
      </p:pic>
      <p:sp>
        <p:nvSpPr>
          <p:cNvPr id="27" name="ZoneTexte 26">
            <a:extLst>
              <a:ext uri="{FF2B5EF4-FFF2-40B4-BE49-F238E27FC236}">
                <a16:creationId xmlns:a16="http://schemas.microsoft.com/office/drawing/2014/main" id="{8D55B8A2-8663-9E3A-126C-6E79043A635C}"/>
              </a:ext>
            </a:extLst>
          </p:cNvPr>
          <p:cNvSpPr txBox="1"/>
          <p:nvPr/>
        </p:nvSpPr>
        <p:spPr>
          <a:xfrm>
            <a:off x="9045326" y="6071416"/>
            <a:ext cx="3151685" cy="830997"/>
          </a:xfrm>
          <a:prstGeom prst="rect">
            <a:avLst/>
          </a:prstGeom>
          <a:noFill/>
        </p:spPr>
        <p:txBody>
          <a:bodyPr wrap="square" rtlCol="0">
            <a:spAutoFit/>
          </a:bodyPr>
          <a:lstStyle/>
          <a:p>
            <a:r>
              <a:rPr lang="fr-FR" sz="2400" b="1" dirty="0" err="1"/>
              <a:t>PhénylThioHydantoine</a:t>
            </a:r>
            <a:endParaRPr lang="fr-FR" sz="2400" b="1" dirty="0"/>
          </a:p>
          <a:p>
            <a:r>
              <a:rPr lang="fr-FR" sz="2400" b="1" dirty="0"/>
              <a:t>               (PTH)</a:t>
            </a:r>
          </a:p>
        </p:txBody>
      </p:sp>
      <p:sp>
        <p:nvSpPr>
          <p:cNvPr id="28" name="ZoneTexte 27">
            <a:extLst>
              <a:ext uri="{FF2B5EF4-FFF2-40B4-BE49-F238E27FC236}">
                <a16:creationId xmlns:a16="http://schemas.microsoft.com/office/drawing/2014/main" id="{643435EF-4BAA-A7C6-F411-82ADAD145A19}"/>
              </a:ext>
            </a:extLst>
          </p:cNvPr>
          <p:cNvSpPr txBox="1"/>
          <p:nvPr/>
        </p:nvSpPr>
        <p:spPr>
          <a:xfrm>
            <a:off x="6961301" y="4620336"/>
            <a:ext cx="2084025" cy="400110"/>
          </a:xfrm>
          <a:prstGeom prst="rect">
            <a:avLst/>
          </a:prstGeom>
          <a:noFill/>
        </p:spPr>
        <p:txBody>
          <a:bodyPr wrap="square" rtlCol="0">
            <a:spAutoFit/>
          </a:bodyPr>
          <a:lstStyle/>
          <a:p>
            <a:r>
              <a:rPr lang="fr-FR" sz="2000" b="1" dirty="0"/>
              <a:t>Milieu acide</a:t>
            </a:r>
          </a:p>
        </p:txBody>
      </p:sp>
      <p:pic>
        <p:nvPicPr>
          <p:cNvPr id="31" name="Image 30" descr="Une image contenant diagramme, croquis, Police, blanc&#10;&#10;Description générée automatiquement">
            <a:extLst>
              <a:ext uri="{FF2B5EF4-FFF2-40B4-BE49-F238E27FC236}">
                <a16:creationId xmlns:a16="http://schemas.microsoft.com/office/drawing/2014/main" id="{D976A432-C0B3-AA2E-D7F1-155A0DE42693}"/>
              </a:ext>
            </a:extLst>
          </p:cNvPr>
          <p:cNvPicPr>
            <a:picLocks noChangeAspect="1"/>
          </p:cNvPicPr>
          <p:nvPr/>
        </p:nvPicPr>
        <p:blipFill>
          <a:blip r:embed="rId6">
            <a:extLst>
              <a:ext uri="{BEBA8EAE-BF5A-486C-A8C5-ECC9F3942E4B}">
                <a14:imgProps xmlns:a14="http://schemas.microsoft.com/office/drawing/2010/main">
                  <a14:imgLayer r:embed="rId7">
                    <a14:imgEffect>
                      <a14:sharpenSoften amount="78000"/>
                    </a14:imgEffect>
                    <a14:imgEffect>
                      <a14:brightnessContrast contrast="6000"/>
                    </a14:imgEffect>
                  </a14:imgLayer>
                </a14:imgProps>
              </a:ext>
              <a:ext uri="{28A0092B-C50C-407E-A947-70E740481C1C}">
                <a14:useLocalDpi xmlns:a14="http://schemas.microsoft.com/office/drawing/2010/main" val="0"/>
              </a:ext>
            </a:extLst>
          </a:blip>
          <a:stretch>
            <a:fillRect/>
          </a:stretch>
        </p:blipFill>
        <p:spPr>
          <a:xfrm>
            <a:off x="3478902" y="4259235"/>
            <a:ext cx="3524282" cy="1542914"/>
          </a:xfrm>
          <a:prstGeom prst="rect">
            <a:avLst/>
          </a:prstGeom>
        </p:spPr>
      </p:pic>
      <p:cxnSp>
        <p:nvCxnSpPr>
          <p:cNvPr id="33" name="Connecteur droit 32">
            <a:extLst>
              <a:ext uri="{FF2B5EF4-FFF2-40B4-BE49-F238E27FC236}">
                <a16:creationId xmlns:a16="http://schemas.microsoft.com/office/drawing/2014/main" id="{7C3DC8CD-6483-9F78-9BD7-94FB583B2530}"/>
              </a:ext>
            </a:extLst>
          </p:cNvPr>
          <p:cNvCxnSpPr/>
          <p:nvPr/>
        </p:nvCxnSpPr>
        <p:spPr>
          <a:xfrm flipV="1">
            <a:off x="6262095" y="4272675"/>
            <a:ext cx="0" cy="642520"/>
          </a:xfrm>
          <a:prstGeom prst="line">
            <a:avLst/>
          </a:prstGeom>
          <a:ln w="28575"/>
        </p:spPr>
        <p:style>
          <a:lnRef idx="1">
            <a:schemeClr val="dk1"/>
          </a:lnRef>
          <a:fillRef idx="0">
            <a:schemeClr val="dk1"/>
          </a:fillRef>
          <a:effectRef idx="0">
            <a:schemeClr val="dk1"/>
          </a:effectRef>
          <a:fontRef idx="minor">
            <a:schemeClr val="tx1"/>
          </a:fontRef>
        </p:style>
      </p:cxnSp>
      <p:sp>
        <p:nvSpPr>
          <p:cNvPr id="34" name="ZoneTexte 33">
            <a:extLst>
              <a:ext uri="{FF2B5EF4-FFF2-40B4-BE49-F238E27FC236}">
                <a16:creationId xmlns:a16="http://schemas.microsoft.com/office/drawing/2014/main" id="{FA44C388-C491-8D6C-9271-DFA789BF293E}"/>
              </a:ext>
            </a:extLst>
          </p:cNvPr>
          <p:cNvSpPr txBox="1"/>
          <p:nvPr/>
        </p:nvSpPr>
        <p:spPr>
          <a:xfrm>
            <a:off x="6101192" y="3930243"/>
            <a:ext cx="1888369" cy="400110"/>
          </a:xfrm>
          <a:prstGeom prst="rect">
            <a:avLst/>
          </a:prstGeom>
          <a:noFill/>
        </p:spPr>
        <p:txBody>
          <a:bodyPr wrap="square" rtlCol="0">
            <a:spAutoFit/>
          </a:bodyPr>
          <a:lstStyle/>
          <a:p>
            <a:r>
              <a:rPr lang="fr-FR" sz="2000" b="1" dirty="0"/>
              <a:t> Peptide</a:t>
            </a:r>
          </a:p>
        </p:txBody>
      </p:sp>
      <p:sp>
        <p:nvSpPr>
          <p:cNvPr id="35" name="Rectangle 34">
            <a:extLst>
              <a:ext uri="{FF2B5EF4-FFF2-40B4-BE49-F238E27FC236}">
                <a16:creationId xmlns:a16="http://schemas.microsoft.com/office/drawing/2014/main" id="{C869EF4B-7929-AA93-3DED-E325093BFFE1}"/>
              </a:ext>
            </a:extLst>
          </p:cNvPr>
          <p:cNvSpPr/>
          <p:nvPr/>
        </p:nvSpPr>
        <p:spPr>
          <a:xfrm>
            <a:off x="224852" y="4259235"/>
            <a:ext cx="1543299" cy="1439818"/>
          </a:xfrm>
          <a:prstGeom prst="rect">
            <a:avLst/>
          </a:prstGeom>
          <a:noFill/>
          <a:ln w="28575"/>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36" name="Rectangle 35">
            <a:extLst>
              <a:ext uri="{FF2B5EF4-FFF2-40B4-BE49-F238E27FC236}">
                <a16:creationId xmlns:a16="http://schemas.microsoft.com/office/drawing/2014/main" id="{674D6C8B-83A0-A141-FDF1-B3E72B5850A9}"/>
              </a:ext>
            </a:extLst>
          </p:cNvPr>
          <p:cNvSpPr/>
          <p:nvPr/>
        </p:nvSpPr>
        <p:spPr>
          <a:xfrm>
            <a:off x="3639404" y="4351675"/>
            <a:ext cx="1608954" cy="1439818"/>
          </a:xfrm>
          <a:prstGeom prst="rect">
            <a:avLst/>
          </a:prstGeom>
          <a:noFill/>
          <a:ln w="28575"/>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37" name="Rectangle 36">
            <a:extLst>
              <a:ext uri="{FF2B5EF4-FFF2-40B4-BE49-F238E27FC236}">
                <a16:creationId xmlns:a16="http://schemas.microsoft.com/office/drawing/2014/main" id="{0FA71361-5D5A-D4C2-C40B-71AF0D4FDBB7}"/>
              </a:ext>
            </a:extLst>
          </p:cNvPr>
          <p:cNvSpPr/>
          <p:nvPr/>
        </p:nvSpPr>
        <p:spPr>
          <a:xfrm>
            <a:off x="1319134" y="6292878"/>
            <a:ext cx="1543299" cy="51509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a:extLst>
              <a:ext uri="{FF2B5EF4-FFF2-40B4-BE49-F238E27FC236}">
                <a16:creationId xmlns:a16="http://schemas.microsoft.com/office/drawing/2014/main" id="{8B6255D9-9F75-B4E1-5D0B-5E2FB38718AB}"/>
              </a:ext>
            </a:extLst>
          </p:cNvPr>
          <p:cNvSpPr/>
          <p:nvPr/>
        </p:nvSpPr>
        <p:spPr>
          <a:xfrm>
            <a:off x="5279032" y="4458822"/>
            <a:ext cx="1361611" cy="1332671"/>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0" name="Connecteur droit avec flèche 39">
            <a:extLst>
              <a:ext uri="{FF2B5EF4-FFF2-40B4-BE49-F238E27FC236}">
                <a16:creationId xmlns:a16="http://schemas.microsoft.com/office/drawing/2014/main" id="{208EC5AC-8403-99E1-6396-D3AEE926E626}"/>
              </a:ext>
            </a:extLst>
          </p:cNvPr>
          <p:cNvCxnSpPr/>
          <p:nvPr/>
        </p:nvCxnSpPr>
        <p:spPr>
          <a:xfrm>
            <a:off x="8202115" y="5108766"/>
            <a:ext cx="0" cy="347654"/>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41" name="ZoneTexte 40">
            <a:extLst>
              <a:ext uri="{FF2B5EF4-FFF2-40B4-BE49-F238E27FC236}">
                <a16:creationId xmlns:a16="http://schemas.microsoft.com/office/drawing/2014/main" id="{9BD8C94C-884D-49DC-862B-179605A686AB}"/>
              </a:ext>
            </a:extLst>
          </p:cNvPr>
          <p:cNvSpPr txBox="1"/>
          <p:nvPr/>
        </p:nvSpPr>
        <p:spPr>
          <a:xfrm>
            <a:off x="7798251" y="5376723"/>
            <a:ext cx="1669901" cy="400110"/>
          </a:xfrm>
          <a:prstGeom prst="rect">
            <a:avLst/>
          </a:prstGeom>
          <a:noFill/>
        </p:spPr>
        <p:txBody>
          <a:bodyPr wrap="square" rtlCol="0">
            <a:spAutoFit/>
          </a:bodyPr>
          <a:lstStyle/>
          <a:p>
            <a:r>
              <a:rPr lang="fr-FR" sz="2000" b="1" dirty="0"/>
              <a:t>Peptide</a:t>
            </a:r>
          </a:p>
        </p:txBody>
      </p:sp>
      <p:cxnSp>
        <p:nvCxnSpPr>
          <p:cNvPr id="44" name="Connecteur droit avec flèche 43">
            <a:extLst>
              <a:ext uri="{FF2B5EF4-FFF2-40B4-BE49-F238E27FC236}">
                <a16:creationId xmlns:a16="http://schemas.microsoft.com/office/drawing/2014/main" id="{8D97A5BB-2F0F-8AF8-C953-6B46B43B438F}"/>
              </a:ext>
            </a:extLst>
          </p:cNvPr>
          <p:cNvCxnSpPr/>
          <p:nvPr/>
        </p:nvCxnSpPr>
        <p:spPr>
          <a:xfrm>
            <a:off x="6790544" y="5125157"/>
            <a:ext cx="794479"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45" name="ZoneTexte 44">
            <a:extLst>
              <a:ext uri="{FF2B5EF4-FFF2-40B4-BE49-F238E27FC236}">
                <a16:creationId xmlns:a16="http://schemas.microsoft.com/office/drawing/2014/main" id="{46E68882-D903-CC03-F170-E7B6435BC842}"/>
              </a:ext>
            </a:extLst>
          </p:cNvPr>
          <p:cNvSpPr txBox="1"/>
          <p:nvPr/>
        </p:nvSpPr>
        <p:spPr>
          <a:xfrm>
            <a:off x="6961301" y="5244313"/>
            <a:ext cx="559527" cy="461665"/>
          </a:xfrm>
          <a:prstGeom prst="rect">
            <a:avLst/>
          </a:prstGeom>
          <a:noFill/>
        </p:spPr>
        <p:txBody>
          <a:bodyPr wrap="square" rtlCol="0">
            <a:spAutoFit/>
          </a:bodyPr>
          <a:lstStyle/>
          <a:p>
            <a:r>
              <a:rPr lang="fr-FR" sz="2400" b="1" dirty="0"/>
              <a:t>°C</a:t>
            </a:r>
          </a:p>
        </p:txBody>
      </p:sp>
    </p:spTree>
    <p:extLst>
      <p:ext uri="{BB962C8B-B14F-4D97-AF65-F5344CB8AC3E}">
        <p14:creationId xmlns:p14="http://schemas.microsoft.com/office/powerpoint/2010/main" val="28085452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A8FA5B28-2B3F-8574-6484-2F2A5CC03EF0}"/>
              </a:ext>
            </a:extLst>
          </p:cNvPr>
          <p:cNvSpPr txBox="1">
            <a:spLocks/>
          </p:cNvSpPr>
          <p:nvPr/>
        </p:nvSpPr>
        <p:spPr>
          <a:xfrm>
            <a:off x="508292" y="1210745"/>
            <a:ext cx="11953531" cy="57553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u="sng" dirty="0"/>
              <a:t>Réactions liées à la fonction aminé NH</a:t>
            </a:r>
            <a:r>
              <a:rPr lang="fr-FR" baseline="-25000" dirty="0"/>
              <a:t>2 </a:t>
            </a:r>
            <a:r>
              <a:rPr lang="fr-FR" dirty="0"/>
              <a:t>:</a:t>
            </a:r>
          </a:p>
          <a:p>
            <a:pPr marL="0" indent="0">
              <a:buNone/>
            </a:pPr>
            <a:r>
              <a:rPr lang="fr-FR" dirty="0"/>
              <a:t>           - </a:t>
            </a:r>
            <a:r>
              <a:rPr lang="fr-FR" dirty="0" err="1">
                <a:solidFill>
                  <a:schemeClr val="accent1"/>
                </a:solidFill>
              </a:rPr>
              <a:t>Dansylation</a:t>
            </a:r>
            <a:r>
              <a:rPr lang="fr-FR" dirty="0">
                <a:solidFill>
                  <a:schemeClr val="accent1"/>
                </a:solidFill>
              </a:rPr>
              <a:t> : </a:t>
            </a:r>
            <a:r>
              <a:rPr lang="fr-FR" dirty="0"/>
              <a:t>Action du Chlorure de </a:t>
            </a:r>
            <a:r>
              <a:rPr lang="fr-FR" dirty="0" err="1"/>
              <a:t>Dansyl</a:t>
            </a:r>
            <a:r>
              <a:rPr lang="fr-FR" dirty="0"/>
              <a:t> réagit avec les fonctions aminées pour donner des dérivés sulfonamides très fluorescents ( 100 fois plus sensible que la réaction de SANGER).</a:t>
            </a:r>
            <a:endParaRPr lang="fr-FR" sz="2400" b="1" baseline="-25000" dirty="0"/>
          </a:p>
        </p:txBody>
      </p:sp>
      <p:sp>
        <p:nvSpPr>
          <p:cNvPr id="5" name="Espace réservé du contenu 2">
            <a:extLst>
              <a:ext uri="{FF2B5EF4-FFF2-40B4-BE49-F238E27FC236}">
                <a16:creationId xmlns:a16="http://schemas.microsoft.com/office/drawing/2014/main" id="{14B44E01-7A2B-449A-9B95-A5DEF42BC44C}"/>
              </a:ext>
            </a:extLst>
          </p:cNvPr>
          <p:cNvSpPr txBox="1">
            <a:spLocks/>
          </p:cNvSpPr>
          <p:nvPr/>
        </p:nvSpPr>
        <p:spPr>
          <a:xfrm>
            <a:off x="1048063" y="486168"/>
            <a:ext cx="10515600" cy="5746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fr-FR" dirty="0"/>
              <a:t> </a:t>
            </a:r>
            <a:r>
              <a:rPr lang="fr-FR" u="sng" dirty="0"/>
              <a:t>Propriétés Chimiques</a:t>
            </a:r>
            <a:r>
              <a:rPr lang="fr-FR" dirty="0"/>
              <a:t> </a:t>
            </a:r>
          </a:p>
        </p:txBody>
      </p:sp>
      <p:sp>
        <p:nvSpPr>
          <p:cNvPr id="6" name="Titre 1">
            <a:extLst>
              <a:ext uri="{FF2B5EF4-FFF2-40B4-BE49-F238E27FC236}">
                <a16:creationId xmlns:a16="http://schemas.microsoft.com/office/drawing/2014/main" id="{4E83743B-63C8-458B-E6BF-03DB649FCE68}"/>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pic>
        <p:nvPicPr>
          <p:cNvPr id="8" name="Image 7">
            <a:extLst>
              <a:ext uri="{FF2B5EF4-FFF2-40B4-BE49-F238E27FC236}">
                <a16:creationId xmlns:a16="http://schemas.microsoft.com/office/drawing/2014/main" id="{28F36BEE-6AC5-8EE8-2FD2-8CE8BE157DDB}"/>
              </a:ext>
            </a:extLst>
          </p:cNvPr>
          <p:cNvPicPr>
            <a:picLocks noChangeAspect="1"/>
          </p:cNvPicPr>
          <p:nvPr/>
        </p:nvPicPr>
        <p:blipFill>
          <a:blip r:embed="rId2">
            <a:lum bright="-20000" contrast="40000"/>
          </a:blip>
          <a:stretch>
            <a:fillRect/>
          </a:stretch>
        </p:blipFill>
        <p:spPr>
          <a:xfrm>
            <a:off x="508292" y="3162925"/>
            <a:ext cx="2264888" cy="2893101"/>
          </a:xfrm>
          <a:prstGeom prst="rect">
            <a:avLst/>
          </a:prstGeom>
        </p:spPr>
      </p:pic>
      <p:pic>
        <p:nvPicPr>
          <p:cNvPr id="11" name="Image 10" descr="Une image contenant diagramme, croquis, ligne, origami&#10;&#10;Description générée automatiquement">
            <a:extLst>
              <a:ext uri="{FF2B5EF4-FFF2-40B4-BE49-F238E27FC236}">
                <a16:creationId xmlns:a16="http://schemas.microsoft.com/office/drawing/2014/main" id="{F9D1FA35-3ED6-DED8-35AF-9F06262637EB}"/>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100000"/>
                    </a14:imgEffect>
                    <a14:imgEffect>
                      <a14:brightnessContrast bright="22000" contrast="64000"/>
                    </a14:imgEffect>
                  </a14:imgLayer>
                </a14:imgProps>
              </a:ext>
              <a:ext uri="{28A0092B-C50C-407E-A947-70E740481C1C}">
                <a14:useLocalDpi xmlns:a14="http://schemas.microsoft.com/office/drawing/2010/main" val="0"/>
              </a:ext>
            </a:extLst>
          </a:blip>
          <a:stretch>
            <a:fillRect/>
          </a:stretch>
        </p:blipFill>
        <p:spPr>
          <a:xfrm>
            <a:off x="7615006" y="2712284"/>
            <a:ext cx="3132941" cy="3659548"/>
          </a:xfrm>
          <a:prstGeom prst="rect">
            <a:avLst/>
          </a:prstGeom>
        </p:spPr>
      </p:pic>
      <p:sp>
        <p:nvSpPr>
          <p:cNvPr id="12" name="ZoneTexte 11">
            <a:extLst>
              <a:ext uri="{FF2B5EF4-FFF2-40B4-BE49-F238E27FC236}">
                <a16:creationId xmlns:a16="http://schemas.microsoft.com/office/drawing/2014/main" id="{E3D98BF2-CC3D-A72F-0747-F4E30A561DBD}"/>
              </a:ext>
            </a:extLst>
          </p:cNvPr>
          <p:cNvSpPr txBox="1"/>
          <p:nvPr/>
        </p:nvSpPr>
        <p:spPr>
          <a:xfrm>
            <a:off x="4696932" y="3336667"/>
            <a:ext cx="1149241" cy="461665"/>
          </a:xfrm>
          <a:prstGeom prst="rect">
            <a:avLst/>
          </a:prstGeom>
          <a:noFill/>
        </p:spPr>
        <p:txBody>
          <a:bodyPr wrap="square" rtlCol="0">
            <a:spAutoFit/>
          </a:bodyPr>
          <a:lstStyle/>
          <a:p>
            <a:r>
              <a:rPr lang="fr-FR" sz="2400" dirty="0"/>
              <a:t>NH</a:t>
            </a:r>
            <a:r>
              <a:rPr lang="fr-FR" sz="2400" baseline="-25000" dirty="0"/>
              <a:t>2</a:t>
            </a:r>
          </a:p>
        </p:txBody>
      </p:sp>
      <p:sp>
        <p:nvSpPr>
          <p:cNvPr id="13" name="ZoneTexte 12">
            <a:extLst>
              <a:ext uri="{FF2B5EF4-FFF2-40B4-BE49-F238E27FC236}">
                <a16:creationId xmlns:a16="http://schemas.microsoft.com/office/drawing/2014/main" id="{68C4D256-2C0D-DBC5-822B-7BBD5C868515}"/>
              </a:ext>
            </a:extLst>
          </p:cNvPr>
          <p:cNvSpPr txBox="1"/>
          <p:nvPr/>
        </p:nvSpPr>
        <p:spPr>
          <a:xfrm>
            <a:off x="3951045" y="3971305"/>
            <a:ext cx="2264887" cy="461665"/>
          </a:xfrm>
          <a:prstGeom prst="rect">
            <a:avLst/>
          </a:prstGeom>
          <a:noFill/>
        </p:spPr>
        <p:txBody>
          <a:bodyPr wrap="square" rtlCol="0">
            <a:spAutoFit/>
          </a:bodyPr>
          <a:lstStyle/>
          <a:p>
            <a:r>
              <a:rPr lang="fr-FR" sz="3600" baseline="-25000" dirty="0"/>
              <a:t>R         C         H</a:t>
            </a:r>
          </a:p>
        </p:txBody>
      </p:sp>
      <p:sp>
        <p:nvSpPr>
          <p:cNvPr id="14" name="ZoneTexte 13">
            <a:extLst>
              <a:ext uri="{FF2B5EF4-FFF2-40B4-BE49-F238E27FC236}">
                <a16:creationId xmlns:a16="http://schemas.microsoft.com/office/drawing/2014/main" id="{3EBFD627-5F84-F730-E9A2-97541713032A}"/>
              </a:ext>
            </a:extLst>
          </p:cNvPr>
          <p:cNvSpPr txBox="1"/>
          <p:nvPr/>
        </p:nvSpPr>
        <p:spPr>
          <a:xfrm>
            <a:off x="4684442" y="4958104"/>
            <a:ext cx="1149241" cy="420628"/>
          </a:xfrm>
          <a:prstGeom prst="rect">
            <a:avLst/>
          </a:prstGeom>
          <a:noFill/>
        </p:spPr>
        <p:txBody>
          <a:bodyPr wrap="square" rtlCol="0">
            <a:spAutoFit/>
          </a:bodyPr>
          <a:lstStyle/>
          <a:p>
            <a:r>
              <a:rPr lang="fr-FR" sz="3200" baseline="-25000" dirty="0"/>
              <a:t>COOH</a:t>
            </a:r>
          </a:p>
        </p:txBody>
      </p:sp>
      <p:cxnSp>
        <p:nvCxnSpPr>
          <p:cNvPr id="16" name="Connecteur droit 15">
            <a:extLst>
              <a:ext uri="{FF2B5EF4-FFF2-40B4-BE49-F238E27FC236}">
                <a16:creationId xmlns:a16="http://schemas.microsoft.com/office/drawing/2014/main" id="{C846B6D5-5BFF-A319-26B7-2FF95EA29CB8}"/>
              </a:ext>
            </a:extLst>
          </p:cNvPr>
          <p:cNvCxnSpPr/>
          <p:nvPr/>
        </p:nvCxnSpPr>
        <p:spPr>
          <a:xfrm>
            <a:off x="4886793" y="3798332"/>
            <a:ext cx="0" cy="353943"/>
          </a:xfrm>
          <a:prstGeom prst="line">
            <a:avLst/>
          </a:prstGeom>
          <a:ln w="9525"/>
        </p:spPr>
        <p:style>
          <a:lnRef idx="1">
            <a:schemeClr val="dk1"/>
          </a:lnRef>
          <a:fillRef idx="0">
            <a:schemeClr val="dk1"/>
          </a:fillRef>
          <a:effectRef idx="0">
            <a:schemeClr val="dk1"/>
          </a:effectRef>
          <a:fontRef idx="minor">
            <a:schemeClr val="tx1"/>
          </a:fontRef>
        </p:style>
      </p:cxnSp>
      <p:cxnSp>
        <p:nvCxnSpPr>
          <p:cNvPr id="17" name="Connecteur droit 16">
            <a:extLst>
              <a:ext uri="{FF2B5EF4-FFF2-40B4-BE49-F238E27FC236}">
                <a16:creationId xmlns:a16="http://schemas.microsoft.com/office/drawing/2014/main" id="{D023977C-6911-D90F-1BDB-EF79540990CA}"/>
              </a:ext>
            </a:extLst>
          </p:cNvPr>
          <p:cNvCxnSpPr>
            <a:cxnSpLocks/>
          </p:cNvCxnSpPr>
          <p:nvPr/>
        </p:nvCxnSpPr>
        <p:spPr>
          <a:xfrm>
            <a:off x="4874303" y="4520354"/>
            <a:ext cx="0" cy="591292"/>
          </a:xfrm>
          <a:prstGeom prst="line">
            <a:avLst/>
          </a:prstGeom>
          <a:ln w="9525"/>
        </p:spPr>
        <p:style>
          <a:lnRef idx="1">
            <a:schemeClr val="dk1"/>
          </a:lnRef>
          <a:fillRef idx="0">
            <a:schemeClr val="dk1"/>
          </a:fillRef>
          <a:effectRef idx="0">
            <a:schemeClr val="dk1"/>
          </a:effectRef>
          <a:fontRef idx="minor">
            <a:schemeClr val="tx1"/>
          </a:fontRef>
        </p:style>
      </p:cxnSp>
      <p:cxnSp>
        <p:nvCxnSpPr>
          <p:cNvPr id="19" name="Connecteur droit 18">
            <a:extLst>
              <a:ext uri="{FF2B5EF4-FFF2-40B4-BE49-F238E27FC236}">
                <a16:creationId xmlns:a16="http://schemas.microsoft.com/office/drawing/2014/main" id="{FFBF752F-7600-F0D3-2C2B-E5D5C46DADE2}"/>
              </a:ext>
            </a:extLst>
          </p:cNvPr>
          <p:cNvCxnSpPr>
            <a:cxnSpLocks/>
          </p:cNvCxnSpPr>
          <p:nvPr/>
        </p:nvCxnSpPr>
        <p:spPr>
          <a:xfrm>
            <a:off x="4257207" y="4324661"/>
            <a:ext cx="494661" cy="0"/>
          </a:xfrm>
          <a:prstGeom prst="line">
            <a:avLst/>
          </a:prstGeom>
          <a:ln w="9525"/>
        </p:spPr>
        <p:style>
          <a:lnRef idx="1">
            <a:schemeClr val="dk1"/>
          </a:lnRef>
          <a:fillRef idx="0">
            <a:schemeClr val="dk1"/>
          </a:fillRef>
          <a:effectRef idx="0">
            <a:schemeClr val="dk1"/>
          </a:effectRef>
          <a:fontRef idx="minor">
            <a:schemeClr val="tx1"/>
          </a:fontRef>
        </p:style>
      </p:cxnSp>
      <p:cxnSp>
        <p:nvCxnSpPr>
          <p:cNvPr id="20" name="Connecteur droit 19">
            <a:extLst>
              <a:ext uri="{FF2B5EF4-FFF2-40B4-BE49-F238E27FC236}">
                <a16:creationId xmlns:a16="http://schemas.microsoft.com/office/drawing/2014/main" id="{4AF75008-8D8F-4AAB-B8F5-718AC27408D6}"/>
              </a:ext>
            </a:extLst>
          </p:cNvPr>
          <p:cNvCxnSpPr>
            <a:cxnSpLocks/>
          </p:cNvCxnSpPr>
          <p:nvPr/>
        </p:nvCxnSpPr>
        <p:spPr>
          <a:xfrm>
            <a:off x="5039193" y="4324661"/>
            <a:ext cx="494661" cy="0"/>
          </a:xfrm>
          <a:prstGeom prst="line">
            <a:avLst/>
          </a:prstGeom>
          <a:ln w="9525"/>
        </p:spPr>
        <p:style>
          <a:lnRef idx="1">
            <a:schemeClr val="dk1"/>
          </a:lnRef>
          <a:fillRef idx="0">
            <a:schemeClr val="dk1"/>
          </a:fillRef>
          <a:effectRef idx="0">
            <a:schemeClr val="dk1"/>
          </a:effectRef>
          <a:fontRef idx="minor">
            <a:schemeClr val="tx1"/>
          </a:fontRef>
        </p:style>
      </p:cxnSp>
      <p:sp>
        <p:nvSpPr>
          <p:cNvPr id="24" name="ZoneTexte 23">
            <a:extLst>
              <a:ext uri="{FF2B5EF4-FFF2-40B4-BE49-F238E27FC236}">
                <a16:creationId xmlns:a16="http://schemas.microsoft.com/office/drawing/2014/main" id="{B7927F85-D7E3-D17B-5E37-4B7A3B7D2D45}"/>
              </a:ext>
            </a:extLst>
          </p:cNvPr>
          <p:cNvSpPr txBox="1"/>
          <p:nvPr/>
        </p:nvSpPr>
        <p:spPr>
          <a:xfrm>
            <a:off x="8671819" y="5422789"/>
            <a:ext cx="1149241" cy="400110"/>
          </a:xfrm>
          <a:prstGeom prst="rect">
            <a:avLst/>
          </a:prstGeom>
          <a:noFill/>
        </p:spPr>
        <p:txBody>
          <a:bodyPr wrap="square" rtlCol="0">
            <a:spAutoFit/>
          </a:bodyPr>
          <a:lstStyle/>
          <a:p>
            <a:r>
              <a:rPr lang="fr-FR" sz="2000" dirty="0"/>
              <a:t>H</a:t>
            </a:r>
            <a:endParaRPr lang="fr-FR" sz="2000" baseline="-25000" dirty="0"/>
          </a:p>
        </p:txBody>
      </p:sp>
      <p:cxnSp>
        <p:nvCxnSpPr>
          <p:cNvPr id="25" name="Connecteur droit 24">
            <a:extLst>
              <a:ext uri="{FF2B5EF4-FFF2-40B4-BE49-F238E27FC236}">
                <a16:creationId xmlns:a16="http://schemas.microsoft.com/office/drawing/2014/main" id="{3DB4EDAA-D770-12B8-F770-8ED4068EBA4E}"/>
              </a:ext>
            </a:extLst>
          </p:cNvPr>
          <p:cNvCxnSpPr>
            <a:cxnSpLocks/>
          </p:cNvCxnSpPr>
          <p:nvPr/>
        </p:nvCxnSpPr>
        <p:spPr>
          <a:xfrm>
            <a:off x="8504413" y="5646288"/>
            <a:ext cx="234846" cy="0"/>
          </a:xfrm>
          <a:prstGeom prst="line">
            <a:avLst/>
          </a:prstGeom>
          <a:ln w="9525"/>
        </p:spPr>
        <p:style>
          <a:lnRef idx="1">
            <a:schemeClr val="dk1"/>
          </a:lnRef>
          <a:fillRef idx="0">
            <a:schemeClr val="dk1"/>
          </a:fillRef>
          <a:effectRef idx="0">
            <a:schemeClr val="dk1"/>
          </a:effectRef>
          <a:fontRef idx="minor">
            <a:schemeClr val="tx1"/>
          </a:fontRef>
        </p:style>
      </p:cxnSp>
      <p:cxnSp>
        <p:nvCxnSpPr>
          <p:cNvPr id="26" name="Connecteur droit 25">
            <a:extLst>
              <a:ext uri="{FF2B5EF4-FFF2-40B4-BE49-F238E27FC236}">
                <a16:creationId xmlns:a16="http://schemas.microsoft.com/office/drawing/2014/main" id="{4E725CA1-A425-224D-5999-D22FB3983CE1}"/>
              </a:ext>
            </a:extLst>
          </p:cNvPr>
          <p:cNvCxnSpPr>
            <a:cxnSpLocks/>
          </p:cNvCxnSpPr>
          <p:nvPr/>
        </p:nvCxnSpPr>
        <p:spPr>
          <a:xfrm>
            <a:off x="8147157" y="5648790"/>
            <a:ext cx="189861" cy="0"/>
          </a:xfrm>
          <a:prstGeom prst="line">
            <a:avLst/>
          </a:prstGeom>
          <a:ln w="9525"/>
        </p:spPr>
        <p:style>
          <a:lnRef idx="1">
            <a:schemeClr val="dk1"/>
          </a:lnRef>
          <a:fillRef idx="0">
            <a:schemeClr val="dk1"/>
          </a:fillRef>
          <a:effectRef idx="0">
            <a:schemeClr val="dk1"/>
          </a:effectRef>
          <a:fontRef idx="minor">
            <a:schemeClr val="tx1"/>
          </a:fontRef>
        </p:style>
      </p:cxnSp>
      <p:sp>
        <p:nvSpPr>
          <p:cNvPr id="29" name="ZoneTexte 28">
            <a:extLst>
              <a:ext uri="{FF2B5EF4-FFF2-40B4-BE49-F238E27FC236}">
                <a16:creationId xmlns:a16="http://schemas.microsoft.com/office/drawing/2014/main" id="{64FB6F61-33E5-1D04-EE01-DADE7F9B3348}"/>
              </a:ext>
            </a:extLst>
          </p:cNvPr>
          <p:cNvSpPr txBox="1"/>
          <p:nvPr/>
        </p:nvSpPr>
        <p:spPr>
          <a:xfrm>
            <a:off x="340341" y="6141734"/>
            <a:ext cx="2600790" cy="400110"/>
          </a:xfrm>
          <a:prstGeom prst="rect">
            <a:avLst/>
          </a:prstGeom>
          <a:noFill/>
        </p:spPr>
        <p:txBody>
          <a:bodyPr wrap="square" rtlCol="0">
            <a:spAutoFit/>
          </a:bodyPr>
          <a:lstStyle/>
          <a:p>
            <a:r>
              <a:rPr lang="fr-FR" sz="2000" b="1" dirty="0"/>
              <a:t>Chlorure de </a:t>
            </a:r>
            <a:r>
              <a:rPr lang="fr-FR" sz="2000" b="1" dirty="0" err="1"/>
              <a:t>Dansyl</a:t>
            </a:r>
            <a:endParaRPr lang="fr-FR" sz="2000" b="1" dirty="0"/>
          </a:p>
        </p:txBody>
      </p:sp>
      <p:sp>
        <p:nvSpPr>
          <p:cNvPr id="30" name="ZoneTexte 29">
            <a:extLst>
              <a:ext uri="{FF2B5EF4-FFF2-40B4-BE49-F238E27FC236}">
                <a16:creationId xmlns:a16="http://schemas.microsoft.com/office/drawing/2014/main" id="{8679D084-7A2B-419C-D145-72C96743DD15}"/>
              </a:ext>
            </a:extLst>
          </p:cNvPr>
          <p:cNvSpPr txBox="1"/>
          <p:nvPr/>
        </p:nvSpPr>
        <p:spPr>
          <a:xfrm>
            <a:off x="4684442" y="5987846"/>
            <a:ext cx="764498" cy="523220"/>
          </a:xfrm>
          <a:prstGeom prst="rect">
            <a:avLst/>
          </a:prstGeom>
          <a:noFill/>
        </p:spPr>
        <p:txBody>
          <a:bodyPr wrap="square" rtlCol="0">
            <a:spAutoFit/>
          </a:bodyPr>
          <a:lstStyle/>
          <a:p>
            <a:r>
              <a:rPr lang="fr-FR" sz="2800" b="1" dirty="0"/>
              <a:t>AA</a:t>
            </a:r>
          </a:p>
        </p:txBody>
      </p:sp>
      <p:sp>
        <p:nvSpPr>
          <p:cNvPr id="31" name="ZoneTexte 30">
            <a:extLst>
              <a:ext uri="{FF2B5EF4-FFF2-40B4-BE49-F238E27FC236}">
                <a16:creationId xmlns:a16="http://schemas.microsoft.com/office/drawing/2014/main" id="{1ABF6AAB-3E16-6DFE-75D9-C73EC24A179B}"/>
              </a:ext>
            </a:extLst>
          </p:cNvPr>
          <p:cNvSpPr txBox="1"/>
          <p:nvPr/>
        </p:nvSpPr>
        <p:spPr>
          <a:xfrm>
            <a:off x="9246439" y="5111646"/>
            <a:ext cx="2900582" cy="1323439"/>
          </a:xfrm>
          <a:prstGeom prst="rect">
            <a:avLst/>
          </a:prstGeom>
          <a:noFill/>
        </p:spPr>
        <p:txBody>
          <a:bodyPr wrap="square" rtlCol="0">
            <a:spAutoFit/>
          </a:bodyPr>
          <a:lstStyle/>
          <a:p>
            <a:r>
              <a:rPr lang="fr-FR" sz="2000" b="1" dirty="0" err="1"/>
              <a:t>Dansyl</a:t>
            </a:r>
            <a:r>
              <a:rPr lang="fr-FR" sz="2000" b="1" dirty="0"/>
              <a:t> aminoacide</a:t>
            </a:r>
          </a:p>
          <a:p>
            <a:r>
              <a:rPr lang="fr-FR" sz="2000" b="1" dirty="0"/>
              <a:t>   (DNS-AA) : jaune clair, fluorescent sous UV, détectable sur CCM</a:t>
            </a:r>
          </a:p>
        </p:txBody>
      </p:sp>
      <p:sp>
        <p:nvSpPr>
          <p:cNvPr id="32" name="Rectangle 31">
            <a:extLst>
              <a:ext uri="{FF2B5EF4-FFF2-40B4-BE49-F238E27FC236}">
                <a16:creationId xmlns:a16="http://schemas.microsoft.com/office/drawing/2014/main" id="{E07E1700-2CBB-9166-0862-EBC8B27DA04B}"/>
              </a:ext>
            </a:extLst>
          </p:cNvPr>
          <p:cNvSpPr/>
          <p:nvPr/>
        </p:nvSpPr>
        <p:spPr>
          <a:xfrm>
            <a:off x="9246439" y="5111646"/>
            <a:ext cx="2734579" cy="132343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4" name="Connecteur droit avec flèche 33">
            <a:extLst>
              <a:ext uri="{FF2B5EF4-FFF2-40B4-BE49-F238E27FC236}">
                <a16:creationId xmlns:a16="http://schemas.microsoft.com/office/drawing/2014/main" id="{451318EA-A46B-D636-10A7-5505D8CE30D0}"/>
              </a:ext>
            </a:extLst>
          </p:cNvPr>
          <p:cNvCxnSpPr/>
          <p:nvPr/>
        </p:nvCxnSpPr>
        <p:spPr>
          <a:xfrm>
            <a:off x="6096000" y="4432970"/>
            <a:ext cx="1264202"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5" name="ZoneTexte 34">
            <a:extLst>
              <a:ext uri="{FF2B5EF4-FFF2-40B4-BE49-F238E27FC236}">
                <a16:creationId xmlns:a16="http://schemas.microsoft.com/office/drawing/2014/main" id="{9564A765-9429-352B-3F31-266F2F9F27A3}"/>
              </a:ext>
            </a:extLst>
          </p:cNvPr>
          <p:cNvSpPr txBox="1"/>
          <p:nvPr/>
        </p:nvSpPr>
        <p:spPr>
          <a:xfrm>
            <a:off x="2888125" y="4101588"/>
            <a:ext cx="764498" cy="523220"/>
          </a:xfrm>
          <a:prstGeom prst="rect">
            <a:avLst/>
          </a:prstGeom>
          <a:noFill/>
        </p:spPr>
        <p:txBody>
          <a:bodyPr wrap="square" rtlCol="0">
            <a:spAutoFit/>
          </a:bodyPr>
          <a:lstStyle/>
          <a:p>
            <a:r>
              <a:rPr lang="fr-FR" sz="2800" b="1" dirty="0"/>
              <a:t>+</a:t>
            </a:r>
          </a:p>
        </p:txBody>
      </p:sp>
      <p:sp>
        <p:nvSpPr>
          <p:cNvPr id="36" name="ZoneTexte 35">
            <a:extLst>
              <a:ext uri="{FF2B5EF4-FFF2-40B4-BE49-F238E27FC236}">
                <a16:creationId xmlns:a16="http://schemas.microsoft.com/office/drawing/2014/main" id="{CD6DD13C-FC49-08AE-73DB-058C09122038}"/>
              </a:ext>
            </a:extLst>
          </p:cNvPr>
          <p:cNvSpPr txBox="1"/>
          <p:nvPr/>
        </p:nvSpPr>
        <p:spPr>
          <a:xfrm>
            <a:off x="6365835" y="3906714"/>
            <a:ext cx="764498" cy="523220"/>
          </a:xfrm>
          <a:prstGeom prst="rect">
            <a:avLst/>
          </a:prstGeom>
          <a:noFill/>
        </p:spPr>
        <p:txBody>
          <a:bodyPr wrap="square" rtlCol="0">
            <a:spAutoFit/>
          </a:bodyPr>
          <a:lstStyle/>
          <a:p>
            <a:r>
              <a:rPr lang="fr-FR" sz="2800" b="1" dirty="0" err="1"/>
              <a:t>HCl</a:t>
            </a:r>
            <a:endParaRPr lang="fr-FR" sz="2800" b="1" dirty="0"/>
          </a:p>
        </p:txBody>
      </p:sp>
      <p:sp>
        <p:nvSpPr>
          <p:cNvPr id="37" name="Rectangle 36">
            <a:extLst>
              <a:ext uri="{FF2B5EF4-FFF2-40B4-BE49-F238E27FC236}">
                <a16:creationId xmlns:a16="http://schemas.microsoft.com/office/drawing/2014/main" id="{615FA947-A470-CE42-513A-2089E1129E91}"/>
              </a:ext>
            </a:extLst>
          </p:cNvPr>
          <p:cNvSpPr/>
          <p:nvPr/>
        </p:nvSpPr>
        <p:spPr>
          <a:xfrm>
            <a:off x="1558977" y="5199030"/>
            <a:ext cx="74951" cy="625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a:extLst>
              <a:ext uri="{FF2B5EF4-FFF2-40B4-BE49-F238E27FC236}">
                <a16:creationId xmlns:a16="http://schemas.microsoft.com/office/drawing/2014/main" id="{ADFB784D-5FC8-909F-FC5A-F1B363CF043E}"/>
              </a:ext>
            </a:extLst>
          </p:cNvPr>
          <p:cNvSpPr/>
          <p:nvPr/>
        </p:nvSpPr>
        <p:spPr>
          <a:xfrm>
            <a:off x="826963" y="5216520"/>
            <a:ext cx="74951" cy="625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Rectangle 38">
            <a:extLst>
              <a:ext uri="{FF2B5EF4-FFF2-40B4-BE49-F238E27FC236}">
                <a16:creationId xmlns:a16="http://schemas.microsoft.com/office/drawing/2014/main" id="{B4499462-D58F-9F23-81BB-84C933847160}"/>
              </a:ext>
            </a:extLst>
          </p:cNvPr>
          <p:cNvSpPr/>
          <p:nvPr/>
        </p:nvSpPr>
        <p:spPr>
          <a:xfrm>
            <a:off x="7932297" y="4422043"/>
            <a:ext cx="74951" cy="625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Rectangle 39">
            <a:extLst>
              <a:ext uri="{FF2B5EF4-FFF2-40B4-BE49-F238E27FC236}">
                <a16:creationId xmlns:a16="http://schemas.microsoft.com/office/drawing/2014/main" id="{C71565DD-623C-AE0D-D35D-88062D6B71B5}"/>
              </a:ext>
            </a:extLst>
          </p:cNvPr>
          <p:cNvSpPr/>
          <p:nvPr/>
        </p:nvSpPr>
        <p:spPr>
          <a:xfrm>
            <a:off x="8894162" y="4424543"/>
            <a:ext cx="74951" cy="625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1" name="Connecteur droit 40">
            <a:extLst>
              <a:ext uri="{FF2B5EF4-FFF2-40B4-BE49-F238E27FC236}">
                <a16:creationId xmlns:a16="http://schemas.microsoft.com/office/drawing/2014/main" id="{6B6B47F0-3553-80CF-7133-A4A639A2EAD5}"/>
              </a:ext>
            </a:extLst>
          </p:cNvPr>
          <p:cNvCxnSpPr>
            <a:cxnSpLocks/>
          </p:cNvCxnSpPr>
          <p:nvPr/>
        </p:nvCxnSpPr>
        <p:spPr>
          <a:xfrm>
            <a:off x="8591822" y="4538308"/>
            <a:ext cx="342261" cy="7500"/>
          </a:xfrm>
          <a:prstGeom prst="line">
            <a:avLst/>
          </a:prstGeom>
          <a:ln w="9525"/>
        </p:spPr>
        <p:style>
          <a:lnRef idx="1">
            <a:schemeClr val="dk1"/>
          </a:lnRef>
          <a:fillRef idx="0">
            <a:schemeClr val="dk1"/>
          </a:fillRef>
          <a:effectRef idx="0">
            <a:schemeClr val="dk1"/>
          </a:effectRef>
          <a:fontRef idx="minor">
            <a:schemeClr val="tx1"/>
          </a:fontRef>
        </p:style>
      </p:cxnSp>
      <p:cxnSp>
        <p:nvCxnSpPr>
          <p:cNvPr id="43" name="Connecteur droit 42">
            <a:extLst>
              <a:ext uri="{FF2B5EF4-FFF2-40B4-BE49-F238E27FC236}">
                <a16:creationId xmlns:a16="http://schemas.microsoft.com/office/drawing/2014/main" id="{A94CCEFC-65C8-173C-C187-D8A535BE4254}"/>
              </a:ext>
            </a:extLst>
          </p:cNvPr>
          <p:cNvCxnSpPr>
            <a:cxnSpLocks/>
          </p:cNvCxnSpPr>
          <p:nvPr/>
        </p:nvCxnSpPr>
        <p:spPr>
          <a:xfrm>
            <a:off x="7994757" y="4538308"/>
            <a:ext cx="342261" cy="7500"/>
          </a:xfrm>
          <a:prstGeom prst="line">
            <a:avLst/>
          </a:prstGeom>
          <a:ln w="9525"/>
        </p:spPr>
        <p:style>
          <a:lnRef idx="1">
            <a:schemeClr val="dk1"/>
          </a:lnRef>
          <a:fillRef idx="0">
            <a:schemeClr val="dk1"/>
          </a:fillRef>
          <a:effectRef idx="0">
            <a:schemeClr val="dk1"/>
          </a:effectRef>
          <a:fontRef idx="minor">
            <a:schemeClr val="tx1"/>
          </a:fontRef>
        </p:style>
      </p:cxnSp>
      <p:cxnSp>
        <p:nvCxnSpPr>
          <p:cNvPr id="44" name="Connecteur droit 43">
            <a:extLst>
              <a:ext uri="{FF2B5EF4-FFF2-40B4-BE49-F238E27FC236}">
                <a16:creationId xmlns:a16="http://schemas.microsoft.com/office/drawing/2014/main" id="{89532483-B0CC-8DB8-A8B0-2186881A691B}"/>
              </a:ext>
            </a:extLst>
          </p:cNvPr>
          <p:cNvCxnSpPr>
            <a:cxnSpLocks/>
          </p:cNvCxnSpPr>
          <p:nvPr/>
        </p:nvCxnSpPr>
        <p:spPr>
          <a:xfrm>
            <a:off x="819463" y="5306514"/>
            <a:ext cx="228600" cy="7500"/>
          </a:xfrm>
          <a:prstGeom prst="line">
            <a:avLst/>
          </a:prstGeom>
          <a:ln w="9525"/>
        </p:spPr>
        <p:style>
          <a:lnRef idx="1">
            <a:schemeClr val="dk1"/>
          </a:lnRef>
          <a:fillRef idx="0">
            <a:schemeClr val="dk1"/>
          </a:fillRef>
          <a:effectRef idx="0">
            <a:schemeClr val="dk1"/>
          </a:effectRef>
          <a:fontRef idx="minor">
            <a:schemeClr val="tx1"/>
          </a:fontRef>
        </p:style>
      </p:cxnSp>
      <p:cxnSp>
        <p:nvCxnSpPr>
          <p:cNvPr id="45" name="Connecteur droit 44">
            <a:extLst>
              <a:ext uri="{FF2B5EF4-FFF2-40B4-BE49-F238E27FC236}">
                <a16:creationId xmlns:a16="http://schemas.microsoft.com/office/drawing/2014/main" id="{611C834D-EAA1-695A-B16E-9EF398CAF7D2}"/>
              </a:ext>
            </a:extLst>
          </p:cNvPr>
          <p:cNvCxnSpPr>
            <a:cxnSpLocks/>
          </p:cNvCxnSpPr>
          <p:nvPr/>
        </p:nvCxnSpPr>
        <p:spPr>
          <a:xfrm>
            <a:off x="1272922" y="5324766"/>
            <a:ext cx="342261" cy="7500"/>
          </a:xfrm>
          <a:prstGeom prst="line">
            <a:avLst/>
          </a:prstGeom>
          <a:ln w="9525"/>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661411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363B17A-E4EC-D732-F212-F860F2EA7C22}"/>
              </a:ext>
            </a:extLst>
          </p:cNvPr>
          <p:cNvSpPr>
            <a:spLocks noGrp="1"/>
          </p:cNvSpPr>
          <p:nvPr>
            <p:ph idx="1"/>
          </p:nvPr>
        </p:nvSpPr>
        <p:spPr>
          <a:xfrm>
            <a:off x="609600" y="695324"/>
            <a:ext cx="11480800" cy="6061075"/>
          </a:xfrm>
        </p:spPr>
        <p:txBody>
          <a:bodyPr>
            <a:normAutofit fontScale="92500" lnSpcReduction="10000"/>
          </a:bodyPr>
          <a:lstStyle/>
          <a:p>
            <a:pPr lvl="1">
              <a:buFont typeface="Wingdings" panose="05000000000000000000" pitchFamily="2" charset="2"/>
              <a:buChar char="Ø"/>
            </a:pPr>
            <a:r>
              <a:rPr lang="fr-FR" sz="2800" u="sng" dirty="0"/>
              <a:t>Généralités</a:t>
            </a:r>
            <a:r>
              <a:rPr lang="fr-FR" sz="2800" dirty="0"/>
              <a:t> :</a:t>
            </a:r>
            <a:endParaRPr lang="fr-FR" dirty="0"/>
          </a:p>
          <a:p>
            <a:r>
              <a:rPr lang="fr-FR" dirty="0"/>
              <a:t>composés naturels ou synthétiques provenant de l'enchaînement d'AA entre eux par liaisons covalentes: </a:t>
            </a:r>
            <a:r>
              <a:rPr lang="fr-FR" dirty="0">
                <a:solidFill>
                  <a:schemeClr val="accent1"/>
                </a:solidFill>
              </a:rPr>
              <a:t>les liaisons peptidiques</a:t>
            </a:r>
            <a:r>
              <a:rPr lang="fr-FR" dirty="0"/>
              <a:t>. </a:t>
            </a:r>
          </a:p>
          <a:p>
            <a:r>
              <a:rPr lang="fr-FR" dirty="0"/>
              <a:t>Ce sont des polymères composés uniquement d’AA. </a:t>
            </a:r>
          </a:p>
          <a:p>
            <a:r>
              <a:rPr lang="fr-FR" dirty="0"/>
              <a:t>Si le nombre d'AA ≤ 10                  oligopeptides       </a:t>
            </a:r>
          </a:p>
          <a:p>
            <a:pPr marL="0" indent="0">
              <a:buNone/>
            </a:pPr>
            <a:r>
              <a:rPr lang="fr-FR" dirty="0"/>
              <a:t>           Si          10 ≤ AA ≤ 100               polypeptides       </a:t>
            </a:r>
          </a:p>
          <a:p>
            <a:pPr marL="0" indent="0">
              <a:buNone/>
            </a:pPr>
            <a:r>
              <a:rPr lang="fr-FR" dirty="0"/>
              <a:t>           Si         AA ≥ 100                    protéines.</a:t>
            </a:r>
          </a:p>
          <a:p>
            <a:r>
              <a:rPr lang="fr-FR" dirty="0"/>
              <a:t> Le doublet non liant de l'atome N a tendance à se délocaliser, formant une liaison double partielle entre l'azote et le carbone (+courte qu’une liaison simple et + longue qu’une double liaison). La liaison peptidique est de ce fait stabilisée par </a:t>
            </a:r>
            <a:r>
              <a:rPr lang="fr-FR" dirty="0">
                <a:solidFill>
                  <a:schemeClr val="accent1"/>
                </a:solidFill>
              </a:rPr>
              <a:t>mésomérie</a:t>
            </a:r>
            <a:r>
              <a:rPr lang="fr-FR" dirty="0"/>
              <a:t>, ce qui rend difficile la rotation autour de l'axe azote-carbone. La liaison peptidique peut donc exister sous deux configurations : cis et trans. (C alpha sont en Trans)</a:t>
            </a:r>
          </a:p>
          <a:p>
            <a:r>
              <a:rPr lang="fr-FR" dirty="0">
                <a:solidFill>
                  <a:srgbClr val="202122"/>
                </a:solidFill>
                <a:latin typeface="Arial" panose="020B0604020202020204" pitchFamily="34" charset="0"/>
              </a:rPr>
              <a:t>L</a:t>
            </a:r>
            <a:r>
              <a:rPr lang="fr-FR" b="0" i="0" dirty="0">
                <a:solidFill>
                  <a:srgbClr val="202122"/>
                </a:solidFill>
                <a:effectLst/>
                <a:latin typeface="Arial" panose="020B0604020202020204" pitchFamily="34" charset="0"/>
              </a:rPr>
              <a:t>a liaison peptidique est polaire, à cause de l'électronégativité de l'oxygène et de la charge + portée par l'azote.</a:t>
            </a:r>
            <a:endParaRPr lang="fr-FR" dirty="0"/>
          </a:p>
        </p:txBody>
      </p:sp>
      <p:sp>
        <p:nvSpPr>
          <p:cNvPr id="4" name="Titre 1">
            <a:extLst>
              <a:ext uri="{FF2B5EF4-FFF2-40B4-BE49-F238E27FC236}">
                <a16:creationId xmlns:a16="http://schemas.microsoft.com/office/drawing/2014/main" id="{6F6CA544-8FCA-B4E7-732C-6429CA6DF815}"/>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Peptides</a:t>
            </a:r>
          </a:p>
        </p:txBody>
      </p:sp>
      <p:cxnSp>
        <p:nvCxnSpPr>
          <p:cNvPr id="6" name="Connecteur droit avec flèche 5">
            <a:extLst>
              <a:ext uri="{FF2B5EF4-FFF2-40B4-BE49-F238E27FC236}">
                <a16:creationId xmlns:a16="http://schemas.microsoft.com/office/drawing/2014/main" id="{229491E5-413D-7382-3648-B8BF1A3D5164}"/>
              </a:ext>
            </a:extLst>
          </p:cNvPr>
          <p:cNvCxnSpPr/>
          <p:nvPr/>
        </p:nvCxnSpPr>
        <p:spPr>
          <a:xfrm>
            <a:off x="4279900" y="2552700"/>
            <a:ext cx="889000"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 name="Connecteur droit avec flèche 6">
            <a:extLst>
              <a:ext uri="{FF2B5EF4-FFF2-40B4-BE49-F238E27FC236}">
                <a16:creationId xmlns:a16="http://schemas.microsoft.com/office/drawing/2014/main" id="{9BCA588B-4620-F556-E8A2-9C5A71008B44}"/>
              </a:ext>
            </a:extLst>
          </p:cNvPr>
          <p:cNvCxnSpPr/>
          <p:nvPr/>
        </p:nvCxnSpPr>
        <p:spPr>
          <a:xfrm>
            <a:off x="4508500" y="3036094"/>
            <a:ext cx="889000"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8" name="Connecteur droit avec flèche 7">
            <a:extLst>
              <a:ext uri="{FF2B5EF4-FFF2-40B4-BE49-F238E27FC236}">
                <a16:creationId xmlns:a16="http://schemas.microsoft.com/office/drawing/2014/main" id="{B92856F7-C2B9-ADE9-8B28-F67B525EF2EE}"/>
              </a:ext>
            </a:extLst>
          </p:cNvPr>
          <p:cNvCxnSpPr>
            <a:cxnSpLocks/>
          </p:cNvCxnSpPr>
          <p:nvPr/>
        </p:nvCxnSpPr>
        <p:spPr>
          <a:xfrm>
            <a:off x="3860800" y="3441698"/>
            <a:ext cx="1117600"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pic>
        <p:nvPicPr>
          <p:cNvPr id="12" name="Image 11" descr="Une image contenant texte, Police, horloge, nombre&#10;&#10;Description générée automatiquement">
            <a:extLst>
              <a:ext uri="{FF2B5EF4-FFF2-40B4-BE49-F238E27FC236}">
                <a16:creationId xmlns:a16="http://schemas.microsoft.com/office/drawing/2014/main" id="{4007B1B4-4B3E-0C54-7C5C-4DA775C4D1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92711" y="1676403"/>
            <a:ext cx="3143689" cy="1752595"/>
          </a:xfrm>
          <a:prstGeom prst="rect">
            <a:avLst/>
          </a:prstGeom>
        </p:spPr>
      </p:pic>
      <p:sp>
        <p:nvSpPr>
          <p:cNvPr id="13" name="ZoneTexte 12">
            <a:extLst>
              <a:ext uri="{FF2B5EF4-FFF2-40B4-BE49-F238E27FC236}">
                <a16:creationId xmlns:a16="http://schemas.microsoft.com/office/drawing/2014/main" id="{CA5B9A93-5136-C8EE-BFD5-F09A46BEB804}"/>
              </a:ext>
            </a:extLst>
          </p:cNvPr>
          <p:cNvSpPr txBox="1"/>
          <p:nvPr/>
        </p:nvSpPr>
        <p:spPr>
          <a:xfrm>
            <a:off x="9779000" y="2220267"/>
            <a:ext cx="635000" cy="461665"/>
          </a:xfrm>
          <a:prstGeom prst="rect">
            <a:avLst/>
          </a:prstGeom>
          <a:noFill/>
        </p:spPr>
        <p:txBody>
          <a:bodyPr wrap="square" rtlCol="0">
            <a:spAutoFit/>
          </a:bodyPr>
          <a:lstStyle/>
          <a:p>
            <a:r>
              <a:rPr lang="fr-FR" sz="2400" dirty="0"/>
              <a:t>C</a:t>
            </a:r>
          </a:p>
        </p:txBody>
      </p:sp>
      <p:sp>
        <p:nvSpPr>
          <p:cNvPr id="14" name="ZoneTexte 13">
            <a:extLst>
              <a:ext uri="{FF2B5EF4-FFF2-40B4-BE49-F238E27FC236}">
                <a16:creationId xmlns:a16="http://schemas.microsoft.com/office/drawing/2014/main" id="{7463B150-A40C-5776-344C-303079EFE581}"/>
              </a:ext>
            </a:extLst>
          </p:cNvPr>
          <p:cNvSpPr txBox="1"/>
          <p:nvPr/>
        </p:nvSpPr>
        <p:spPr>
          <a:xfrm>
            <a:off x="8918356" y="2451099"/>
            <a:ext cx="635000" cy="461665"/>
          </a:xfrm>
          <a:prstGeom prst="rect">
            <a:avLst/>
          </a:prstGeom>
          <a:noFill/>
        </p:spPr>
        <p:txBody>
          <a:bodyPr wrap="square" rtlCol="0">
            <a:spAutoFit/>
          </a:bodyPr>
          <a:lstStyle/>
          <a:p>
            <a:r>
              <a:rPr lang="fr-FR" sz="2400" dirty="0"/>
              <a:t>2</a:t>
            </a:r>
          </a:p>
        </p:txBody>
      </p:sp>
      <p:sp>
        <p:nvSpPr>
          <p:cNvPr id="15" name="ZoneTexte 14">
            <a:extLst>
              <a:ext uri="{FF2B5EF4-FFF2-40B4-BE49-F238E27FC236}">
                <a16:creationId xmlns:a16="http://schemas.microsoft.com/office/drawing/2014/main" id="{4DABD670-0C49-B155-7151-8BAA5C7B727E}"/>
              </a:ext>
            </a:extLst>
          </p:cNvPr>
          <p:cNvSpPr txBox="1"/>
          <p:nvPr/>
        </p:nvSpPr>
        <p:spPr>
          <a:xfrm>
            <a:off x="9436100" y="1654101"/>
            <a:ext cx="635000" cy="461665"/>
          </a:xfrm>
          <a:prstGeom prst="rect">
            <a:avLst/>
          </a:prstGeom>
          <a:noFill/>
        </p:spPr>
        <p:txBody>
          <a:bodyPr wrap="square" rtlCol="0">
            <a:spAutoFit/>
          </a:bodyPr>
          <a:lstStyle/>
          <a:p>
            <a:r>
              <a:rPr lang="fr-FR" sz="2400" dirty="0"/>
              <a:t>R</a:t>
            </a:r>
            <a:r>
              <a:rPr lang="fr-FR" sz="2400" baseline="-25000" dirty="0"/>
              <a:t>1</a:t>
            </a:r>
          </a:p>
        </p:txBody>
      </p:sp>
      <p:sp>
        <p:nvSpPr>
          <p:cNvPr id="16" name="ZoneTexte 15">
            <a:extLst>
              <a:ext uri="{FF2B5EF4-FFF2-40B4-BE49-F238E27FC236}">
                <a16:creationId xmlns:a16="http://schemas.microsoft.com/office/drawing/2014/main" id="{4CF36454-4C61-D2DC-DE81-719497F78EE7}"/>
              </a:ext>
            </a:extLst>
          </p:cNvPr>
          <p:cNvSpPr txBox="1"/>
          <p:nvPr/>
        </p:nvSpPr>
        <p:spPr>
          <a:xfrm>
            <a:off x="10505856" y="1663699"/>
            <a:ext cx="635000" cy="461665"/>
          </a:xfrm>
          <a:prstGeom prst="rect">
            <a:avLst/>
          </a:prstGeom>
          <a:noFill/>
        </p:spPr>
        <p:txBody>
          <a:bodyPr wrap="square" rtlCol="0">
            <a:spAutoFit/>
          </a:bodyPr>
          <a:lstStyle/>
          <a:p>
            <a:r>
              <a:rPr lang="fr-FR" sz="2400" dirty="0"/>
              <a:t>R</a:t>
            </a:r>
            <a:r>
              <a:rPr lang="fr-FR" sz="2400" baseline="-25000" dirty="0"/>
              <a:t>2</a:t>
            </a:r>
          </a:p>
        </p:txBody>
      </p:sp>
      <p:sp>
        <p:nvSpPr>
          <p:cNvPr id="17" name="Rectangle 16">
            <a:extLst>
              <a:ext uri="{FF2B5EF4-FFF2-40B4-BE49-F238E27FC236}">
                <a16:creationId xmlns:a16="http://schemas.microsoft.com/office/drawing/2014/main" id="{2F2C1012-CFF3-A63B-6CAF-B8E21D74E5AA}"/>
              </a:ext>
            </a:extLst>
          </p:cNvPr>
          <p:cNvSpPr/>
          <p:nvPr/>
        </p:nvSpPr>
        <p:spPr>
          <a:xfrm>
            <a:off x="9779000" y="1663699"/>
            <a:ext cx="726856" cy="1552363"/>
          </a:xfrm>
          <a:prstGeom prst="rect">
            <a:avLst/>
          </a:prstGeom>
          <a:no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ln w="0"/>
              <a:solidFill>
                <a:schemeClr val="accent1"/>
              </a:solidFill>
              <a:effectLst>
                <a:outerShdw blurRad="38100" dist="25400" dir="5400000" algn="ctr" rotWithShape="0">
                  <a:srgbClr val="6E747A">
                    <a:alpha val="43000"/>
                  </a:srgbClr>
                </a:outerShdw>
              </a:effectLst>
            </a:endParaRPr>
          </a:p>
        </p:txBody>
      </p:sp>
      <p:cxnSp>
        <p:nvCxnSpPr>
          <p:cNvPr id="19" name="Connecteur droit 18">
            <a:extLst>
              <a:ext uri="{FF2B5EF4-FFF2-40B4-BE49-F238E27FC236}">
                <a16:creationId xmlns:a16="http://schemas.microsoft.com/office/drawing/2014/main" id="{0580B535-B565-21CE-38D9-5785223D0EF9}"/>
              </a:ext>
            </a:extLst>
          </p:cNvPr>
          <p:cNvCxnSpPr>
            <a:cxnSpLocks/>
          </p:cNvCxnSpPr>
          <p:nvPr/>
        </p:nvCxnSpPr>
        <p:spPr>
          <a:xfrm>
            <a:off x="10223500" y="2311400"/>
            <a:ext cx="2159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ZoneTexte 20">
            <a:extLst>
              <a:ext uri="{FF2B5EF4-FFF2-40B4-BE49-F238E27FC236}">
                <a16:creationId xmlns:a16="http://schemas.microsoft.com/office/drawing/2014/main" id="{501BB244-E51A-C0BC-F554-9BC7FA9AD94C}"/>
              </a:ext>
            </a:extLst>
          </p:cNvPr>
          <p:cNvSpPr txBox="1"/>
          <p:nvPr/>
        </p:nvSpPr>
        <p:spPr>
          <a:xfrm>
            <a:off x="10677306" y="2111352"/>
            <a:ext cx="292100" cy="372907"/>
          </a:xfrm>
          <a:prstGeom prst="rect">
            <a:avLst/>
          </a:prstGeom>
          <a:noFill/>
        </p:spPr>
        <p:txBody>
          <a:bodyPr wrap="square" rtlCol="0">
            <a:spAutoFit/>
          </a:bodyPr>
          <a:lstStyle/>
          <a:p>
            <a:r>
              <a:rPr lang="el-GR" dirty="0">
                <a:solidFill>
                  <a:srgbClr val="FF0000"/>
                </a:solidFill>
              </a:rPr>
              <a:t>α</a:t>
            </a:r>
            <a:endParaRPr lang="fr-FR" dirty="0">
              <a:solidFill>
                <a:srgbClr val="FF0000"/>
              </a:solidFill>
            </a:endParaRPr>
          </a:p>
        </p:txBody>
      </p:sp>
      <p:sp>
        <p:nvSpPr>
          <p:cNvPr id="22" name="ZoneTexte 21">
            <a:extLst>
              <a:ext uri="{FF2B5EF4-FFF2-40B4-BE49-F238E27FC236}">
                <a16:creationId xmlns:a16="http://schemas.microsoft.com/office/drawing/2014/main" id="{43224E3C-BB4D-FE8E-3FC9-D5AA24CB799A}"/>
              </a:ext>
            </a:extLst>
          </p:cNvPr>
          <p:cNvSpPr txBox="1"/>
          <p:nvPr/>
        </p:nvSpPr>
        <p:spPr>
          <a:xfrm>
            <a:off x="9271000" y="2197100"/>
            <a:ext cx="292100" cy="372907"/>
          </a:xfrm>
          <a:prstGeom prst="rect">
            <a:avLst/>
          </a:prstGeom>
          <a:noFill/>
        </p:spPr>
        <p:txBody>
          <a:bodyPr wrap="square" rtlCol="0">
            <a:spAutoFit/>
          </a:bodyPr>
          <a:lstStyle/>
          <a:p>
            <a:r>
              <a:rPr lang="el-GR" dirty="0">
                <a:solidFill>
                  <a:srgbClr val="FF0000"/>
                </a:solidFill>
              </a:rPr>
              <a:t>α</a:t>
            </a:r>
            <a:endParaRPr lang="fr-FR" dirty="0">
              <a:solidFill>
                <a:srgbClr val="FF0000"/>
              </a:solidFill>
            </a:endParaRPr>
          </a:p>
        </p:txBody>
      </p:sp>
    </p:spTree>
    <p:extLst>
      <p:ext uri="{BB962C8B-B14F-4D97-AF65-F5344CB8AC3E}">
        <p14:creationId xmlns:p14="http://schemas.microsoft.com/office/powerpoint/2010/main" val="32812226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347150B2-C457-68C2-9F95-29895C7CE965}"/>
              </a:ext>
            </a:extLst>
          </p:cNvPr>
          <p:cNvSpPr txBox="1">
            <a:spLocks/>
          </p:cNvSpPr>
          <p:nvPr/>
        </p:nvSpPr>
        <p:spPr>
          <a:xfrm>
            <a:off x="-57150" y="576107"/>
            <a:ext cx="12249150" cy="62804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buFont typeface="Wingdings" panose="05000000000000000000" pitchFamily="2" charset="2"/>
              <a:buChar char="Ø"/>
            </a:pPr>
            <a:r>
              <a:rPr lang="fr-FR" sz="2800" u="sng" dirty="0"/>
              <a:t>Nomination des peptides</a:t>
            </a:r>
            <a:r>
              <a:rPr lang="fr-FR" sz="2800" dirty="0"/>
              <a:t> : </a:t>
            </a:r>
          </a:p>
          <a:p>
            <a:pPr marL="457200" lvl="1" indent="0">
              <a:buNone/>
            </a:pPr>
            <a:r>
              <a:rPr lang="fr-FR" sz="2800" dirty="0"/>
              <a:t>  On nomme d’abord le 1</a:t>
            </a:r>
            <a:r>
              <a:rPr lang="fr-FR" sz="2800" baseline="30000" dirty="0"/>
              <a:t>er</a:t>
            </a:r>
            <a:r>
              <a:rPr lang="fr-FR" sz="2800" dirty="0"/>
              <a:t> AA (en N-terminal) en ajoutant le suffixe « </a:t>
            </a:r>
            <a:r>
              <a:rPr lang="fr-FR" sz="2800" dirty="0" err="1"/>
              <a:t>yl</a:t>
            </a:r>
            <a:r>
              <a:rPr lang="fr-FR" sz="2800" dirty="0"/>
              <a:t> », puis     les suivants dans l'ordre, tous vont porter ce même suffixe et on termine par l'AA en C-terminal sans suffixe.</a:t>
            </a:r>
          </a:p>
          <a:p>
            <a:pPr marL="457200" lvl="1" indent="0">
              <a:buNone/>
            </a:pPr>
            <a:r>
              <a:rPr lang="fr-FR" sz="2800" dirty="0"/>
              <a:t>   </a:t>
            </a:r>
          </a:p>
          <a:p>
            <a:pPr marL="457200" lvl="1" indent="0">
              <a:buNone/>
            </a:pPr>
            <a:r>
              <a:rPr lang="fr-FR" sz="2800" dirty="0"/>
              <a:t>Exemple : Gly – </a:t>
            </a:r>
            <a:r>
              <a:rPr lang="fr-FR" sz="2800" dirty="0" err="1"/>
              <a:t>Ser</a:t>
            </a:r>
            <a:r>
              <a:rPr lang="fr-FR" sz="2800" dirty="0"/>
              <a:t> – Val – Asn</a:t>
            </a:r>
          </a:p>
          <a:p>
            <a:pPr marL="457200" lvl="1" indent="0">
              <a:buNone/>
            </a:pPr>
            <a:r>
              <a:rPr lang="fr-FR" sz="2800" dirty="0"/>
              <a:t>   </a:t>
            </a:r>
          </a:p>
          <a:p>
            <a:pPr marL="457200" lvl="1" indent="0">
              <a:buNone/>
            </a:pPr>
            <a:r>
              <a:rPr lang="fr-FR" sz="2800" dirty="0"/>
              <a:t>Ici le N-ter porté par Gly et C-ter par Asn</a:t>
            </a:r>
          </a:p>
          <a:p>
            <a:pPr marL="457200" lvl="1" indent="0">
              <a:buNone/>
            </a:pPr>
            <a:r>
              <a:rPr lang="fr-FR" sz="2800" dirty="0"/>
              <a:t>En appliquant la règle : </a:t>
            </a:r>
            <a:r>
              <a:rPr lang="fr-FR" sz="2800" dirty="0" err="1"/>
              <a:t>Glycyl</a:t>
            </a:r>
            <a:r>
              <a:rPr lang="fr-FR" sz="2800" dirty="0"/>
              <a:t> – </a:t>
            </a:r>
            <a:r>
              <a:rPr lang="fr-FR" sz="2800" dirty="0" err="1"/>
              <a:t>Seryl</a:t>
            </a:r>
            <a:r>
              <a:rPr lang="fr-FR" sz="2800" dirty="0"/>
              <a:t> – </a:t>
            </a:r>
            <a:r>
              <a:rPr lang="fr-FR" sz="2800" dirty="0" err="1"/>
              <a:t>Valyl</a:t>
            </a:r>
            <a:r>
              <a:rPr lang="fr-FR" sz="2800" dirty="0"/>
              <a:t> – Asparagine</a:t>
            </a:r>
          </a:p>
          <a:p>
            <a:pPr marL="457200" lvl="1" indent="0">
              <a:buNone/>
            </a:pPr>
            <a:r>
              <a:rPr lang="fr-FR" sz="2800" dirty="0"/>
              <a:t> On rajoute enfin un préfixe désignant le nombre d'AA qui le composent.</a:t>
            </a:r>
          </a:p>
          <a:p>
            <a:pPr marL="457200" lvl="1" indent="0">
              <a:buNone/>
            </a:pPr>
            <a:r>
              <a:rPr lang="fr-FR" sz="2800" dirty="0">
                <a:solidFill>
                  <a:schemeClr val="accent1"/>
                </a:solidFill>
              </a:rPr>
              <a:t>   </a:t>
            </a:r>
          </a:p>
          <a:p>
            <a:pPr marL="457200" lvl="1" indent="0">
              <a:buNone/>
            </a:pPr>
            <a:r>
              <a:rPr lang="fr-FR" sz="2800" dirty="0">
                <a:solidFill>
                  <a:schemeClr val="accent1"/>
                </a:solidFill>
              </a:rPr>
              <a:t>4-Glycyl – </a:t>
            </a:r>
            <a:r>
              <a:rPr lang="fr-FR" sz="2800" dirty="0" err="1">
                <a:solidFill>
                  <a:schemeClr val="accent1"/>
                </a:solidFill>
              </a:rPr>
              <a:t>Seryl</a:t>
            </a:r>
            <a:r>
              <a:rPr lang="fr-FR" sz="2800" dirty="0">
                <a:solidFill>
                  <a:schemeClr val="accent1"/>
                </a:solidFill>
              </a:rPr>
              <a:t> – </a:t>
            </a:r>
            <a:r>
              <a:rPr lang="fr-FR" sz="2800" dirty="0" err="1">
                <a:solidFill>
                  <a:schemeClr val="accent1"/>
                </a:solidFill>
              </a:rPr>
              <a:t>Valyl</a:t>
            </a:r>
            <a:r>
              <a:rPr lang="fr-FR" sz="2800" dirty="0">
                <a:solidFill>
                  <a:schemeClr val="accent1"/>
                </a:solidFill>
              </a:rPr>
              <a:t> – Asparagine</a:t>
            </a:r>
          </a:p>
          <a:p>
            <a:pPr marL="457200" lvl="1" indent="0">
              <a:buNone/>
            </a:pPr>
            <a:r>
              <a:rPr lang="fr-FR" sz="2800" dirty="0"/>
              <a:t>  </a:t>
            </a:r>
          </a:p>
        </p:txBody>
      </p:sp>
      <p:sp>
        <p:nvSpPr>
          <p:cNvPr id="5" name="Titre 1">
            <a:extLst>
              <a:ext uri="{FF2B5EF4-FFF2-40B4-BE49-F238E27FC236}">
                <a16:creationId xmlns:a16="http://schemas.microsoft.com/office/drawing/2014/main" id="{A8932217-22A7-E1C6-269B-33DD30AF4759}"/>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Peptides</a:t>
            </a:r>
          </a:p>
        </p:txBody>
      </p:sp>
    </p:spTree>
    <p:extLst>
      <p:ext uri="{BB962C8B-B14F-4D97-AF65-F5344CB8AC3E}">
        <p14:creationId xmlns:p14="http://schemas.microsoft.com/office/powerpoint/2010/main" val="5191316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C14BE937-B9DD-88CA-B28E-D221D1D6F4F6}"/>
              </a:ext>
            </a:extLst>
          </p:cNvPr>
          <p:cNvSpPr txBox="1"/>
          <p:nvPr/>
        </p:nvSpPr>
        <p:spPr>
          <a:xfrm>
            <a:off x="31750" y="890300"/>
            <a:ext cx="12160250" cy="5632311"/>
          </a:xfrm>
          <a:prstGeom prst="rect">
            <a:avLst/>
          </a:prstGeom>
          <a:noFill/>
        </p:spPr>
        <p:txBody>
          <a:bodyPr wrap="square">
            <a:spAutoFit/>
          </a:bodyPr>
          <a:lstStyle/>
          <a:p>
            <a:pPr lvl="1">
              <a:buFont typeface="Wingdings" panose="05000000000000000000" pitchFamily="2" charset="2"/>
              <a:buChar char="Ø"/>
            </a:pPr>
            <a:r>
              <a:rPr lang="fr-FR" sz="3200" u="sng" dirty="0"/>
              <a:t>Séquençage</a:t>
            </a:r>
            <a:r>
              <a:rPr lang="fr-FR" sz="3600" dirty="0"/>
              <a:t> ≠ Composition !   </a:t>
            </a:r>
          </a:p>
          <a:p>
            <a:pPr lvl="1"/>
            <a:r>
              <a:rPr lang="fr-FR" sz="3600" dirty="0"/>
              <a:t>      Attaque du coté N</a:t>
            </a:r>
            <a:r>
              <a:rPr lang="fr-FR" sz="3600" baseline="-25000" dirty="0"/>
              <a:t>t</a:t>
            </a:r>
          </a:p>
          <a:p>
            <a:pPr marL="457200" lvl="1" indent="0">
              <a:buNone/>
            </a:pPr>
            <a:r>
              <a:rPr lang="fr-FR" sz="3600" dirty="0"/>
              <a:t>      </a:t>
            </a:r>
            <a:r>
              <a:rPr lang="fr-FR" sz="3600" dirty="0">
                <a:solidFill>
                  <a:schemeClr val="accent1"/>
                </a:solidFill>
              </a:rPr>
              <a:t>Techniques chimiques </a:t>
            </a:r>
            <a:r>
              <a:rPr lang="fr-FR" sz="3600" dirty="0"/>
              <a:t>:</a:t>
            </a:r>
          </a:p>
          <a:p>
            <a:pPr marL="457200" lvl="1" indent="0">
              <a:buNone/>
            </a:pPr>
            <a:r>
              <a:rPr lang="fr-FR" sz="3600" dirty="0"/>
              <a:t>- méthode de SANGER</a:t>
            </a:r>
          </a:p>
          <a:p>
            <a:pPr marL="457200" lvl="1" indent="0">
              <a:buNone/>
            </a:pPr>
            <a:r>
              <a:rPr lang="fr-FR" sz="3600" dirty="0"/>
              <a:t>- </a:t>
            </a:r>
            <a:r>
              <a:rPr lang="fr-FR" sz="3600" dirty="0" err="1"/>
              <a:t>Dansylation</a:t>
            </a:r>
            <a:r>
              <a:rPr lang="fr-FR" sz="3600" dirty="0"/>
              <a:t>                       </a:t>
            </a:r>
            <a:r>
              <a:rPr lang="fr-FR" sz="2800" dirty="0"/>
              <a:t>(voir chapitre propriétés chimiques des AA)</a:t>
            </a:r>
            <a:endParaRPr lang="fr-FR" sz="3600" dirty="0"/>
          </a:p>
          <a:p>
            <a:pPr marL="457200" lvl="1" indent="0">
              <a:buNone/>
            </a:pPr>
            <a:r>
              <a:rPr lang="fr-FR" sz="3600" dirty="0"/>
              <a:t>- méthode d’EDMAN</a:t>
            </a:r>
          </a:p>
          <a:p>
            <a:pPr marL="457200" lvl="1" indent="0">
              <a:buNone/>
            </a:pPr>
            <a:r>
              <a:rPr lang="fr-FR" sz="3600" dirty="0"/>
              <a:t>   </a:t>
            </a:r>
          </a:p>
          <a:p>
            <a:pPr marL="457200" lvl="1" indent="0">
              <a:buNone/>
            </a:pPr>
            <a:r>
              <a:rPr lang="fr-FR" sz="3600" dirty="0"/>
              <a:t>      </a:t>
            </a:r>
            <a:r>
              <a:rPr lang="fr-FR" sz="3600" dirty="0">
                <a:solidFill>
                  <a:schemeClr val="accent1"/>
                </a:solidFill>
              </a:rPr>
              <a:t>Techniques enzymatiques </a:t>
            </a:r>
            <a:r>
              <a:rPr lang="fr-FR" sz="3600" dirty="0"/>
              <a:t>:   </a:t>
            </a:r>
          </a:p>
          <a:p>
            <a:pPr marL="457200" lvl="1" indent="0">
              <a:buNone/>
            </a:pPr>
            <a:r>
              <a:rPr lang="fr-FR" sz="3600" dirty="0"/>
              <a:t>Action des exopeptidases (aminopeptidases (N</a:t>
            </a:r>
            <a:r>
              <a:rPr lang="fr-FR" sz="3600" baseline="-25000" dirty="0"/>
              <a:t>t</a:t>
            </a:r>
            <a:r>
              <a:rPr lang="fr-FR" sz="3600" dirty="0"/>
              <a:t>) et carboxypeptidases (C</a:t>
            </a:r>
            <a:r>
              <a:rPr lang="fr-FR" sz="3600" baseline="-25000" dirty="0"/>
              <a:t>t</a:t>
            </a:r>
            <a:r>
              <a:rPr lang="fr-FR" sz="3600" dirty="0"/>
              <a:t>))</a:t>
            </a:r>
          </a:p>
        </p:txBody>
      </p:sp>
      <p:sp>
        <p:nvSpPr>
          <p:cNvPr id="6" name="Titre 1">
            <a:extLst>
              <a:ext uri="{FF2B5EF4-FFF2-40B4-BE49-F238E27FC236}">
                <a16:creationId xmlns:a16="http://schemas.microsoft.com/office/drawing/2014/main" id="{BFB21406-A2A7-7215-E91F-F3B0F63AE019}"/>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Peptides</a:t>
            </a:r>
          </a:p>
        </p:txBody>
      </p:sp>
      <p:sp>
        <p:nvSpPr>
          <p:cNvPr id="7" name="Accolade fermante 6">
            <a:extLst>
              <a:ext uri="{FF2B5EF4-FFF2-40B4-BE49-F238E27FC236}">
                <a16:creationId xmlns:a16="http://schemas.microsoft.com/office/drawing/2014/main" id="{E99A7282-63C3-7D11-6F9A-A65B203765BD}"/>
              </a:ext>
            </a:extLst>
          </p:cNvPr>
          <p:cNvSpPr/>
          <p:nvPr/>
        </p:nvSpPr>
        <p:spPr>
          <a:xfrm>
            <a:off x="4838700" y="2641600"/>
            <a:ext cx="393700" cy="1651000"/>
          </a:xfrm>
          <a:prstGeom prst="rightBrace">
            <a:avLst>
              <a:gd name="adj1" fmla="val 0"/>
              <a:gd name="adj2" fmla="val 50000"/>
            </a:avLst>
          </a:prstGeom>
          <a:ln w="38100"/>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cxnSp>
        <p:nvCxnSpPr>
          <p:cNvPr id="9" name="Connecteur droit 8">
            <a:extLst>
              <a:ext uri="{FF2B5EF4-FFF2-40B4-BE49-F238E27FC236}">
                <a16:creationId xmlns:a16="http://schemas.microsoft.com/office/drawing/2014/main" id="{C5117963-3F24-6FD3-D3B6-5834399761AC}"/>
              </a:ext>
            </a:extLst>
          </p:cNvPr>
          <p:cNvCxnSpPr/>
          <p:nvPr/>
        </p:nvCxnSpPr>
        <p:spPr>
          <a:xfrm>
            <a:off x="1257300" y="2019300"/>
            <a:ext cx="3263900" cy="0"/>
          </a:xfrm>
          <a:prstGeom prst="line">
            <a:avLst/>
          </a:prstGeom>
          <a:ln w="19050">
            <a:prstDash val="dash"/>
          </a:ln>
        </p:spPr>
        <p:style>
          <a:lnRef idx="1">
            <a:schemeClr val="dk1"/>
          </a:lnRef>
          <a:fillRef idx="0">
            <a:schemeClr val="dk1"/>
          </a:fillRef>
          <a:effectRef idx="0">
            <a:schemeClr val="dk1"/>
          </a:effectRef>
          <a:fontRef idx="minor">
            <a:schemeClr val="tx1"/>
          </a:fontRef>
        </p:style>
      </p:cxnSp>
      <p:pic>
        <p:nvPicPr>
          <p:cNvPr id="3" name="Image 2" descr="Une image contenant Perle, bijoux&#10;&#10;Description générée automatiquement">
            <a:extLst>
              <a:ext uri="{FF2B5EF4-FFF2-40B4-BE49-F238E27FC236}">
                <a16:creationId xmlns:a16="http://schemas.microsoft.com/office/drawing/2014/main" id="{9EF18DC7-DEB8-344F-5135-2C08E02118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67600" y="952351"/>
            <a:ext cx="2971800" cy="1282848"/>
          </a:xfrm>
          <a:prstGeom prst="rect">
            <a:avLst/>
          </a:prstGeom>
        </p:spPr>
      </p:pic>
      <p:sp>
        <p:nvSpPr>
          <p:cNvPr id="4" name="ZoneTexte 3">
            <a:extLst>
              <a:ext uri="{FF2B5EF4-FFF2-40B4-BE49-F238E27FC236}">
                <a16:creationId xmlns:a16="http://schemas.microsoft.com/office/drawing/2014/main" id="{45EBD204-D2BD-129B-FA17-539ACA52ED15}"/>
              </a:ext>
            </a:extLst>
          </p:cNvPr>
          <p:cNvSpPr txBox="1"/>
          <p:nvPr/>
        </p:nvSpPr>
        <p:spPr>
          <a:xfrm>
            <a:off x="7061200" y="1224443"/>
            <a:ext cx="595035" cy="369332"/>
          </a:xfrm>
          <a:prstGeom prst="rect">
            <a:avLst/>
          </a:prstGeom>
          <a:noFill/>
        </p:spPr>
        <p:txBody>
          <a:bodyPr wrap="none" rtlCol="0">
            <a:spAutoFit/>
          </a:bodyPr>
          <a:lstStyle/>
          <a:p>
            <a:r>
              <a:rPr lang="fr-FR" b="1" dirty="0">
                <a:solidFill>
                  <a:schemeClr val="accent2">
                    <a:lumMod val="50000"/>
                  </a:schemeClr>
                </a:solidFill>
              </a:rPr>
              <a:t>NH2</a:t>
            </a:r>
          </a:p>
        </p:txBody>
      </p:sp>
      <p:sp>
        <p:nvSpPr>
          <p:cNvPr id="8" name="ZoneTexte 7">
            <a:extLst>
              <a:ext uri="{FF2B5EF4-FFF2-40B4-BE49-F238E27FC236}">
                <a16:creationId xmlns:a16="http://schemas.microsoft.com/office/drawing/2014/main" id="{58AA6C3E-B7B5-2D67-7942-FF8C59E26904}"/>
              </a:ext>
            </a:extLst>
          </p:cNvPr>
          <p:cNvSpPr txBox="1"/>
          <p:nvPr/>
        </p:nvSpPr>
        <p:spPr>
          <a:xfrm>
            <a:off x="10236200" y="1961043"/>
            <a:ext cx="761683" cy="369332"/>
          </a:xfrm>
          <a:prstGeom prst="rect">
            <a:avLst/>
          </a:prstGeom>
          <a:noFill/>
        </p:spPr>
        <p:txBody>
          <a:bodyPr wrap="none" rtlCol="0">
            <a:spAutoFit/>
          </a:bodyPr>
          <a:lstStyle/>
          <a:p>
            <a:r>
              <a:rPr lang="fr-FR" b="1" dirty="0">
                <a:solidFill>
                  <a:schemeClr val="accent2">
                    <a:lumMod val="50000"/>
                  </a:schemeClr>
                </a:solidFill>
              </a:rPr>
              <a:t>COOH</a:t>
            </a:r>
          </a:p>
        </p:txBody>
      </p:sp>
      <p:cxnSp>
        <p:nvCxnSpPr>
          <p:cNvPr id="11" name="Connecteur droit avec flèche 10">
            <a:extLst>
              <a:ext uri="{FF2B5EF4-FFF2-40B4-BE49-F238E27FC236}">
                <a16:creationId xmlns:a16="http://schemas.microsoft.com/office/drawing/2014/main" id="{FBB7F2F7-B3C4-CE84-2375-982386274899}"/>
              </a:ext>
            </a:extLst>
          </p:cNvPr>
          <p:cNvCxnSpPr/>
          <p:nvPr/>
        </p:nvCxnSpPr>
        <p:spPr>
          <a:xfrm flipV="1">
            <a:off x="7962900" y="1478613"/>
            <a:ext cx="0" cy="38725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a:extLst>
              <a:ext uri="{FF2B5EF4-FFF2-40B4-BE49-F238E27FC236}">
                <a16:creationId xmlns:a16="http://schemas.microsoft.com/office/drawing/2014/main" id="{9110B4A0-2008-50FC-85AD-E4EF7AB71328}"/>
              </a:ext>
            </a:extLst>
          </p:cNvPr>
          <p:cNvCxnSpPr>
            <a:cxnSpLocks/>
          </p:cNvCxnSpPr>
          <p:nvPr/>
        </p:nvCxnSpPr>
        <p:spPr>
          <a:xfrm>
            <a:off x="8242300" y="448074"/>
            <a:ext cx="0" cy="60420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a:extLst>
              <a:ext uri="{FF2B5EF4-FFF2-40B4-BE49-F238E27FC236}">
                <a16:creationId xmlns:a16="http://schemas.microsoft.com/office/drawing/2014/main" id="{9B12D000-9A68-36F1-773E-BE6DDC422F8B}"/>
              </a:ext>
            </a:extLst>
          </p:cNvPr>
          <p:cNvCxnSpPr>
            <a:cxnSpLocks/>
          </p:cNvCxnSpPr>
          <p:nvPr/>
        </p:nvCxnSpPr>
        <p:spPr>
          <a:xfrm>
            <a:off x="9906000" y="983142"/>
            <a:ext cx="0" cy="61063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04A76858-CD8F-4CCC-A749-82248778F7F3}"/>
              </a:ext>
            </a:extLst>
          </p:cNvPr>
          <p:cNvCxnSpPr/>
          <p:nvPr/>
        </p:nvCxnSpPr>
        <p:spPr>
          <a:xfrm flipV="1">
            <a:off x="10045700" y="2041572"/>
            <a:ext cx="0" cy="38725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 name="ZoneTexte 16">
            <a:extLst>
              <a:ext uri="{FF2B5EF4-FFF2-40B4-BE49-F238E27FC236}">
                <a16:creationId xmlns:a16="http://schemas.microsoft.com/office/drawing/2014/main" id="{009CA0AC-03E1-50F2-E716-362E661FDD18}"/>
              </a:ext>
            </a:extLst>
          </p:cNvPr>
          <p:cNvSpPr txBox="1"/>
          <p:nvPr/>
        </p:nvSpPr>
        <p:spPr>
          <a:xfrm>
            <a:off x="9575800" y="448074"/>
            <a:ext cx="2133595" cy="369332"/>
          </a:xfrm>
          <a:prstGeom prst="rect">
            <a:avLst/>
          </a:prstGeom>
          <a:noFill/>
        </p:spPr>
        <p:txBody>
          <a:bodyPr wrap="square" rtlCol="0">
            <a:spAutoFit/>
          </a:bodyPr>
          <a:lstStyle/>
          <a:p>
            <a:r>
              <a:rPr lang="fr-FR" b="1" dirty="0">
                <a:solidFill>
                  <a:schemeClr val="accent1"/>
                </a:solidFill>
              </a:rPr>
              <a:t>Exopeptidases</a:t>
            </a:r>
          </a:p>
        </p:txBody>
      </p:sp>
      <p:cxnSp>
        <p:nvCxnSpPr>
          <p:cNvPr id="18" name="Connecteur droit avec flèche 17">
            <a:extLst>
              <a:ext uri="{FF2B5EF4-FFF2-40B4-BE49-F238E27FC236}">
                <a16:creationId xmlns:a16="http://schemas.microsoft.com/office/drawing/2014/main" id="{2DFD4BFA-A86E-92B5-DEA4-A8D887F09628}"/>
              </a:ext>
            </a:extLst>
          </p:cNvPr>
          <p:cNvCxnSpPr/>
          <p:nvPr/>
        </p:nvCxnSpPr>
        <p:spPr>
          <a:xfrm flipV="1">
            <a:off x="9156700" y="1631013"/>
            <a:ext cx="0" cy="387254"/>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sp>
        <p:nvSpPr>
          <p:cNvPr id="19" name="ZoneTexte 18">
            <a:extLst>
              <a:ext uri="{FF2B5EF4-FFF2-40B4-BE49-F238E27FC236}">
                <a16:creationId xmlns:a16="http://schemas.microsoft.com/office/drawing/2014/main" id="{25855D2C-5209-C5D5-A181-F014AA2E8A24}"/>
              </a:ext>
            </a:extLst>
          </p:cNvPr>
          <p:cNvSpPr txBox="1"/>
          <p:nvPr/>
        </p:nvSpPr>
        <p:spPr>
          <a:xfrm>
            <a:off x="7912100" y="2099074"/>
            <a:ext cx="2133595" cy="369332"/>
          </a:xfrm>
          <a:prstGeom prst="rect">
            <a:avLst/>
          </a:prstGeom>
          <a:noFill/>
        </p:spPr>
        <p:txBody>
          <a:bodyPr wrap="square" rtlCol="0">
            <a:spAutoFit/>
          </a:bodyPr>
          <a:lstStyle/>
          <a:p>
            <a:r>
              <a:rPr lang="fr-FR" b="1" dirty="0">
                <a:solidFill>
                  <a:schemeClr val="accent2">
                    <a:lumMod val="75000"/>
                  </a:schemeClr>
                </a:solidFill>
              </a:rPr>
              <a:t>Endopeptidases</a:t>
            </a:r>
          </a:p>
        </p:txBody>
      </p:sp>
    </p:spTree>
    <p:extLst>
      <p:ext uri="{BB962C8B-B14F-4D97-AF65-F5344CB8AC3E}">
        <p14:creationId xmlns:p14="http://schemas.microsoft.com/office/powerpoint/2010/main" val="6108380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F2CD7180-F1AE-0808-06AC-D661B05745FC}"/>
              </a:ext>
            </a:extLst>
          </p:cNvPr>
          <p:cNvSpPr txBox="1"/>
          <p:nvPr/>
        </p:nvSpPr>
        <p:spPr>
          <a:xfrm>
            <a:off x="15875" y="751344"/>
            <a:ext cx="12160250" cy="5632311"/>
          </a:xfrm>
          <a:prstGeom prst="rect">
            <a:avLst/>
          </a:prstGeom>
          <a:noFill/>
        </p:spPr>
        <p:txBody>
          <a:bodyPr wrap="square">
            <a:spAutoFit/>
          </a:bodyPr>
          <a:lstStyle/>
          <a:p>
            <a:pPr lvl="1">
              <a:buFont typeface="Wingdings" panose="05000000000000000000" pitchFamily="2" charset="2"/>
              <a:buChar char="Ø"/>
            </a:pPr>
            <a:r>
              <a:rPr lang="fr-FR" sz="3600" u="sng" dirty="0"/>
              <a:t>Séquençage</a:t>
            </a:r>
            <a:r>
              <a:rPr lang="fr-FR" sz="3600" dirty="0"/>
              <a:t> ≠ Composition !   </a:t>
            </a:r>
          </a:p>
          <a:p>
            <a:pPr lvl="1"/>
            <a:r>
              <a:rPr lang="fr-FR" sz="3600" dirty="0"/>
              <a:t>      Attaque du coté C</a:t>
            </a:r>
            <a:r>
              <a:rPr lang="fr-FR" sz="3600" baseline="-25000" dirty="0"/>
              <a:t>t</a:t>
            </a:r>
          </a:p>
          <a:p>
            <a:pPr marL="457200" lvl="1" indent="0">
              <a:buNone/>
            </a:pPr>
            <a:r>
              <a:rPr lang="fr-FR" sz="3600" dirty="0"/>
              <a:t>      </a:t>
            </a:r>
            <a:r>
              <a:rPr lang="fr-FR" sz="3600" dirty="0">
                <a:solidFill>
                  <a:schemeClr val="accent1"/>
                </a:solidFill>
              </a:rPr>
              <a:t>Techniques chimiques </a:t>
            </a:r>
            <a:r>
              <a:rPr lang="fr-FR" sz="3600" dirty="0"/>
              <a:t>:</a:t>
            </a:r>
          </a:p>
          <a:p>
            <a:pPr marL="457200" lvl="1" indent="0">
              <a:buNone/>
            </a:pPr>
            <a:r>
              <a:rPr lang="fr-FR" sz="3600" dirty="0"/>
              <a:t>   On utilise le réactif Hydrazine (NH</a:t>
            </a:r>
            <a:r>
              <a:rPr lang="fr-FR" sz="3600" baseline="-25000" dirty="0"/>
              <a:t>2</a:t>
            </a:r>
            <a:r>
              <a:rPr lang="fr-FR" sz="3600" dirty="0"/>
              <a:t>     NH</a:t>
            </a:r>
            <a:r>
              <a:rPr lang="fr-FR" sz="3600" baseline="-25000" dirty="0"/>
              <a:t>2</a:t>
            </a:r>
            <a:r>
              <a:rPr lang="fr-FR" sz="3600" dirty="0"/>
              <a:t>) pour libérer      l’AA C</a:t>
            </a:r>
            <a:r>
              <a:rPr lang="fr-FR" sz="3600" baseline="-25000" dirty="0"/>
              <a:t>t </a:t>
            </a:r>
            <a:r>
              <a:rPr lang="fr-FR" sz="3600" dirty="0"/>
              <a:t> (</a:t>
            </a:r>
            <a:r>
              <a:rPr lang="fr-FR" sz="3600" dirty="0" err="1"/>
              <a:t>hydrazinolyse</a:t>
            </a:r>
            <a:r>
              <a:rPr lang="fr-FR" sz="3600" dirty="0"/>
              <a:t>)</a:t>
            </a:r>
            <a:endParaRPr lang="fr-FR" sz="3600" baseline="-25000" dirty="0"/>
          </a:p>
          <a:p>
            <a:pPr marL="457200" lvl="1" indent="0">
              <a:buNone/>
            </a:pPr>
            <a:r>
              <a:rPr lang="fr-FR" sz="3600" dirty="0"/>
              <a:t>      </a:t>
            </a:r>
            <a:r>
              <a:rPr lang="fr-FR" sz="3600" dirty="0">
                <a:solidFill>
                  <a:schemeClr val="accent1"/>
                </a:solidFill>
              </a:rPr>
              <a:t>Techniques enzymatiques </a:t>
            </a:r>
            <a:r>
              <a:rPr lang="fr-FR" sz="3600" dirty="0"/>
              <a:t>: action des Carboxypeptidases</a:t>
            </a:r>
          </a:p>
          <a:p>
            <a:pPr marL="457200" lvl="1" indent="0">
              <a:buNone/>
            </a:pPr>
            <a:r>
              <a:rPr lang="fr-FR" sz="3600" dirty="0"/>
              <a:t>        Attaque à l’intérieur de la chaine peptidique  </a:t>
            </a:r>
          </a:p>
          <a:p>
            <a:pPr marL="457200" lvl="1" indent="0">
              <a:buNone/>
            </a:pPr>
            <a:r>
              <a:rPr lang="fr-FR" sz="3600" dirty="0"/>
              <a:t>       </a:t>
            </a:r>
            <a:r>
              <a:rPr lang="fr-FR" sz="3600" dirty="0">
                <a:solidFill>
                  <a:schemeClr val="accent1"/>
                </a:solidFill>
              </a:rPr>
              <a:t>Techniques chimiques </a:t>
            </a:r>
            <a:r>
              <a:rPr lang="fr-FR" sz="3600" dirty="0"/>
              <a:t>: </a:t>
            </a:r>
          </a:p>
          <a:p>
            <a:pPr marL="457200" lvl="1" indent="0">
              <a:buNone/>
            </a:pPr>
            <a:r>
              <a:rPr lang="fr-FR" sz="3600" dirty="0"/>
              <a:t>             - N-</a:t>
            </a:r>
            <a:r>
              <a:rPr lang="fr-FR" sz="3600" dirty="0" err="1"/>
              <a:t>Bromosuccinimide</a:t>
            </a:r>
            <a:r>
              <a:rPr lang="fr-FR" sz="3600" dirty="0"/>
              <a:t> : </a:t>
            </a:r>
            <a:r>
              <a:rPr lang="fr-FR" sz="3600" b="0" i="0" u="none" strike="noStrike" baseline="0" dirty="0"/>
              <a:t>coupe les liaisons peptidiques incluant le COOH de la Tyr ou du Tryptophane</a:t>
            </a:r>
            <a:endParaRPr lang="fr-FR" sz="3600" dirty="0"/>
          </a:p>
        </p:txBody>
      </p:sp>
      <p:sp>
        <p:nvSpPr>
          <p:cNvPr id="7" name="Titre 1">
            <a:extLst>
              <a:ext uri="{FF2B5EF4-FFF2-40B4-BE49-F238E27FC236}">
                <a16:creationId xmlns:a16="http://schemas.microsoft.com/office/drawing/2014/main" id="{C4F8A383-85FD-3444-89D6-FE09E32FE3C1}"/>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Peptides</a:t>
            </a:r>
          </a:p>
        </p:txBody>
      </p:sp>
      <p:cxnSp>
        <p:nvCxnSpPr>
          <p:cNvPr id="9" name="Connecteur droit 8">
            <a:extLst>
              <a:ext uri="{FF2B5EF4-FFF2-40B4-BE49-F238E27FC236}">
                <a16:creationId xmlns:a16="http://schemas.microsoft.com/office/drawing/2014/main" id="{938D595C-AD53-1B33-4E78-6F14FEA7B7CE}"/>
              </a:ext>
            </a:extLst>
          </p:cNvPr>
          <p:cNvCxnSpPr/>
          <p:nvPr/>
        </p:nvCxnSpPr>
        <p:spPr>
          <a:xfrm>
            <a:off x="1257300" y="1866900"/>
            <a:ext cx="3225800"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10" name="Connecteur droit 9">
            <a:extLst>
              <a:ext uri="{FF2B5EF4-FFF2-40B4-BE49-F238E27FC236}">
                <a16:creationId xmlns:a16="http://schemas.microsoft.com/office/drawing/2014/main" id="{C95311C2-C569-0498-6AFE-CE3CB4CFB5EC}"/>
              </a:ext>
            </a:extLst>
          </p:cNvPr>
          <p:cNvCxnSpPr>
            <a:cxnSpLocks/>
          </p:cNvCxnSpPr>
          <p:nvPr/>
        </p:nvCxnSpPr>
        <p:spPr>
          <a:xfrm>
            <a:off x="1409700" y="4610100"/>
            <a:ext cx="8216900"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13" name="Connecteur droit 12">
            <a:extLst>
              <a:ext uri="{FF2B5EF4-FFF2-40B4-BE49-F238E27FC236}">
                <a16:creationId xmlns:a16="http://schemas.microsoft.com/office/drawing/2014/main" id="{72704E40-AA32-C656-BF84-7A746F637D47}"/>
              </a:ext>
            </a:extLst>
          </p:cNvPr>
          <p:cNvCxnSpPr/>
          <p:nvPr/>
        </p:nvCxnSpPr>
        <p:spPr>
          <a:xfrm>
            <a:off x="7404100" y="2781300"/>
            <a:ext cx="355600" cy="0"/>
          </a:xfrm>
          <a:prstGeom prst="line">
            <a:avLst/>
          </a:prstGeom>
          <a:ln w="1905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938449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13D29549-BD25-B4A4-EC4B-201B916E1881}"/>
              </a:ext>
            </a:extLst>
          </p:cNvPr>
          <p:cNvSpPr txBox="1"/>
          <p:nvPr/>
        </p:nvSpPr>
        <p:spPr>
          <a:xfrm>
            <a:off x="15875" y="751344"/>
            <a:ext cx="12160250" cy="5509200"/>
          </a:xfrm>
          <a:prstGeom prst="rect">
            <a:avLst/>
          </a:prstGeom>
          <a:noFill/>
        </p:spPr>
        <p:txBody>
          <a:bodyPr wrap="square">
            <a:spAutoFit/>
          </a:bodyPr>
          <a:lstStyle/>
          <a:p>
            <a:pPr lvl="1">
              <a:buFont typeface="Wingdings" panose="05000000000000000000" pitchFamily="2" charset="2"/>
              <a:buChar char="Ø"/>
            </a:pPr>
            <a:r>
              <a:rPr lang="fr-FR" sz="3200" u="sng" dirty="0"/>
              <a:t>Séquençage</a:t>
            </a:r>
            <a:r>
              <a:rPr lang="fr-FR" sz="3200" dirty="0"/>
              <a:t> ≠ Composition !   </a:t>
            </a:r>
          </a:p>
          <a:p>
            <a:pPr lvl="1"/>
            <a:r>
              <a:rPr lang="fr-FR" sz="3200" dirty="0"/>
              <a:t>       Attaque à l’intérieur de la chaine peptidique  </a:t>
            </a:r>
          </a:p>
          <a:p>
            <a:pPr marL="457200" lvl="1" indent="0">
              <a:buNone/>
            </a:pPr>
            <a:r>
              <a:rPr lang="fr-FR" sz="3200" dirty="0"/>
              <a:t>       </a:t>
            </a:r>
            <a:r>
              <a:rPr lang="fr-FR" sz="3200" dirty="0">
                <a:solidFill>
                  <a:schemeClr val="accent1"/>
                </a:solidFill>
              </a:rPr>
              <a:t>Techniques chimiques </a:t>
            </a:r>
            <a:r>
              <a:rPr lang="fr-FR" sz="3200" dirty="0"/>
              <a:t>: </a:t>
            </a:r>
          </a:p>
          <a:p>
            <a:pPr marL="457200" lvl="1" indent="0">
              <a:buNone/>
            </a:pPr>
            <a:r>
              <a:rPr lang="fr-FR" sz="3200" dirty="0"/>
              <a:t>             - N-</a:t>
            </a:r>
            <a:r>
              <a:rPr lang="fr-FR" sz="3200" dirty="0" err="1"/>
              <a:t>Bromosuccinimide</a:t>
            </a:r>
            <a:endParaRPr lang="fr-FR" sz="3200" dirty="0"/>
          </a:p>
          <a:p>
            <a:pPr marL="457200" lvl="1" indent="0">
              <a:buNone/>
            </a:pPr>
            <a:r>
              <a:rPr lang="fr-FR" sz="3200" dirty="0"/>
              <a:t>             - Bromure de Cyanogène : coupure de la liaison peptidique qui inclut le COOH de la Met. La Met est alors transformée en Homosérine lactone.</a:t>
            </a:r>
          </a:p>
          <a:p>
            <a:pPr marL="457200" lvl="1" indent="0">
              <a:buNone/>
            </a:pPr>
            <a:r>
              <a:rPr lang="fr-FR" sz="3200" dirty="0"/>
              <a:t>         </a:t>
            </a:r>
            <a:r>
              <a:rPr lang="fr-FR" sz="3200" dirty="0">
                <a:solidFill>
                  <a:schemeClr val="accent1"/>
                </a:solidFill>
              </a:rPr>
              <a:t>Techniques enzymatiques </a:t>
            </a:r>
            <a:r>
              <a:rPr lang="fr-FR" sz="3200" dirty="0"/>
              <a:t>:</a:t>
            </a:r>
            <a:r>
              <a:rPr lang="fr-FR" sz="3200" dirty="0">
                <a:solidFill>
                  <a:schemeClr val="accent1"/>
                </a:solidFill>
              </a:rPr>
              <a:t> </a:t>
            </a:r>
            <a:r>
              <a:rPr lang="fr-FR" sz="3200" dirty="0"/>
              <a:t>action des endopeptidases</a:t>
            </a:r>
          </a:p>
          <a:p>
            <a:pPr marL="457200" lvl="1" indent="0">
              <a:buNone/>
            </a:pPr>
            <a:r>
              <a:rPr lang="fr-FR" sz="3200" dirty="0"/>
              <a:t>        Coupure des ponts disulfures : </a:t>
            </a:r>
            <a:r>
              <a:rPr lang="fr-FR" sz="3200" b="0" i="0" dirty="0">
                <a:solidFill>
                  <a:srgbClr val="202124"/>
                </a:solidFill>
                <a:effectLst/>
                <a:latin typeface="Google Sans"/>
              </a:rPr>
              <a:t>En </a:t>
            </a:r>
            <a:r>
              <a:rPr lang="fr-FR" sz="3200" dirty="0">
                <a:solidFill>
                  <a:srgbClr val="202124"/>
                </a:solidFill>
                <a:latin typeface="Google Sans"/>
              </a:rPr>
              <a:t>général </a:t>
            </a:r>
            <a:r>
              <a:rPr lang="fr-FR" sz="3200" b="0" i="0" dirty="0">
                <a:solidFill>
                  <a:srgbClr val="202124"/>
                </a:solidFill>
                <a:effectLst/>
                <a:latin typeface="Google Sans"/>
              </a:rPr>
              <a:t>la réduction d'un pont disulfure se fait </a:t>
            </a:r>
            <a:r>
              <a:rPr lang="fr-FR" sz="3200" b="0" i="0" dirty="0">
                <a:solidFill>
                  <a:srgbClr val="040C28"/>
                </a:solidFill>
                <a:effectLst/>
                <a:latin typeface="Google Sans"/>
              </a:rPr>
              <a:t>en présence de réducteurs doux comme le 2-mercaptoéthanol ou le </a:t>
            </a:r>
            <a:r>
              <a:rPr lang="fr-FR" sz="3200" b="0" i="0" dirty="0" err="1">
                <a:solidFill>
                  <a:srgbClr val="040C28"/>
                </a:solidFill>
                <a:effectLst/>
                <a:latin typeface="Google Sans"/>
              </a:rPr>
              <a:t>dithiothréitol</a:t>
            </a:r>
            <a:r>
              <a:rPr lang="fr-FR" sz="3200" b="0" i="0" dirty="0">
                <a:solidFill>
                  <a:srgbClr val="040C28"/>
                </a:solidFill>
                <a:effectLst/>
                <a:latin typeface="Google Sans"/>
              </a:rPr>
              <a:t> (DTT ou réactif de </a:t>
            </a:r>
            <a:r>
              <a:rPr lang="fr-FR" sz="3200" b="0" i="0" dirty="0" err="1">
                <a:solidFill>
                  <a:srgbClr val="040C28"/>
                </a:solidFill>
                <a:effectLst/>
                <a:latin typeface="Google Sans"/>
              </a:rPr>
              <a:t>Cleland</a:t>
            </a:r>
            <a:r>
              <a:rPr lang="fr-FR" sz="3200" b="0" i="0" dirty="0">
                <a:solidFill>
                  <a:srgbClr val="040C28"/>
                </a:solidFill>
                <a:effectLst/>
                <a:latin typeface="Google Sans"/>
              </a:rPr>
              <a:t>)</a:t>
            </a:r>
            <a:r>
              <a:rPr lang="fr-FR" sz="3200" b="0" i="0" dirty="0">
                <a:solidFill>
                  <a:srgbClr val="202124"/>
                </a:solidFill>
                <a:effectLst/>
                <a:latin typeface="Google Sans"/>
              </a:rPr>
              <a:t>.</a:t>
            </a:r>
            <a:endParaRPr lang="fr-FR" sz="3200" dirty="0"/>
          </a:p>
        </p:txBody>
      </p:sp>
      <p:sp>
        <p:nvSpPr>
          <p:cNvPr id="5" name="Titre 1">
            <a:extLst>
              <a:ext uri="{FF2B5EF4-FFF2-40B4-BE49-F238E27FC236}">
                <a16:creationId xmlns:a16="http://schemas.microsoft.com/office/drawing/2014/main" id="{82B00936-AC52-2524-CB8B-392E3134F335}"/>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Peptides</a:t>
            </a:r>
          </a:p>
        </p:txBody>
      </p:sp>
      <p:cxnSp>
        <p:nvCxnSpPr>
          <p:cNvPr id="7" name="Connecteur droit 6">
            <a:extLst>
              <a:ext uri="{FF2B5EF4-FFF2-40B4-BE49-F238E27FC236}">
                <a16:creationId xmlns:a16="http://schemas.microsoft.com/office/drawing/2014/main" id="{E52C8AD1-F58D-0694-DF4D-09D10FFB24C5}"/>
              </a:ext>
            </a:extLst>
          </p:cNvPr>
          <p:cNvCxnSpPr>
            <a:cxnSpLocks/>
          </p:cNvCxnSpPr>
          <p:nvPr/>
        </p:nvCxnSpPr>
        <p:spPr>
          <a:xfrm>
            <a:off x="1346200" y="1866900"/>
            <a:ext cx="7112000"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9" name="Connecteur droit 8">
            <a:extLst>
              <a:ext uri="{FF2B5EF4-FFF2-40B4-BE49-F238E27FC236}">
                <a16:creationId xmlns:a16="http://schemas.microsoft.com/office/drawing/2014/main" id="{025F84D7-F3F1-A106-1BE0-37B28DE34EDD}"/>
              </a:ext>
            </a:extLst>
          </p:cNvPr>
          <p:cNvCxnSpPr>
            <a:cxnSpLocks/>
          </p:cNvCxnSpPr>
          <p:nvPr/>
        </p:nvCxnSpPr>
        <p:spPr>
          <a:xfrm>
            <a:off x="1346200" y="5219700"/>
            <a:ext cx="4749800" cy="0"/>
          </a:xfrm>
          <a:prstGeom prst="line">
            <a:avLst/>
          </a:prstGeom>
          <a:ln w="28575">
            <a:prstDash val="dash"/>
          </a:ln>
        </p:spPr>
        <p:style>
          <a:lnRef idx="1">
            <a:schemeClr val="dk1"/>
          </a:lnRef>
          <a:fillRef idx="0">
            <a:schemeClr val="dk1"/>
          </a:fillRef>
          <a:effectRef idx="0">
            <a:schemeClr val="dk1"/>
          </a:effectRef>
          <a:fontRef idx="minor">
            <a:schemeClr val="tx1"/>
          </a:fontRef>
        </p:style>
      </p:cxnSp>
      <p:pic>
        <p:nvPicPr>
          <p:cNvPr id="12" name="Image 11" descr="Une image contenant horloge&#10;&#10;Description générée automatiquement">
            <a:extLst>
              <a:ext uri="{FF2B5EF4-FFF2-40B4-BE49-F238E27FC236}">
                <a16:creationId xmlns:a16="http://schemas.microsoft.com/office/drawing/2014/main" id="{CC5A76CC-F948-76CF-6310-136EB4A2FE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2580" y="152401"/>
            <a:ext cx="957419" cy="2019298"/>
          </a:xfrm>
          <a:prstGeom prst="rect">
            <a:avLst/>
          </a:prstGeom>
        </p:spPr>
      </p:pic>
      <p:pic>
        <p:nvPicPr>
          <p:cNvPr id="14" name="Image 13" descr="Une image contenant texte, Police, blanc, conception&#10;&#10;Description générée automatiquement">
            <a:extLst>
              <a:ext uri="{FF2B5EF4-FFF2-40B4-BE49-F238E27FC236}">
                <a16:creationId xmlns:a16="http://schemas.microsoft.com/office/drawing/2014/main" id="{B65ACED9-FB59-2530-ACE4-60ACF6AD8C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95815" y="431800"/>
            <a:ext cx="495369" cy="1435100"/>
          </a:xfrm>
          <a:prstGeom prst="rect">
            <a:avLst/>
          </a:prstGeom>
        </p:spPr>
      </p:pic>
      <p:cxnSp>
        <p:nvCxnSpPr>
          <p:cNvPr id="17" name="Connecteur droit avec flèche 16">
            <a:extLst>
              <a:ext uri="{FF2B5EF4-FFF2-40B4-BE49-F238E27FC236}">
                <a16:creationId xmlns:a16="http://schemas.microsoft.com/office/drawing/2014/main" id="{0F79725B-59D8-6E75-17B5-53D13EBD18AA}"/>
              </a:ext>
            </a:extLst>
          </p:cNvPr>
          <p:cNvCxnSpPr>
            <a:cxnSpLocks/>
          </p:cNvCxnSpPr>
          <p:nvPr/>
        </p:nvCxnSpPr>
        <p:spPr>
          <a:xfrm>
            <a:off x="10007599" y="1149350"/>
            <a:ext cx="825501"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9" name="ZoneTexte 18">
            <a:extLst>
              <a:ext uri="{FF2B5EF4-FFF2-40B4-BE49-F238E27FC236}">
                <a16:creationId xmlns:a16="http://schemas.microsoft.com/office/drawing/2014/main" id="{715F7C89-A71B-8CB5-017E-1217C99C64F6}"/>
              </a:ext>
            </a:extLst>
          </p:cNvPr>
          <p:cNvSpPr txBox="1"/>
          <p:nvPr/>
        </p:nvSpPr>
        <p:spPr>
          <a:xfrm>
            <a:off x="10937220" y="874067"/>
            <a:ext cx="706279" cy="461665"/>
          </a:xfrm>
          <a:prstGeom prst="rect">
            <a:avLst/>
          </a:prstGeom>
          <a:noFill/>
        </p:spPr>
        <p:txBody>
          <a:bodyPr wrap="square" rtlCol="0">
            <a:spAutoFit/>
          </a:bodyPr>
          <a:lstStyle/>
          <a:p>
            <a:r>
              <a:rPr lang="fr-FR" sz="2400" b="1" dirty="0"/>
              <a:t>2 x</a:t>
            </a:r>
          </a:p>
        </p:txBody>
      </p:sp>
      <p:sp>
        <p:nvSpPr>
          <p:cNvPr id="20" name="Rectangle 19">
            <a:extLst>
              <a:ext uri="{FF2B5EF4-FFF2-40B4-BE49-F238E27FC236}">
                <a16:creationId xmlns:a16="http://schemas.microsoft.com/office/drawing/2014/main" id="{4E5F72F6-8F55-B90F-3E23-7B74ABFB08BF}"/>
              </a:ext>
            </a:extLst>
          </p:cNvPr>
          <p:cNvSpPr/>
          <p:nvPr/>
        </p:nvSpPr>
        <p:spPr>
          <a:xfrm>
            <a:off x="8991600" y="152401"/>
            <a:ext cx="3022600" cy="2019283"/>
          </a:xfrm>
          <a:prstGeom prst="rect">
            <a:avLst/>
          </a:prstGeom>
          <a:no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20">
            <a:extLst>
              <a:ext uri="{FF2B5EF4-FFF2-40B4-BE49-F238E27FC236}">
                <a16:creationId xmlns:a16="http://schemas.microsoft.com/office/drawing/2014/main" id="{4532864F-AA2D-15B3-BD76-39149E1CE039}"/>
              </a:ext>
            </a:extLst>
          </p:cNvPr>
          <p:cNvSpPr txBox="1"/>
          <p:nvPr/>
        </p:nvSpPr>
        <p:spPr>
          <a:xfrm>
            <a:off x="9825752" y="727076"/>
            <a:ext cx="1090454" cy="369332"/>
          </a:xfrm>
          <a:prstGeom prst="rect">
            <a:avLst/>
          </a:prstGeom>
          <a:noFill/>
        </p:spPr>
        <p:txBody>
          <a:bodyPr wrap="square" rtlCol="0">
            <a:spAutoFit/>
          </a:bodyPr>
          <a:lstStyle/>
          <a:p>
            <a:r>
              <a:rPr lang="fr-FR" dirty="0"/>
              <a:t>réduction</a:t>
            </a:r>
          </a:p>
        </p:txBody>
      </p:sp>
      <p:sp>
        <p:nvSpPr>
          <p:cNvPr id="22" name="ZoneTexte 21">
            <a:extLst>
              <a:ext uri="{FF2B5EF4-FFF2-40B4-BE49-F238E27FC236}">
                <a16:creationId xmlns:a16="http://schemas.microsoft.com/office/drawing/2014/main" id="{CF414E85-3F8E-D9CF-0A11-D9DB20560F3B}"/>
              </a:ext>
            </a:extLst>
          </p:cNvPr>
          <p:cNvSpPr txBox="1"/>
          <p:nvPr/>
        </p:nvSpPr>
        <p:spPr>
          <a:xfrm>
            <a:off x="9978151" y="1285876"/>
            <a:ext cx="1294647" cy="369332"/>
          </a:xfrm>
          <a:prstGeom prst="rect">
            <a:avLst/>
          </a:prstGeom>
          <a:noFill/>
        </p:spPr>
        <p:txBody>
          <a:bodyPr wrap="square" rtlCol="0">
            <a:spAutoFit/>
          </a:bodyPr>
          <a:lstStyle/>
          <a:p>
            <a:r>
              <a:rPr lang="fr-FR" dirty="0"/>
              <a:t>oxydation</a:t>
            </a:r>
          </a:p>
        </p:txBody>
      </p:sp>
      <p:cxnSp>
        <p:nvCxnSpPr>
          <p:cNvPr id="23" name="Connecteur droit avec flèche 22">
            <a:extLst>
              <a:ext uri="{FF2B5EF4-FFF2-40B4-BE49-F238E27FC236}">
                <a16:creationId xmlns:a16="http://schemas.microsoft.com/office/drawing/2014/main" id="{4384CC55-A31A-E5DB-0824-3422253043D1}"/>
              </a:ext>
            </a:extLst>
          </p:cNvPr>
          <p:cNvCxnSpPr>
            <a:cxnSpLocks/>
          </p:cNvCxnSpPr>
          <p:nvPr/>
        </p:nvCxnSpPr>
        <p:spPr>
          <a:xfrm flipH="1">
            <a:off x="10058400" y="1301750"/>
            <a:ext cx="812799"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532043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E322023A-3B1D-3D45-CAF1-C9EA2CA02A24}"/>
              </a:ext>
            </a:extLst>
          </p:cNvPr>
          <p:cNvSpPr txBox="1"/>
          <p:nvPr/>
        </p:nvSpPr>
        <p:spPr>
          <a:xfrm>
            <a:off x="31750" y="576107"/>
            <a:ext cx="12160250" cy="6124754"/>
          </a:xfrm>
          <a:prstGeom prst="rect">
            <a:avLst/>
          </a:prstGeom>
          <a:noFill/>
        </p:spPr>
        <p:txBody>
          <a:bodyPr wrap="square">
            <a:spAutoFit/>
          </a:bodyPr>
          <a:lstStyle/>
          <a:p>
            <a:pPr lvl="1">
              <a:buFont typeface="Wingdings" panose="05000000000000000000" pitchFamily="2" charset="2"/>
              <a:buChar char="Ø"/>
            </a:pPr>
            <a:r>
              <a:rPr lang="fr-FR" sz="2800" u="sng" dirty="0"/>
              <a:t>Propriétés physicochimiques</a:t>
            </a:r>
            <a:r>
              <a:rPr lang="fr-FR" sz="2800" dirty="0"/>
              <a:t> :</a:t>
            </a:r>
          </a:p>
          <a:p>
            <a:pPr lvl="1"/>
            <a:r>
              <a:rPr lang="fr-FR" sz="2800" dirty="0"/>
              <a:t>         </a:t>
            </a:r>
            <a:r>
              <a:rPr lang="fr-FR" sz="2800" dirty="0">
                <a:solidFill>
                  <a:schemeClr val="accent1"/>
                </a:solidFill>
              </a:rPr>
              <a:t>Propriétés physiques </a:t>
            </a:r>
            <a:r>
              <a:rPr lang="fr-FR" sz="2800" dirty="0"/>
              <a:t>:</a:t>
            </a:r>
          </a:p>
          <a:p>
            <a:pPr lvl="1"/>
            <a:r>
              <a:rPr lang="fr-FR" sz="2800" dirty="0"/>
              <a:t>Ces propriétés vont dépendre de la composition du peptide en AA. En effet le peptide va absorber dans l’UV entre 180 et 230 nm et s’il y a des AA aromatiques, alors il absorbe aussi à 280 nm.</a:t>
            </a:r>
          </a:p>
          <a:p>
            <a:pPr lvl="1"/>
            <a:r>
              <a:rPr lang="fr-FR" sz="2800" dirty="0"/>
              <a:t>         </a:t>
            </a:r>
            <a:r>
              <a:rPr lang="fr-FR" sz="2800" dirty="0">
                <a:solidFill>
                  <a:schemeClr val="accent1"/>
                </a:solidFill>
              </a:rPr>
              <a:t>Propriétés chimiques</a:t>
            </a:r>
            <a:r>
              <a:rPr lang="fr-FR" sz="2800" dirty="0"/>
              <a:t> :</a:t>
            </a:r>
          </a:p>
          <a:p>
            <a:pPr lvl="1"/>
            <a:r>
              <a:rPr lang="fr-FR" sz="2800" dirty="0"/>
              <a:t>La solubilité varie selon la taille et la composition en AA. La liaison peptidique a la capacité de de former des complexes avec des cations bivalents (Cu</a:t>
            </a:r>
            <a:r>
              <a:rPr lang="fr-FR" sz="2800" baseline="-25000" dirty="0"/>
              <a:t>2</a:t>
            </a:r>
            <a:r>
              <a:rPr lang="fr-FR" sz="2800" baseline="30000" dirty="0"/>
              <a:t>+</a:t>
            </a:r>
            <a:r>
              <a:rPr lang="fr-FR" sz="2800" dirty="0"/>
              <a:t> par exemple) (voir TP réaction du Biuret)</a:t>
            </a:r>
          </a:p>
          <a:p>
            <a:pPr marL="914400" lvl="1" indent="-457200">
              <a:buFont typeface="Wingdings" panose="05000000000000000000" pitchFamily="2" charset="2"/>
              <a:buChar char="Ø"/>
            </a:pPr>
            <a:r>
              <a:rPr lang="fr-FR" sz="2800" u="sng" dirty="0"/>
              <a:t>Peptides d’intérêts Biologiques</a:t>
            </a:r>
            <a:r>
              <a:rPr lang="fr-FR" sz="2800" dirty="0"/>
              <a:t> :</a:t>
            </a:r>
          </a:p>
          <a:p>
            <a:pPr lvl="1"/>
            <a:r>
              <a:rPr lang="fr-FR" sz="2800" b="0" i="0" dirty="0">
                <a:solidFill>
                  <a:srgbClr val="4D5156"/>
                </a:solidFill>
                <a:effectLst/>
                <a:latin typeface="Google Sans"/>
              </a:rPr>
              <a:t>        </a:t>
            </a:r>
            <a:r>
              <a:rPr lang="fr-FR" sz="2800" dirty="0"/>
              <a:t>- hormones (glutathion, glucagon, insuline, angiotensines, bradykinine, </a:t>
            </a:r>
            <a:r>
              <a:rPr lang="fr-FR" sz="2800" dirty="0" err="1"/>
              <a:t>mélano-stimulines</a:t>
            </a:r>
            <a:r>
              <a:rPr lang="fr-FR" sz="2800" dirty="0"/>
              <a:t>, gastrines, sécrétine, </a:t>
            </a:r>
            <a:r>
              <a:rPr lang="fr-FR" sz="2800" dirty="0" err="1"/>
              <a:t>etc</a:t>
            </a:r>
            <a:r>
              <a:rPr lang="fr-FR" sz="2800" dirty="0"/>
              <a:t>).</a:t>
            </a:r>
          </a:p>
          <a:p>
            <a:pPr lvl="1"/>
            <a:r>
              <a:rPr lang="fr-FR" sz="2800" dirty="0"/>
              <a:t>       - structural (peptidoglycane des parois bactériennes.</a:t>
            </a:r>
          </a:p>
          <a:p>
            <a:pPr lvl="1"/>
            <a:r>
              <a:rPr lang="fr-FR" sz="2800" dirty="0"/>
              <a:t>       - pouvoir antibiotique (</a:t>
            </a:r>
            <a:r>
              <a:rPr lang="fr-FR" sz="2800" dirty="0" err="1"/>
              <a:t>gramicidines</a:t>
            </a:r>
            <a:r>
              <a:rPr lang="fr-FR" sz="2800" dirty="0"/>
              <a:t>, </a:t>
            </a:r>
            <a:r>
              <a:rPr lang="fr-FR" sz="2800" dirty="0" err="1"/>
              <a:t>tyrocidines</a:t>
            </a:r>
            <a:r>
              <a:rPr lang="fr-FR" sz="2800" dirty="0"/>
              <a:t>, bacitracines……)</a:t>
            </a:r>
          </a:p>
        </p:txBody>
      </p:sp>
      <p:sp>
        <p:nvSpPr>
          <p:cNvPr id="5" name="Titre 1">
            <a:extLst>
              <a:ext uri="{FF2B5EF4-FFF2-40B4-BE49-F238E27FC236}">
                <a16:creationId xmlns:a16="http://schemas.microsoft.com/office/drawing/2014/main" id="{79265393-4D0A-46A2-A528-C151814D6749}"/>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Peptides</a:t>
            </a:r>
          </a:p>
        </p:txBody>
      </p:sp>
    </p:spTree>
    <p:extLst>
      <p:ext uri="{BB962C8B-B14F-4D97-AF65-F5344CB8AC3E}">
        <p14:creationId xmlns:p14="http://schemas.microsoft.com/office/powerpoint/2010/main" val="13109963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B9BD0FB-5534-A60B-288D-9AD7CFC992A3}"/>
              </a:ext>
            </a:extLst>
          </p:cNvPr>
          <p:cNvSpPr>
            <a:spLocks noGrp="1"/>
          </p:cNvSpPr>
          <p:nvPr>
            <p:ph idx="1"/>
          </p:nvPr>
        </p:nvSpPr>
        <p:spPr>
          <a:xfrm>
            <a:off x="91440" y="795635"/>
            <a:ext cx="11752943" cy="6062365"/>
          </a:xfrm>
        </p:spPr>
        <p:txBody>
          <a:bodyPr/>
          <a:lstStyle/>
          <a:p>
            <a:pPr marL="0" indent="0">
              <a:buNone/>
            </a:pPr>
            <a:r>
              <a:rPr lang="fr-FR" u="sng" dirty="0"/>
              <a:t>Généralités</a:t>
            </a:r>
            <a:r>
              <a:rPr lang="fr-FR" dirty="0"/>
              <a:t> : </a:t>
            </a:r>
          </a:p>
          <a:p>
            <a:r>
              <a:rPr kumimoji="0" lang="fr-FR" altLang="fr-FR" b="0" i="0" u="none" strike="noStrike" cap="none" normalizeH="0" baseline="0" dirty="0">
                <a:ln>
                  <a:noFill/>
                </a:ln>
                <a:effectLst/>
              </a:rPr>
              <a:t>Les protéines sont les macromolécules biologiques les plus abondantes, présentes dans toutes les cellules. </a:t>
            </a:r>
          </a:p>
          <a:p>
            <a:r>
              <a:rPr lang="fr-FR" dirty="0"/>
              <a:t> </a:t>
            </a:r>
            <a:r>
              <a:rPr kumimoji="0" lang="fr-FR" altLang="fr-FR" b="0" i="0" u="none" strike="noStrike" cap="none" normalizeH="0" baseline="0" dirty="0">
                <a:ln>
                  <a:noFill/>
                </a:ln>
                <a:effectLst/>
              </a:rPr>
              <a:t>Les protéines sont présentes en grande variété; allant de petits peptides à d'énormes polymères avec des poids moléculaires de plusieurs millions.</a:t>
            </a:r>
          </a:p>
          <a:p>
            <a:r>
              <a:rPr kumimoji="0" lang="fr-FR" altLang="fr-FR" b="0" i="0" u="none" strike="noStrike" cap="none" normalizeH="0" baseline="0" dirty="0">
                <a:ln>
                  <a:noFill/>
                </a:ln>
                <a:effectLst/>
              </a:rPr>
              <a:t>les protéines présentent une énorme diversité de fonctions biologiques et constituent le produit final du dogme biologique (ADN      ARN     Protéine)</a:t>
            </a:r>
            <a:r>
              <a:rPr lang="fr-FR" altLang="fr-FR" dirty="0"/>
              <a:t>.</a:t>
            </a:r>
          </a:p>
          <a:p>
            <a:r>
              <a:rPr kumimoji="0" lang="fr-FR" altLang="fr-FR" b="0" i="0" u="none" strike="noStrike" cap="none" normalizeH="0" baseline="0" dirty="0">
                <a:ln>
                  <a:noFill/>
                </a:ln>
                <a:effectLst/>
              </a:rPr>
              <a:t>Les protéines sont des polymères d’AA. Ces derniers sont liés les uns aux autres par des liaisons peptidiques. Le nombre des AA varie d’une centaine à plusieurs milliers.</a:t>
            </a:r>
          </a:p>
          <a:p>
            <a:r>
              <a:rPr lang="fr-FR" altLang="fr-FR" dirty="0"/>
              <a:t>Certaines protéines sont constituées d’une seule chaine polypeptidique, alors que d’autres peuvent en contenir deux ou plusieurs (sous-unités) reliées entre elles par des liaisons non covalentes. </a:t>
            </a:r>
            <a:r>
              <a:rPr kumimoji="0" lang="fr-FR" altLang="fr-FR" b="0" i="0" u="none" strike="noStrike" cap="none" normalizeH="0" baseline="0" dirty="0">
                <a:ln>
                  <a:noFill/>
                </a:ln>
                <a:effectLst/>
              </a:rPr>
              <a:t>  </a:t>
            </a:r>
          </a:p>
          <a:p>
            <a:endParaRPr lang="fr-FR" dirty="0"/>
          </a:p>
        </p:txBody>
      </p:sp>
      <p:sp>
        <p:nvSpPr>
          <p:cNvPr id="4" name="Titre 1">
            <a:extLst>
              <a:ext uri="{FF2B5EF4-FFF2-40B4-BE49-F238E27FC236}">
                <a16:creationId xmlns:a16="http://schemas.microsoft.com/office/drawing/2014/main" id="{8A6E4A9F-7FE9-9A08-696A-D720F9A73C56}"/>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sp>
        <p:nvSpPr>
          <p:cNvPr id="5" name="Rectangle 2">
            <a:extLst>
              <a:ext uri="{FF2B5EF4-FFF2-40B4-BE49-F238E27FC236}">
                <a16:creationId xmlns:a16="http://schemas.microsoft.com/office/drawing/2014/main" id="{766351DA-EB5C-F351-46D5-8A6333FC7337}"/>
              </a:ext>
            </a:extLst>
          </p:cNvPr>
          <p:cNvSpPr>
            <a:spLocks noChangeArrowheads="1"/>
          </p:cNvSpPr>
          <p:nvPr/>
        </p:nvSpPr>
        <p:spPr bwMode="auto">
          <a:xfrm>
            <a:off x="91440" y="1348699"/>
            <a:ext cx="65" cy="24174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Rectangle 3">
            <a:extLst>
              <a:ext uri="{FF2B5EF4-FFF2-40B4-BE49-F238E27FC236}">
                <a16:creationId xmlns:a16="http://schemas.microsoft.com/office/drawing/2014/main" id="{7F95DC84-8F82-C755-E2F0-1A66F32839AF}"/>
              </a:ext>
            </a:extLst>
          </p:cNvPr>
          <p:cNvSpPr>
            <a:spLocks noChangeArrowheads="1"/>
          </p:cNvSpPr>
          <p:nvPr/>
        </p:nvSpPr>
        <p:spPr bwMode="auto">
          <a:xfrm>
            <a:off x="0" y="84645"/>
            <a:ext cx="99386" cy="287910"/>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2100" b="0" i="0" u="none" strike="noStrike" cap="none" normalizeH="0" baseline="0" dirty="0">
                <a:ln>
                  <a:noFill/>
                </a:ln>
                <a:solidFill>
                  <a:srgbClr val="202124"/>
                </a:solidFill>
                <a:effectLst/>
                <a:latin typeface="inherit"/>
              </a:rPr>
              <a:t>.</a:t>
            </a:r>
            <a:r>
              <a:rPr kumimoji="0" lang="fr-FR" altLang="fr-FR" sz="1100" b="0" i="0" u="none" strike="noStrike" cap="none" normalizeH="0" baseline="0" dirty="0">
                <a:ln>
                  <a:noFill/>
                </a:ln>
                <a:solidFill>
                  <a:schemeClr val="tx1"/>
                </a:solidFill>
                <a:effectLst/>
              </a:rPr>
              <a:t> </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cxnSp>
        <p:nvCxnSpPr>
          <p:cNvPr id="8" name="Connecteur droit avec flèche 7">
            <a:extLst>
              <a:ext uri="{FF2B5EF4-FFF2-40B4-BE49-F238E27FC236}">
                <a16:creationId xmlns:a16="http://schemas.microsoft.com/office/drawing/2014/main" id="{006BED44-FE6A-BBB3-06D8-A4DC1EF85E47}"/>
              </a:ext>
            </a:extLst>
          </p:cNvPr>
          <p:cNvCxnSpPr/>
          <p:nvPr/>
        </p:nvCxnSpPr>
        <p:spPr>
          <a:xfrm>
            <a:off x="8305800" y="3733800"/>
            <a:ext cx="342900"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9" name="Connecteur droit avec flèche 8">
            <a:extLst>
              <a:ext uri="{FF2B5EF4-FFF2-40B4-BE49-F238E27FC236}">
                <a16:creationId xmlns:a16="http://schemas.microsoft.com/office/drawing/2014/main" id="{A0C6D587-0DD4-C99A-F663-FAD79E8533A2}"/>
              </a:ext>
            </a:extLst>
          </p:cNvPr>
          <p:cNvCxnSpPr/>
          <p:nvPr/>
        </p:nvCxnSpPr>
        <p:spPr>
          <a:xfrm>
            <a:off x="9398000" y="3721100"/>
            <a:ext cx="342900"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91758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CEE84D-E632-747F-8B9E-50E9410BCEF4}"/>
              </a:ext>
            </a:extLst>
          </p:cNvPr>
          <p:cNvSpPr>
            <a:spLocks noGrp="1"/>
          </p:cNvSpPr>
          <p:nvPr>
            <p:ph type="title"/>
          </p:nvPr>
        </p:nvSpPr>
        <p:spPr>
          <a:xfrm>
            <a:off x="838200" y="106362"/>
            <a:ext cx="10515600" cy="574675"/>
          </a:xfrm>
        </p:spPr>
        <p:txBody>
          <a:bodyPr>
            <a:normAutofit/>
          </a:bodyPr>
          <a:lstStyle/>
          <a:p>
            <a:r>
              <a:rPr lang="fr-FR" sz="3200" b="1" dirty="0">
                <a:solidFill>
                  <a:srgbClr val="C00000"/>
                </a:solidFill>
              </a:rPr>
              <a:t>INTRODUCTION</a:t>
            </a:r>
          </a:p>
        </p:txBody>
      </p:sp>
      <p:sp>
        <p:nvSpPr>
          <p:cNvPr id="3" name="Espace réservé du contenu 2">
            <a:extLst>
              <a:ext uri="{FF2B5EF4-FFF2-40B4-BE49-F238E27FC236}">
                <a16:creationId xmlns:a16="http://schemas.microsoft.com/office/drawing/2014/main" id="{AAE8E4DA-EBC0-AA9C-7AA0-59C166D05A01}"/>
              </a:ext>
            </a:extLst>
          </p:cNvPr>
          <p:cNvSpPr>
            <a:spLocks noGrp="1"/>
          </p:cNvSpPr>
          <p:nvPr>
            <p:ph idx="1"/>
          </p:nvPr>
        </p:nvSpPr>
        <p:spPr>
          <a:xfrm>
            <a:off x="723900" y="1409700"/>
            <a:ext cx="11353800" cy="4968875"/>
          </a:xfrm>
        </p:spPr>
        <p:txBody>
          <a:bodyPr>
            <a:normAutofit/>
          </a:bodyPr>
          <a:lstStyle/>
          <a:p>
            <a:r>
              <a:rPr lang="fr-FR" b="0" i="0" dirty="0">
                <a:effectLst/>
              </a:rPr>
              <a:t>Cours consacré à l'exploration des structures et des propriétés physicochimiques des éléments fondamentaux de la vie cellulaire : </a:t>
            </a:r>
            <a:r>
              <a:rPr lang="fr-FR" b="0" i="0" dirty="0">
                <a:solidFill>
                  <a:schemeClr val="accent1"/>
                </a:solidFill>
                <a:effectLst/>
              </a:rPr>
              <a:t>les protéines, les peptides et les acides aminés</a:t>
            </a:r>
            <a:r>
              <a:rPr lang="fr-FR" b="0" i="0" dirty="0">
                <a:effectLst/>
              </a:rPr>
              <a:t>. </a:t>
            </a:r>
            <a:r>
              <a:rPr lang="fr-FR" dirty="0"/>
              <a:t>C</a:t>
            </a:r>
            <a:r>
              <a:rPr lang="fr-FR" b="0" i="0" dirty="0">
                <a:effectLst/>
              </a:rPr>
              <a:t>es molécules jouent des rôles cruciaux dans le maintien de la vie et l'expression des caractéristiques spécifiques à chaque organisme.</a:t>
            </a:r>
          </a:p>
          <a:p>
            <a:pPr marL="0" indent="0">
              <a:buNone/>
            </a:pPr>
            <a:endParaRPr lang="fr-FR" b="0" i="0" dirty="0">
              <a:effectLst/>
            </a:endParaRPr>
          </a:p>
          <a:p>
            <a:r>
              <a:rPr lang="fr-FR" b="0" i="0" dirty="0">
                <a:effectLst/>
              </a:rPr>
              <a:t>Les protéines ont des fonctions variées telles que le transport, la régulation, la défense immunitaire et la catalyse des réactions biochimiques. Pour comprendre leur diversité et leur fonctionnement, il est impératif d'explorer en profondeur leur structure tridimensionnelle complexe et les forces qui les stabilisent.</a:t>
            </a:r>
            <a:endParaRPr lang="fr-FR" dirty="0"/>
          </a:p>
        </p:txBody>
      </p:sp>
    </p:spTree>
    <p:extLst>
      <p:ext uri="{BB962C8B-B14F-4D97-AF65-F5344CB8AC3E}">
        <p14:creationId xmlns:p14="http://schemas.microsoft.com/office/powerpoint/2010/main" val="42361215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04943618-AF5F-D3A0-5E35-BA5A8054F65D}"/>
              </a:ext>
            </a:extLst>
          </p:cNvPr>
          <p:cNvSpPr txBox="1">
            <a:spLocks/>
          </p:cNvSpPr>
          <p:nvPr/>
        </p:nvSpPr>
        <p:spPr>
          <a:xfrm>
            <a:off x="0" y="461807"/>
            <a:ext cx="11752943" cy="62804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u="sng" dirty="0"/>
              <a:t>Généralités</a:t>
            </a:r>
            <a:r>
              <a:rPr lang="fr-FR" dirty="0"/>
              <a:t> :</a:t>
            </a:r>
          </a:p>
          <a:p>
            <a:r>
              <a:rPr lang="fr-FR" dirty="0"/>
              <a:t>Les sous unités protéiques peuvent être identiques ou non. Si au moins deux sont identiques, la protéine est dite « oligomère » et chaque sous unité identique est appelée « protomère ». Exemple : homodimères ou hétérodimères, homotétramères ou hétérotétramères……</a:t>
            </a:r>
          </a:p>
          <a:p>
            <a:r>
              <a:rPr lang="fr-FR" dirty="0"/>
              <a:t>Chaque protéine possède une séquence d’AA unique et une structure tridimensionnelle propre appelée « conformation ».</a:t>
            </a:r>
          </a:p>
          <a:p>
            <a:r>
              <a:rPr lang="fr-FR" dirty="0"/>
              <a:t>Le nombre, le type et l’arrangement des AA diffèrent d’une protéine à l’autre. </a:t>
            </a:r>
          </a:p>
          <a:p>
            <a:endParaRPr lang="fr-FR" dirty="0"/>
          </a:p>
          <a:p>
            <a:pPr marL="0" indent="0">
              <a:buNone/>
            </a:pPr>
            <a:endParaRPr lang="fr-FR" dirty="0"/>
          </a:p>
        </p:txBody>
      </p:sp>
      <p:sp>
        <p:nvSpPr>
          <p:cNvPr id="5" name="Titre 1">
            <a:extLst>
              <a:ext uri="{FF2B5EF4-FFF2-40B4-BE49-F238E27FC236}">
                <a16:creationId xmlns:a16="http://schemas.microsoft.com/office/drawing/2014/main" id="{78632BAF-9241-C2EB-AF78-A9389FBD0C4E}"/>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graphicFrame>
        <p:nvGraphicFramePr>
          <p:cNvPr id="6" name="Tableau 5">
            <a:extLst>
              <a:ext uri="{FF2B5EF4-FFF2-40B4-BE49-F238E27FC236}">
                <a16:creationId xmlns:a16="http://schemas.microsoft.com/office/drawing/2014/main" id="{29FA2162-D17C-B7D9-D955-766B5877D045}"/>
              </a:ext>
            </a:extLst>
          </p:cNvPr>
          <p:cNvGraphicFramePr>
            <a:graphicFrameLocks noGrp="1"/>
          </p:cNvGraphicFramePr>
          <p:nvPr>
            <p:extLst>
              <p:ext uri="{D42A27DB-BD31-4B8C-83A1-F6EECF244321}">
                <p14:modId xmlns:p14="http://schemas.microsoft.com/office/powerpoint/2010/main" val="3942761241"/>
              </p:ext>
            </p:extLst>
          </p:nvPr>
        </p:nvGraphicFramePr>
        <p:xfrm>
          <a:off x="2155371" y="4082888"/>
          <a:ext cx="8127999" cy="2595880"/>
        </p:xfrm>
        <a:graphic>
          <a:graphicData uri="http://schemas.openxmlformats.org/drawingml/2006/table">
            <a:tbl>
              <a:tblPr firstRow="1" bandRow="1">
                <a:tableStyleId>{5C22544A-7EE6-4342-B048-85BDC9FD1C3A}</a:tableStyleId>
              </a:tblPr>
              <a:tblGrid>
                <a:gridCol w="4435929">
                  <a:extLst>
                    <a:ext uri="{9D8B030D-6E8A-4147-A177-3AD203B41FA5}">
                      <a16:colId xmlns:a16="http://schemas.microsoft.com/office/drawing/2014/main" val="2946966219"/>
                    </a:ext>
                  </a:extLst>
                </a:gridCol>
                <a:gridCol w="2400300">
                  <a:extLst>
                    <a:ext uri="{9D8B030D-6E8A-4147-A177-3AD203B41FA5}">
                      <a16:colId xmlns:a16="http://schemas.microsoft.com/office/drawing/2014/main" val="3438544964"/>
                    </a:ext>
                  </a:extLst>
                </a:gridCol>
                <a:gridCol w="1291770">
                  <a:extLst>
                    <a:ext uri="{9D8B030D-6E8A-4147-A177-3AD203B41FA5}">
                      <a16:colId xmlns:a16="http://schemas.microsoft.com/office/drawing/2014/main" val="3259842326"/>
                    </a:ext>
                  </a:extLst>
                </a:gridCol>
              </a:tblGrid>
              <a:tr h="370840">
                <a:tc>
                  <a:txBody>
                    <a:bodyPr/>
                    <a:lstStyle/>
                    <a:p>
                      <a:r>
                        <a:rPr lang="fr-FR" dirty="0"/>
                        <a:t>PROTEINES</a:t>
                      </a:r>
                    </a:p>
                  </a:txBody>
                  <a:tcPr/>
                </a:tc>
                <a:tc>
                  <a:txBody>
                    <a:bodyPr/>
                    <a:lstStyle/>
                    <a:p>
                      <a:r>
                        <a:rPr lang="fr-FR" dirty="0"/>
                        <a:t>POIDS MOLECULAIRES</a:t>
                      </a:r>
                    </a:p>
                  </a:txBody>
                  <a:tcPr/>
                </a:tc>
                <a:tc>
                  <a:txBody>
                    <a:bodyPr/>
                    <a:lstStyle/>
                    <a:p>
                      <a:r>
                        <a:rPr lang="fr-FR" dirty="0"/>
                        <a:t> CHAINES</a:t>
                      </a:r>
                    </a:p>
                  </a:txBody>
                  <a:tcPr/>
                </a:tc>
                <a:extLst>
                  <a:ext uri="{0D108BD9-81ED-4DB2-BD59-A6C34878D82A}">
                    <a16:rowId xmlns:a16="http://schemas.microsoft.com/office/drawing/2014/main" val="86915287"/>
                  </a:ext>
                </a:extLst>
              </a:tr>
              <a:tr h="370840">
                <a:tc>
                  <a:txBody>
                    <a:bodyPr/>
                    <a:lstStyle/>
                    <a:p>
                      <a:r>
                        <a:rPr lang="fr-FR" dirty="0"/>
                        <a:t>Sérumalbumine (humain) </a:t>
                      </a:r>
                    </a:p>
                  </a:txBody>
                  <a:tcPr/>
                </a:tc>
                <a:tc>
                  <a:txBody>
                    <a:bodyPr/>
                    <a:lstStyle/>
                    <a:p>
                      <a:r>
                        <a:rPr lang="fr-FR" dirty="0"/>
                        <a:t>68500</a:t>
                      </a:r>
                    </a:p>
                  </a:txBody>
                  <a:tcPr/>
                </a:tc>
                <a:tc>
                  <a:txBody>
                    <a:bodyPr/>
                    <a:lstStyle/>
                    <a:p>
                      <a:r>
                        <a:rPr lang="fr-FR" dirty="0"/>
                        <a:t>1</a:t>
                      </a:r>
                    </a:p>
                  </a:txBody>
                  <a:tcPr/>
                </a:tc>
                <a:extLst>
                  <a:ext uri="{0D108BD9-81ED-4DB2-BD59-A6C34878D82A}">
                    <a16:rowId xmlns:a16="http://schemas.microsoft.com/office/drawing/2014/main" val="40944060"/>
                  </a:ext>
                </a:extLst>
              </a:tr>
              <a:tr h="370840">
                <a:tc>
                  <a:txBody>
                    <a:bodyPr/>
                    <a:lstStyle/>
                    <a:p>
                      <a:r>
                        <a:rPr lang="fr-FR" dirty="0"/>
                        <a:t>Chymotrypsine (pancréas bovin)</a:t>
                      </a:r>
                    </a:p>
                  </a:txBody>
                  <a:tcPr/>
                </a:tc>
                <a:tc>
                  <a:txBody>
                    <a:bodyPr/>
                    <a:lstStyle/>
                    <a:p>
                      <a:r>
                        <a:rPr lang="fr-FR" dirty="0"/>
                        <a:t>21600</a:t>
                      </a:r>
                    </a:p>
                  </a:txBody>
                  <a:tcPr/>
                </a:tc>
                <a:tc>
                  <a:txBody>
                    <a:bodyPr/>
                    <a:lstStyle/>
                    <a:p>
                      <a:r>
                        <a:rPr lang="fr-FR" dirty="0"/>
                        <a:t>3</a:t>
                      </a:r>
                    </a:p>
                  </a:txBody>
                  <a:tcPr/>
                </a:tc>
                <a:extLst>
                  <a:ext uri="{0D108BD9-81ED-4DB2-BD59-A6C34878D82A}">
                    <a16:rowId xmlns:a16="http://schemas.microsoft.com/office/drawing/2014/main" val="2660216662"/>
                  </a:ext>
                </a:extLst>
              </a:tr>
              <a:tr h="370840">
                <a:tc>
                  <a:txBody>
                    <a:bodyPr/>
                    <a:lstStyle/>
                    <a:p>
                      <a:r>
                        <a:rPr lang="fr-FR" dirty="0"/>
                        <a:t>Hémoglobine (humain)</a:t>
                      </a:r>
                    </a:p>
                  </a:txBody>
                  <a:tcPr/>
                </a:tc>
                <a:tc>
                  <a:txBody>
                    <a:bodyPr/>
                    <a:lstStyle/>
                    <a:p>
                      <a:r>
                        <a:rPr lang="fr-FR" dirty="0"/>
                        <a:t>64500</a:t>
                      </a:r>
                    </a:p>
                  </a:txBody>
                  <a:tcPr/>
                </a:tc>
                <a:tc>
                  <a:txBody>
                    <a:bodyPr/>
                    <a:lstStyle/>
                    <a:p>
                      <a:r>
                        <a:rPr lang="fr-FR" dirty="0"/>
                        <a:t>4</a:t>
                      </a:r>
                    </a:p>
                  </a:txBody>
                  <a:tcPr/>
                </a:tc>
                <a:extLst>
                  <a:ext uri="{0D108BD9-81ED-4DB2-BD59-A6C34878D82A}">
                    <a16:rowId xmlns:a16="http://schemas.microsoft.com/office/drawing/2014/main" val="2235290052"/>
                  </a:ext>
                </a:extLst>
              </a:tr>
              <a:tr h="370840">
                <a:tc>
                  <a:txBody>
                    <a:bodyPr/>
                    <a:lstStyle/>
                    <a:p>
                      <a:r>
                        <a:rPr lang="fr-FR" dirty="0"/>
                        <a:t>RNA polymérase (E. Coli)</a:t>
                      </a:r>
                    </a:p>
                  </a:txBody>
                  <a:tcPr/>
                </a:tc>
                <a:tc>
                  <a:txBody>
                    <a:bodyPr/>
                    <a:lstStyle/>
                    <a:p>
                      <a:r>
                        <a:rPr lang="fr-FR" dirty="0"/>
                        <a:t>450000</a:t>
                      </a:r>
                    </a:p>
                  </a:txBody>
                  <a:tcPr/>
                </a:tc>
                <a:tc>
                  <a:txBody>
                    <a:bodyPr/>
                    <a:lstStyle/>
                    <a:p>
                      <a:r>
                        <a:rPr lang="fr-FR" dirty="0"/>
                        <a:t>5</a:t>
                      </a:r>
                    </a:p>
                  </a:txBody>
                  <a:tcPr/>
                </a:tc>
                <a:extLst>
                  <a:ext uri="{0D108BD9-81ED-4DB2-BD59-A6C34878D82A}">
                    <a16:rowId xmlns:a16="http://schemas.microsoft.com/office/drawing/2014/main" val="1662932906"/>
                  </a:ext>
                </a:extLst>
              </a:tr>
              <a:tr h="370840">
                <a:tc>
                  <a:txBody>
                    <a:bodyPr/>
                    <a:lstStyle/>
                    <a:p>
                      <a:r>
                        <a:rPr lang="fr-FR" dirty="0"/>
                        <a:t>Glutamine synthétase (E. Coli)</a:t>
                      </a:r>
                    </a:p>
                  </a:txBody>
                  <a:tcPr/>
                </a:tc>
                <a:tc>
                  <a:txBody>
                    <a:bodyPr/>
                    <a:lstStyle/>
                    <a:p>
                      <a:r>
                        <a:rPr lang="fr-FR" dirty="0"/>
                        <a:t>619000</a:t>
                      </a:r>
                    </a:p>
                  </a:txBody>
                  <a:tcPr/>
                </a:tc>
                <a:tc>
                  <a:txBody>
                    <a:bodyPr/>
                    <a:lstStyle/>
                    <a:p>
                      <a:r>
                        <a:rPr lang="fr-FR" dirty="0"/>
                        <a:t>12</a:t>
                      </a:r>
                    </a:p>
                  </a:txBody>
                  <a:tcPr/>
                </a:tc>
                <a:extLst>
                  <a:ext uri="{0D108BD9-81ED-4DB2-BD59-A6C34878D82A}">
                    <a16:rowId xmlns:a16="http://schemas.microsoft.com/office/drawing/2014/main" val="1563187626"/>
                  </a:ext>
                </a:extLst>
              </a:tr>
              <a:tr h="370840">
                <a:tc>
                  <a:txBody>
                    <a:bodyPr/>
                    <a:lstStyle/>
                    <a:p>
                      <a:r>
                        <a:rPr lang="fr-FR" dirty="0"/>
                        <a:t>Apolipoprotéine B (humain)</a:t>
                      </a:r>
                    </a:p>
                  </a:txBody>
                  <a:tcPr/>
                </a:tc>
                <a:tc>
                  <a:txBody>
                    <a:bodyPr/>
                    <a:lstStyle/>
                    <a:p>
                      <a:r>
                        <a:rPr lang="fr-FR" dirty="0"/>
                        <a:t>513000</a:t>
                      </a:r>
                    </a:p>
                  </a:txBody>
                  <a:tcPr/>
                </a:tc>
                <a:tc>
                  <a:txBody>
                    <a:bodyPr/>
                    <a:lstStyle/>
                    <a:p>
                      <a:r>
                        <a:rPr lang="fr-FR" dirty="0"/>
                        <a:t>1</a:t>
                      </a:r>
                    </a:p>
                  </a:txBody>
                  <a:tcPr/>
                </a:tc>
                <a:extLst>
                  <a:ext uri="{0D108BD9-81ED-4DB2-BD59-A6C34878D82A}">
                    <a16:rowId xmlns:a16="http://schemas.microsoft.com/office/drawing/2014/main" val="577303757"/>
                  </a:ext>
                </a:extLst>
              </a:tr>
            </a:tbl>
          </a:graphicData>
        </a:graphic>
      </p:graphicFrame>
    </p:spTree>
    <p:extLst>
      <p:ext uri="{BB962C8B-B14F-4D97-AF65-F5344CB8AC3E}">
        <p14:creationId xmlns:p14="http://schemas.microsoft.com/office/powerpoint/2010/main" val="5110109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F181EB41-4A89-079A-6EEF-A86A7E52FFEA}"/>
              </a:ext>
            </a:extLst>
          </p:cNvPr>
          <p:cNvSpPr txBox="1">
            <a:spLocks/>
          </p:cNvSpPr>
          <p:nvPr/>
        </p:nvSpPr>
        <p:spPr>
          <a:xfrm>
            <a:off x="0" y="563407"/>
            <a:ext cx="12192000" cy="62804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u="sng" dirty="0"/>
              <a:t>Classification</a:t>
            </a:r>
            <a:r>
              <a:rPr lang="fr-FR" dirty="0"/>
              <a:t> :</a:t>
            </a:r>
          </a:p>
          <a:p>
            <a:pPr marL="0" indent="0">
              <a:buNone/>
            </a:pPr>
            <a:r>
              <a:rPr lang="fr-FR" dirty="0"/>
              <a:t>   On peut se baser sur 3 critères possibles pour classer les protéines, la     composition chimique, la forme ou la fonction biologique.</a:t>
            </a:r>
          </a:p>
          <a:p>
            <a:pPr marL="0" indent="0">
              <a:buNone/>
            </a:pPr>
            <a:r>
              <a:rPr lang="fr-FR" dirty="0"/>
              <a:t>       - classification suivant la composition chimique </a:t>
            </a:r>
          </a:p>
          <a:p>
            <a:pPr marL="0" indent="0">
              <a:buNone/>
            </a:pPr>
            <a:r>
              <a:rPr lang="fr-FR" dirty="0"/>
              <a:t>2 types possibles : </a:t>
            </a:r>
            <a:r>
              <a:rPr lang="fr-FR" dirty="0">
                <a:solidFill>
                  <a:schemeClr val="accent1"/>
                </a:solidFill>
              </a:rPr>
              <a:t>les protéines simples</a:t>
            </a:r>
            <a:r>
              <a:rPr lang="fr-FR" dirty="0"/>
              <a:t> sont celle dont l’hydrolyse donne uniquement des AA (ex. Chymotrypsine) et </a:t>
            </a:r>
            <a:r>
              <a:rPr lang="fr-FR" dirty="0">
                <a:solidFill>
                  <a:schemeClr val="accent1"/>
                </a:solidFill>
              </a:rPr>
              <a:t>les protéines conjuguées </a:t>
            </a:r>
            <a:r>
              <a:rPr lang="fr-FR" dirty="0"/>
              <a:t>dont l’hydrolyse fournit à la fois des AA et une partie non protéique appelée « groupement prosthétique ». Ce dernier permettra de classer la protéine conjuguée, ex. métalloprotéines, lipoprotéines, glycoprotéines...</a:t>
            </a:r>
          </a:p>
          <a:p>
            <a:pPr marL="0" indent="0">
              <a:buNone/>
            </a:pPr>
            <a:endParaRPr lang="fr-FR" dirty="0"/>
          </a:p>
          <a:p>
            <a:pPr marL="0" indent="0">
              <a:buNone/>
            </a:pPr>
            <a:r>
              <a:rPr lang="fr-FR" dirty="0"/>
              <a:t>      - classification suivant la forme de la protéine</a:t>
            </a:r>
          </a:p>
          <a:p>
            <a:pPr marL="0" indent="0">
              <a:buNone/>
            </a:pPr>
            <a:r>
              <a:rPr lang="fr-FR" dirty="0"/>
              <a:t>Là aussi on a 2 classes possibles, les protéines </a:t>
            </a:r>
            <a:r>
              <a:rPr lang="fr-FR" dirty="0">
                <a:solidFill>
                  <a:schemeClr val="accent1"/>
                </a:solidFill>
              </a:rPr>
              <a:t>fibreuses </a:t>
            </a:r>
            <a:r>
              <a:rPr lang="fr-FR" dirty="0"/>
              <a:t>et les protéines </a:t>
            </a:r>
            <a:r>
              <a:rPr lang="fr-FR" dirty="0">
                <a:solidFill>
                  <a:schemeClr val="accent1"/>
                </a:solidFill>
              </a:rPr>
              <a:t>globulaires</a:t>
            </a:r>
            <a:r>
              <a:rPr lang="fr-FR" dirty="0"/>
              <a:t>.</a:t>
            </a:r>
          </a:p>
          <a:p>
            <a:pPr marL="0" indent="0">
              <a:buNone/>
            </a:pPr>
            <a:endParaRPr lang="fr-FR" dirty="0"/>
          </a:p>
        </p:txBody>
      </p:sp>
      <p:sp>
        <p:nvSpPr>
          <p:cNvPr id="5" name="Titre 1">
            <a:extLst>
              <a:ext uri="{FF2B5EF4-FFF2-40B4-BE49-F238E27FC236}">
                <a16:creationId xmlns:a16="http://schemas.microsoft.com/office/drawing/2014/main" id="{AB048453-3DEE-A756-845E-D5BDB39E63CA}"/>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cxnSp>
        <p:nvCxnSpPr>
          <p:cNvPr id="7" name="Connecteur droit 6">
            <a:extLst>
              <a:ext uri="{FF2B5EF4-FFF2-40B4-BE49-F238E27FC236}">
                <a16:creationId xmlns:a16="http://schemas.microsoft.com/office/drawing/2014/main" id="{A062910E-41DC-AB7C-267B-08246C6B80F6}"/>
              </a:ext>
            </a:extLst>
          </p:cNvPr>
          <p:cNvCxnSpPr/>
          <p:nvPr/>
        </p:nvCxnSpPr>
        <p:spPr>
          <a:xfrm>
            <a:off x="952500" y="2413000"/>
            <a:ext cx="6438900"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9" name="Connecteur droit 8">
            <a:extLst>
              <a:ext uri="{FF2B5EF4-FFF2-40B4-BE49-F238E27FC236}">
                <a16:creationId xmlns:a16="http://schemas.microsoft.com/office/drawing/2014/main" id="{C5EF3DE7-A9D2-E025-643D-3441C7FF1357}"/>
              </a:ext>
            </a:extLst>
          </p:cNvPr>
          <p:cNvCxnSpPr>
            <a:cxnSpLocks/>
          </p:cNvCxnSpPr>
          <p:nvPr/>
        </p:nvCxnSpPr>
        <p:spPr>
          <a:xfrm>
            <a:off x="838200" y="5448300"/>
            <a:ext cx="6210300" cy="0"/>
          </a:xfrm>
          <a:prstGeom prst="line">
            <a:avLst/>
          </a:prstGeom>
          <a:ln w="19050">
            <a:prstDash val="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2311225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0B321497-2D3D-6385-8941-3896487A74C1}"/>
              </a:ext>
            </a:extLst>
          </p:cNvPr>
          <p:cNvSpPr txBox="1">
            <a:spLocks/>
          </p:cNvSpPr>
          <p:nvPr/>
        </p:nvSpPr>
        <p:spPr>
          <a:xfrm>
            <a:off x="0" y="563407"/>
            <a:ext cx="12192000" cy="62804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u="sng" dirty="0"/>
              <a:t>Classification</a:t>
            </a:r>
            <a:r>
              <a:rPr lang="fr-FR" dirty="0"/>
              <a:t> :</a:t>
            </a:r>
          </a:p>
          <a:p>
            <a:pPr marL="0" indent="0">
              <a:buNone/>
            </a:pPr>
            <a:r>
              <a:rPr lang="fr-FR" dirty="0"/>
              <a:t>   Les protéines globulaires sont en général solubles dans H</a:t>
            </a:r>
            <a:r>
              <a:rPr lang="fr-FR" baseline="-25000" dirty="0"/>
              <a:t>2</a:t>
            </a:r>
            <a:r>
              <a:rPr lang="fr-FR" dirty="0"/>
              <a:t>O et les chaines polypeptidiques pliées pour donner une forme globulaire, ex. myoglobine, hémoglobine, enzymes….</a:t>
            </a:r>
          </a:p>
          <a:p>
            <a:pPr marL="0" indent="0">
              <a:buNone/>
            </a:pPr>
            <a:r>
              <a:rPr lang="fr-FR" dirty="0"/>
              <a:t>  Les protéines fibreuses elles sont insolubles dans H</a:t>
            </a:r>
            <a:r>
              <a:rPr lang="fr-FR" baseline="-25000" dirty="0"/>
              <a:t>2</a:t>
            </a:r>
            <a:r>
              <a:rPr lang="fr-FR" dirty="0"/>
              <a:t>O et les chaines polypeptidiques sont disposées en brins et allongées sous forme de fibres, ex. Kératine, collagène…</a:t>
            </a:r>
          </a:p>
          <a:p>
            <a:pPr marL="0" indent="0">
              <a:buNone/>
            </a:pPr>
            <a:r>
              <a:rPr lang="fr-FR" dirty="0"/>
              <a:t>        - classification des protéines suivant la fonction biologique     </a:t>
            </a:r>
          </a:p>
        </p:txBody>
      </p:sp>
      <p:sp>
        <p:nvSpPr>
          <p:cNvPr id="5" name="Titre 1">
            <a:extLst>
              <a:ext uri="{FF2B5EF4-FFF2-40B4-BE49-F238E27FC236}">
                <a16:creationId xmlns:a16="http://schemas.microsoft.com/office/drawing/2014/main" id="{E26F4DDB-6EC4-B744-AB70-F55BAD38ECFC}"/>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cxnSp>
        <p:nvCxnSpPr>
          <p:cNvPr id="7" name="Connecteur droit 6">
            <a:extLst>
              <a:ext uri="{FF2B5EF4-FFF2-40B4-BE49-F238E27FC236}">
                <a16:creationId xmlns:a16="http://schemas.microsoft.com/office/drawing/2014/main" id="{D6D3AC1C-FDC2-C105-CBDA-D41040BE3673}"/>
              </a:ext>
            </a:extLst>
          </p:cNvPr>
          <p:cNvCxnSpPr/>
          <p:nvPr/>
        </p:nvCxnSpPr>
        <p:spPr>
          <a:xfrm>
            <a:off x="990600" y="4038600"/>
            <a:ext cx="8115300" cy="0"/>
          </a:xfrm>
          <a:prstGeom prst="line">
            <a:avLst/>
          </a:prstGeom>
          <a:ln w="19050">
            <a:prstDash val="dash"/>
          </a:ln>
        </p:spPr>
        <p:style>
          <a:lnRef idx="1">
            <a:schemeClr val="dk1"/>
          </a:lnRef>
          <a:fillRef idx="0">
            <a:schemeClr val="dk1"/>
          </a:fillRef>
          <a:effectRef idx="0">
            <a:schemeClr val="dk1"/>
          </a:effectRef>
          <a:fontRef idx="minor">
            <a:schemeClr val="tx1"/>
          </a:fontRef>
        </p:style>
      </p:cxnSp>
      <p:graphicFrame>
        <p:nvGraphicFramePr>
          <p:cNvPr id="8" name="Tableau 7">
            <a:extLst>
              <a:ext uri="{FF2B5EF4-FFF2-40B4-BE49-F238E27FC236}">
                <a16:creationId xmlns:a16="http://schemas.microsoft.com/office/drawing/2014/main" id="{E1A0E852-9E93-0C59-20FB-6ACD56030E83}"/>
              </a:ext>
            </a:extLst>
          </p:cNvPr>
          <p:cNvGraphicFramePr>
            <a:graphicFrameLocks noGrp="1"/>
          </p:cNvGraphicFramePr>
          <p:nvPr>
            <p:extLst>
              <p:ext uri="{D42A27DB-BD31-4B8C-83A1-F6EECF244321}">
                <p14:modId xmlns:p14="http://schemas.microsoft.com/office/powerpoint/2010/main" val="2918908718"/>
              </p:ext>
            </p:extLst>
          </p:nvPr>
        </p:nvGraphicFramePr>
        <p:xfrm>
          <a:off x="952500" y="4107734"/>
          <a:ext cx="8128000" cy="266700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371568968"/>
                    </a:ext>
                  </a:extLst>
                </a:gridCol>
                <a:gridCol w="2032000">
                  <a:extLst>
                    <a:ext uri="{9D8B030D-6E8A-4147-A177-3AD203B41FA5}">
                      <a16:colId xmlns:a16="http://schemas.microsoft.com/office/drawing/2014/main" val="504517756"/>
                    </a:ext>
                  </a:extLst>
                </a:gridCol>
                <a:gridCol w="2032000">
                  <a:extLst>
                    <a:ext uri="{9D8B030D-6E8A-4147-A177-3AD203B41FA5}">
                      <a16:colId xmlns:a16="http://schemas.microsoft.com/office/drawing/2014/main" val="106418318"/>
                    </a:ext>
                  </a:extLst>
                </a:gridCol>
                <a:gridCol w="2032000">
                  <a:extLst>
                    <a:ext uri="{9D8B030D-6E8A-4147-A177-3AD203B41FA5}">
                      <a16:colId xmlns:a16="http://schemas.microsoft.com/office/drawing/2014/main" val="3400794422"/>
                    </a:ext>
                  </a:extLst>
                </a:gridCol>
              </a:tblGrid>
              <a:tr h="370840">
                <a:tc>
                  <a:txBody>
                    <a:bodyPr/>
                    <a:lstStyle/>
                    <a:p>
                      <a:r>
                        <a:rPr lang="fr-FR" dirty="0"/>
                        <a:t>Fonction Biologique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Exemple de protéines</a:t>
                      </a:r>
                    </a:p>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Fonction Biologique</a:t>
                      </a:r>
                    </a:p>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Exemple de protéines</a:t>
                      </a:r>
                    </a:p>
                    <a:p>
                      <a:endParaRPr lang="fr-FR" dirty="0"/>
                    </a:p>
                  </a:txBody>
                  <a:tcPr/>
                </a:tc>
                <a:extLst>
                  <a:ext uri="{0D108BD9-81ED-4DB2-BD59-A6C34878D82A}">
                    <a16:rowId xmlns:a16="http://schemas.microsoft.com/office/drawing/2014/main" val="1713703137"/>
                  </a:ext>
                </a:extLst>
              </a:tr>
              <a:tr h="370840">
                <a:tc>
                  <a:txBody>
                    <a:bodyPr/>
                    <a:lstStyle/>
                    <a:p>
                      <a:r>
                        <a:rPr lang="fr-FR" dirty="0"/>
                        <a:t>Structurale</a:t>
                      </a:r>
                    </a:p>
                  </a:txBody>
                  <a:tcPr/>
                </a:tc>
                <a:tc>
                  <a:txBody>
                    <a:bodyPr/>
                    <a:lstStyle/>
                    <a:p>
                      <a:r>
                        <a:rPr lang="fr-FR" dirty="0">
                          <a:solidFill>
                            <a:srgbClr val="C00000"/>
                          </a:solidFill>
                        </a:rPr>
                        <a:t>Kératine, collagène</a:t>
                      </a:r>
                    </a:p>
                  </a:txBody>
                  <a:tcPr/>
                </a:tc>
                <a:tc>
                  <a:txBody>
                    <a:bodyPr/>
                    <a:lstStyle/>
                    <a:p>
                      <a:r>
                        <a:rPr lang="fr-FR" dirty="0"/>
                        <a:t>Régulation</a:t>
                      </a:r>
                    </a:p>
                  </a:txBody>
                  <a:tcPr/>
                </a:tc>
                <a:tc>
                  <a:txBody>
                    <a:bodyPr/>
                    <a:lstStyle/>
                    <a:p>
                      <a:r>
                        <a:rPr lang="fr-FR" dirty="0">
                          <a:solidFill>
                            <a:srgbClr val="C00000"/>
                          </a:solidFill>
                        </a:rPr>
                        <a:t>Hormones</a:t>
                      </a:r>
                    </a:p>
                  </a:txBody>
                  <a:tcPr/>
                </a:tc>
                <a:extLst>
                  <a:ext uri="{0D108BD9-81ED-4DB2-BD59-A6C34878D82A}">
                    <a16:rowId xmlns:a16="http://schemas.microsoft.com/office/drawing/2014/main" val="3992678227"/>
                  </a:ext>
                </a:extLst>
              </a:tr>
              <a:tr h="370840">
                <a:tc>
                  <a:txBody>
                    <a:bodyPr/>
                    <a:lstStyle/>
                    <a:p>
                      <a:r>
                        <a:rPr lang="fr-FR" dirty="0"/>
                        <a:t>Transport</a:t>
                      </a:r>
                    </a:p>
                  </a:txBody>
                  <a:tcPr/>
                </a:tc>
                <a:tc>
                  <a:txBody>
                    <a:bodyPr/>
                    <a:lstStyle/>
                    <a:p>
                      <a:r>
                        <a:rPr lang="fr-FR" dirty="0">
                          <a:solidFill>
                            <a:srgbClr val="C00000"/>
                          </a:solidFill>
                        </a:rPr>
                        <a:t>Albumine, hémoglobine</a:t>
                      </a:r>
                    </a:p>
                  </a:txBody>
                  <a:tcPr/>
                </a:tc>
                <a:tc>
                  <a:txBody>
                    <a:bodyPr/>
                    <a:lstStyle/>
                    <a:p>
                      <a:r>
                        <a:rPr lang="fr-FR" dirty="0"/>
                        <a:t>Stockage</a:t>
                      </a:r>
                    </a:p>
                  </a:txBody>
                  <a:tcPr/>
                </a:tc>
                <a:tc>
                  <a:txBody>
                    <a:bodyPr/>
                    <a:lstStyle/>
                    <a:p>
                      <a:r>
                        <a:rPr lang="fr-FR" dirty="0">
                          <a:solidFill>
                            <a:srgbClr val="C00000"/>
                          </a:solidFill>
                        </a:rPr>
                        <a:t>Ferritine, caséine</a:t>
                      </a:r>
                    </a:p>
                  </a:txBody>
                  <a:tcPr/>
                </a:tc>
                <a:extLst>
                  <a:ext uri="{0D108BD9-81ED-4DB2-BD59-A6C34878D82A}">
                    <a16:rowId xmlns:a16="http://schemas.microsoft.com/office/drawing/2014/main" val="3023070645"/>
                  </a:ext>
                </a:extLst>
              </a:tr>
              <a:tr h="370840">
                <a:tc>
                  <a:txBody>
                    <a:bodyPr/>
                    <a:lstStyle/>
                    <a:p>
                      <a:r>
                        <a:rPr lang="fr-FR" dirty="0"/>
                        <a:t>Défense</a:t>
                      </a:r>
                    </a:p>
                  </a:txBody>
                  <a:tcPr/>
                </a:tc>
                <a:tc>
                  <a:txBody>
                    <a:bodyPr/>
                    <a:lstStyle/>
                    <a:p>
                      <a:r>
                        <a:rPr lang="fr-FR" dirty="0">
                          <a:solidFill>
                            <a:srgbClr val="C00000"/>
                          </a:solidFill>
                        </a:rPr>
                        <a:t>Anticorps</a:t>
                      </a:r>
                    </a:p>
                  </a:txBody>
                  <a:tcPr/>
                </a:tc>
                <a:tc>
                  <a:txBody>
                    <a:bodyPr/>
                    <a:lstStyle/>
                    <a:p>
                      <a:r>
                        <a:rPr lang="fr-FR" dirty="0"/>
                        <a:t>Contraction</a:t>
                      </a:r>
                    </a:p>
                  </a:txBody>
                  <a:tcPr/>
                </a:tc>
                <a:tc>
                  <a:txBody>
                    <a:bodyPr/>
                    <a:lstStyle/>
                    <a:p>
                      <a:r>
                        <a:rPr lang="fr-FR" dirty="0">
                          <a:solidFill>
                            <a:srgbClr val="C00000"/>
                          </a:solidFill>
                        </a:rPr>
                        <a:t>Actine, myosine</a:t>
                      </a:r>
                    </a:p>
                  </a:txBody>
                  <a:tcPr/>
                </a:tc>
                <a:extLst>
                  <a:ext uri="{0D108BD9-81ED-4DB2-BD59-A6C34878D82A}">
                    <a16:rowId xmlns:a16="http://schemas.microsoft.com/office/drawing/2014/main" val="2083784527"/>
                  </a:ext>
                </a:extLst>
              </a:tr>
              <a:tr h="370840">
                <a:tc>
                  <a:txBody>
                    <a:bodyPr/>
                    <a:lstStyle/>
                    <a:p>
                      <a:r>
                        <a:rPr lang="fr-FR" dirty="0"/>
                        <a:t>Catalyse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solidFill>
                            <a:srgbClr val="C00000"/>
                          </a:solidFill>
                        </a:rPr>
                        <a:t>Enzyme</a:t>
                      </a:r>
                    </a:p>
                  </a:txBody>
                  <a:tcPr/>
                </a:tc>
                <a:tc>
                  <a:txBody>
                    <a:bodyPr/>
                    <a:lstStyle/>
                    <a:p>
                      <a:r>
                        <a:rPr lang="fr-FR" dirty="0"/>
                        <a:t>Toxines</a:t>
                      </a:r>
                    </a:p>
                  </a:txBody>
                  <a:tcPr/>
                </a:tc>
                <a:tc>
                  <a:txBody>
                    <a:bodyPr/>
                    <a:lstStyle/>
                    <a:p>
                      <a:r>
                        <a:rPr lang="fr-FR" dirty="0">
                          <a:solidFill>
                            <a:srgbClr val="C00000"/>
                          </a:solidFill>
                        </a:rPr>
                        <a:t>Venins de serpents</a:t>
                      </a:r>
                    </a:p>
                  </a:txBody>
                  <a:tcPr/>
                </a:tc>
                <a:extLst>
                  <a:ext uri="{0D108BD9-81ED-4DB2-BD59-A6C34878D82A}">
                    <a16:rowId xmlns:a16="http://schemas.microsoft.com/office/drawing/2014/main" val="537744144"/>
                  </a:ext>
                </a:extLst>
              </a:tr>
            </a:tbl>
          </a:graphicData>
        </a:graphic>
      </p:graphicFrame>
    </p:spTree>
    <p:extLst>
      <p:ext uri="{BB962C8B-B14F-4D97-AF65-F5344CB8AC3E}">
        <p14:creationId xmlns:p14="http://schemas.microsoft.com/office/powerpoint/2010/main" val="14657783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37836D96-28E0-68DA-2588-3AF3982E72C0}"/>
              </a:ext>
            </a:extLst>
          </p:cNvPr>
          <p:cNvSpPr txBox="1">
            <a:spLocks/>
          </p:cNvSpPr>
          <p:nvPr/>
        </p:nvSpPr>
        <p:spPr>
          <a:xfrm>
            <a:off x="114300" y="576107"/>
            <a:ext cx="12077700" cy="62804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u="sng" dirty="0"/>
              <a:t>Structure</a:t>
            </a:r>
            <a:r>
              <a:rPr lang="fr-FR" dirty="0"/>
              <a:t> :</a:t>
            </a:r>
          </a:p>
          <a:p>
            <a:pPr marL="0" indent="0">
              <a:buFont typeface="Arial" panose="020B0604020202020204" pitchFamily="34" charset="0"/>
              <a:buNone/>
            </a:pPr>
            <a:r>
              <a:rPr lang="fr-FR" dirty="0"/>
              <a:t>Rappelons que la quantité, le type et la disposition des AA dans les chaines polypeptidiques sont caractéristiques d’une protéine. C’est la séquence d’AA qui va déterminer sa conformation donc sa fonction biologique. La protéine qui adopte une conformation fonctionnelle quelconque, est appelée « protéine native ».</a:t>
            </a:r>
          </a:p>
          <a:p>
            <a:pPr marL="0" indent="0">
              <a:buFont typeface="Arial" panose="020B0604020202020204" pitchFamily="34" charset="0"/>
              <a:buNone/>
            </a:pPr>
            <a:endParaRPr lang="fr-FR" dirty="0"/>
          </a:p>
          <a:p>
            <a:pPr marL="0" indent="0">
              <a:buFont typeface="Arial" panose="020B0604020202020204" pitchFamily="34" charset="0"/>
              <a:buNone/>
            </a:pPr>
            <a:r>
              <a:rPr lang="fr-FR" dirty="0"/>
              <a:t>On peut considérer 4 niveaux structuraux pour les protéines :</a:t>
            </a:r>
          </a:p>
          <a:p>
            <a:pPr marL="0" indent="0">
              <a:buFont typeface="Arial" panose="020B0604020202020204" pitchFamily="34" charset="0"/>
              <a:buNone/>
            </a:pPr>
            <a:r>
              <a:rPr lang="fr-FR" dirty="0"/>
              <a:t>       - Structure primaire (séquence unique d’AA liée au gène)</a:t>
            </a:r>
          </a:p>
          <a:p>
            <a:pPr marL="0" indent="0">
              <a:buFont typeface="Arial" panose="020B0604020202020204" pitchFamily="34" charset="0"/>
              <a:buNone/>
            </a:pPr>
            <a:r>
              <a:rPr lang="fr-FR" dirty="0"/>
              <a:t>       - Structure secondaire (hélice)</a:t>
            </a:r>
          </a:p>
          <a:p>
            <a:pPr marL="0" indent="0">
              <a:buFont typeface="Arial" panose="020B0604020202020204" pitchFamily="34" charset="0"/>
              <a:buNone/>
            </a:pPr>
            <a:r>
              <a:rPr lang="fr-FR" dirty="0"/>
              <a:t>       - Structure tertiaire (toutes les protéines globulaires intracellulaires)</a:t>
            </a:r>
          </a:p>
          <a:p>
            <a:pPr marL="0" indent="0">
              <a:buFont typeface="Arial" panose="020B0604020202020204" pitchFamily="34" charset="0"/>
              <a:buNone/>
            </a:pPr>
            <a:r>
              <a:rPr lang="fr-FR" dirty="0"/>
              <a:t>       - Structure quaternaire (présence de plusieurs sous unités)</a:t>
            </a:r>
          </a:p>
          <a:p>
            <a:pPr marL="0" indent="0">
              <a:buNone/>
            </a:pPr>
            <a:r>
              <a:rPr lang="fr-FR" dirty="0"/>
              <a:t>   </a:t>
            </a:r>
          </a:p>
        </p:txBody>
      </p:sp>
      <p:sp>
        <p:nvSpPr>
          <p:cNvPr id="5" name="Titre 1">
            <a:extLst>
              <a:ext uri="{FF2B5EF4-FFF2-40B4-BE49-F238E27FC236}">
                <a16:creationId xmlns:a16="http://schemas.microsoft.com/office/drawing/2014/main" id="{D272F1A5-BA50-87D9-806A-604EAC6D6B6E}"/>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spTree>
    <p:extLst>
      <p:ext uri="{BB962C8B-B14F-4D97-AF65-F5344CB8AC3E}">
        <p14:creationId xmlns:p14="http://schemas.microsoft.com/office/powerpoint/2010/main" val="1974621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965595B5-9CAC-721D-8446-9273EF1F8D93}"/>
              </a:ext>
            </a:extLst>
          </p:cNvPr>
          <p:cNvSpPr txBox="1">
            <a:spLocks/>
          </p:cNvSpPr>
          <p:nvPr/>
        </p:nvSpPr>
        <p:spPr>
          <a:xfrm>
            <a:off x="0" y="6296883"/>
            <a:ext cx="12191999" cy="574675"/>
          </a:xfrm>
          <a:prstGeom prst="rect">
            <a:avLst/>
          </a:prstGeom>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hlinkClick r:id="rId2"/>
              </a:rPr>
              <a:t>https://www.istockphoto.com/fr/vectoriel/niveaux-de-la-structure-des-prot%C3%A9ines-des-acides-amin%C3%A9s-au-complexe-de-mol%C3%A9cule-gm1156462691-315184201</a:t>
            </a:r>
            <a:endParaRPr lang="fr-FR" sz="3200" b="1" dirty="0">
              <a:solidFill>
                <a:srgbClr val="C00000"/>
              </a:solidFill>
            </a:endParaRPr>
          </a:p>
          <a:p>
            <a:endParaRPr lang="fr-FR" sz="3200" b="1" dirty="0">
              <a:solidFill>
                <a:srgbClr val="C00000"/>
              </a:solidFill>
            </a:endParaRPr>
          </a:p>
        </p:txBody>
      </p:sp>
      <p:pic>
        <p:nvPicPr>
          <p:cNvPr id="7" name="Image 6" descr="Une image contenant texte, capture d’écran, cercle, diagramme&#10;&#10;Description générée automatiquement">
            <a:extLst>
              <a:ext uri="{FF2B5EF4-FFF2-40B4-BE49-F238E27FC236}">
                <a16:creationId xmlns:a16="http://schemas.microsoft.com/office/drawing/2014/main" id="{7111E5D9-EFE0-4882-8AC4-B9122592BDC1}"/>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69000"/>
                    </a14:imgEffect>
                    <a14:imgEffect>
                      <a14:brightnessContrast contrast="23000"/>
                    </a14:imgEffect>
                  </a14:imgLayer>
                </a14:imgProps>
              </a:ext>
              <a:ext uri="{28A0092B-C50C-407E-A947-70E740481C1C}">
                <a14:useLocalDpi xmlns:a14="http://schemas.microsoft.com/office/drawing/2010/main" val="0"/>
              </a:ext>
            </a:extLst>
          </a:blip>
          <a:stretch>
            <a:fillRect/>
          </a:stretch>
        </p:blipFill>
        <p:spPr>
          <a:xfrm>
            <a:off x="0" y="561118"/>
            <a:ext cx="12192000" cy="5509900"/>
          </a:xfrm>
          <a:prstGeom prst="rect">
            <a:avLst/>
          </a:prstGeom>
        </p:spPr>
      </p:pic>
      <p:sp>
        <p:nvSpPr>
          <p:cNvPr id="8" name="Titre 1">
            <a:extLst>
              <a:ext uri="{FF2B5EF4-FFF2-40B4-BE49-F238E27FC236}">
                <a16:creationId xmlns:a16="http://schemas.microsoft.com/office/drawing/2014/main" id="{45074218-F104-430D-5C42-7EC818A005B2}"/>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sp>
        <p:nvSpPr>
          <p:cNvPr id="9" name="ZoneTexte 8">
            <a:extLst>
              <a:ext uri="{FF2B5EF4-FFF2-40B4-BE49-F238E27FC236}">
                <a16:creationId xmlns:a16="http://schemas.microsoft.com/office/drawing/2014/main" id="{18BB5CA3-A2EF-A4F9-EB23-2B509C10F92C}"/>
              </a:ext>
            </a:extLst>
          </p:cNvPr>
          <p:cNvSpPr txBox="1"/>
          <p:nvPr/>
        </p:nvSpPr>
        <p:spPr>
          <a:xfrm>
            <a:off x="254833" y="771991"/>
            <a:ext cx="2623278" cy="523220"/>
          </a:xfrm>
          <a:prstGeom prst="rect">
            <a:avLst/>
          </a:prstGeom>
          <a:noFill/>
        </p:spPr>
        <p:txBody>
          <a:bodyPr wrap="square" rtlCol="0">
            <a:spAutoFit/>
          </a:bodyPr>
          <a:lstStyle/>
          <a:p>
            <a:r>
              <a:rPr lang="fr-FR" sz="2800" u="sng" dirty="0"/>
              <a:t>Structures</a:t>
            </a:r>
            <a:r>
              <a:rPr lang="fr-FR" sz="2800" dirty="0"/>
              <a:t> :</a:t>
            </a:r>
          </a:p>
        </p:txBody>
      </p:sp>
      <p:sp>
        <p:nvSpPr>
          <p:cNvPr id="10" name="ZoneTexte 9">
            <a:extLst>
              <a:ext uri="{FF2B5EF4-FFF2-40B4-BE49-F238E27FC236}">
                <a16:creationId xmlns:a16="http://schemas.microsoft.com/office/drawing/2014/main" id="{38F1D6E0-9F93-96CB-A154-71D821666046}"/>
              </a:ext>
            </a:extLst>
          </p:cNvPr>
          <p:cNvSpPr txBox="1"/>
          <p:nvPr/>
        </p:nvSpPr>
        <p:spPr>
          <a:xfrm>
            <a:off x="254833" y="1573967"/>
            <a:ext cx="11937166" cy="461665"/>
          </a:xfrm>
          <a:prstGeom prst="rect">
            <a:avLst/>
          </a:prstGeom>
          <a:noFill/>
        </p:spPr>
        <p:txBody>
          <a:bodyPr wrap="square" rtlCol="0">
            <a:spAutoFit/>
          </a:bodyPr>
          <a:lstStyle/>
          <a:p>
            <a:r>
              <a:rPr lang="fr-FR" sz="2400" b="1" dirty="0"/>
              <a:t>                 I                                       II                                III                                           IV</a:t>
            </a:r>
          </a:p>
        </p:txBody>
      </p:sp>
    </p:spTree>
    <p:extLst>
      <p:ext uri="{BB962C8B-B14F-4D97-AF65-F5344CB8AC3E}">
        <p14:creationId xmlns:p14="http://schemas.microsoft.com/office/powerpoint/2010/main" val="19182356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A5A9F70-B41A-05FC-9D5C-259D7CF82044}"/>
              </a:ext>
            </a:extLst>
          </p:cNvPr>
          <p:cNvSpPr>
            <a:spLocks noGrp="1"/>
          </p:cNvSpPr>
          <p:nvPr>
            <p:ph idx="1"/>
          </p:nvPr>
        </p:nvSpPr>
        <p:spPr>
          <a:xfrm>
            <a:off x="448455" y="576106"/>
            <a:ext cx="11743545" cy="6280461"/>
          </a:xfrm>
        </p:spPr>
        <p:txBody>
          <a:bodyPr>
            <a:normAutofit lnSpcReduction="10000"/>
          </a:bodyPr>
          <a:lstStyle/>
          <a:p>
            <a:pPr marL="0" indent="0">
              <a:buNone/>
            </a:pPr>
            <a:r>
              <a:rPr lang="fr-FR" dirty="0"/>
              <a:t>Les forces qui stabilisent les différentes structures protéiques :</a:t>
            </a:r>
          </a:p>
          <a:p>
            <a:pPr marL="0" indent="0">
              <a:buNone/>
            </a:pPr>
            <a:r>
              <a:rPr lang="fr-FR" dirty="0"/>
              <a:t>      - structure primaire : liaisons peptidiques  et ponts disulfures (covalentes)</a:t>
            </a:r>
          </a:p>
          <a:p>
            <a:pPr marL="0" indent="0">
              <a:buNone/>
            </a:pPr>
            <a:r>
              <a:rPr lang="fr-FR" dirty="0"/>
              <a:t>      - structure secondaire : liaisons hydrogènes entre CO et NH</a:t>
            </a:r>
          </a:p>
          <a:p>
            <a:pPr marL="0" indent="0">
              <a:buNone/>
            </a:pPr>
            <a:r>
              <a:rPr lang="fr-FR" dirty="0"/>
              <a:t>      - structure tertiaire : ponts disulfures, liaisons ioniques, liaisons hydrogènes, liaisons hydrophobes</a:t>
            </a:r>
          </a:p>
          <a:p>
            <a:pPr marL="0" indent="0">
              <a:buNone/>
            </a:pPr>
            <a:r>
              <a:rPr lang="fr-FR" dirty="0"/>
              <a:t>      - structure quaternaire : ponts disulfures, liaisons ioniques, liaisons hydrogènes, liaisons hydrophobes</a:t>
            </a:r>
          </a:p>
          <a:p>
            <a:pPr marL="0" indent="0">
              <a:buNone/>
            </a:pPr>
            <a:endParaRPr lang="fr-FR" dirty="0"/>
          </a:p>
          <a:p>
            <a:pPr>
              <a:buFont typeface="Wingdings" panose="05000000000000000000" pitchFamily="2" charset="2"/>
              <a:buChar char="Ø"/>
            </a:pPr>
            <a:r>
              <a:rPr lang="fr-FR" u="sng" dirty="0"/>
              <a:t>Structure primaire </a:t>
            </a:r>
            <a:r>
              <a:rPr lang="fr-FR" dirty="0"/>
              <a:t>:</a:t>
            </a:r>
          </a:p>
          <a:p>
            <a:pPr marL="0" indent="0">
              <a:buNone/>
            </a:pPr>
            <a:r>
              <a:rPr lang="fr-FR" dirty="0"/>
              <a:t>C’est l’enchainement des AA dans une protéine avec un </a:t>
            </a:r>
            <a:r>
              <a:rPr lang="fr-FR" dirty="0" err="1"/>
              <a:t>carboxyl</a:t>
            </a:r>
            <a:r>
              <a:rPr lang="fr-FR" dirty="0"/>
              <a:t> terminal (Ct) et une amine terminale (Nt). Cette structure est très stable à cause des liaisons covalentes. Il faut un traitement très puissant (acides forts ou bases fortes et Hautes températures) pour pouvoir casser ces liaisons. (voir liaisons peptidiques)</a:t>
            </a:r>
          </a:p>
        </p:txBody>
      </p:sp>
      <p:sp>
        <p:nvSpPr>
          <p:cNvPr id="4" name="Titre 1">
            <a:extLst>
              <a:ext uri="{FF2B5EF4-FFF2-40B4-BE49-F238E27FC236}">
                <a16:creationId xmlns:a16="http://schemas.microsoft.com/office/drawing/2014/main" id="{9CD5BCA0-1976-CC3B-2CCA-77D790B10883}"/>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cxnSp>
        <p:nvCxnSpPr>
          <p:cNvPr id="5" name="Connecteur droit 4">
            <a:extLst>
              <a:ext uri="{FF2B5EF4-FFF2-40B4-BE49-F238E27FC236}">
                <a16:creationId xmlns:a16="http://schemas.microsoft.com/office/drawing/2014/main" id="{BAD61934-9CA0-2033-E936-15251AE7569D}"/>
              </a:ext>
            </a:extLst>
          </p:cNvPr>
          <p:cNvCxnSpPr/>
          <p:nvPr/>
        </p:nvCxnSpPr>
        <p:spPr>
          <a:xfrm>
            <a:off x="622300" y="927100"/>
            <a:ext cx="8674100" cy="0"/>
          </a:xfrm>
          <a:prstGeom prst="line">
            <a:avLst/>
          </a:prstGeom>
          <a:ln w="19050">
            <a:prstDash val="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387296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1F5D586B-EA65-F4FF-8943-E3697DFA5848}"/>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sp>
        <p:nvSpPr>
          <p:cNvPr id="5" name="Espace réservé du contenu 2">
            <a:extLst>
              <a:ext uri="{FF2B5EF4-FFF2-40B4-BE49-F238E27FC236}">
                <a16:creationId xmlns:a16="http://schemas.microsoft.com/office/drawing/2014/main" id="{9A16DFB7-D0ED-B298-73C7-4B9057284DA2}"/>
              </a:ext>
            </a:extLst>
          </p:cNvPr>
          <p:cNvSpPr>
            <a:spLocks noGrp="1"/>
          </p:cNvSpPr>
          <p:nvPr>
            <p:ph idx="1"/>
          </p:nvPr>
        </p:nvSpPr>
        <p:spPr>
          <a:xfrm>
            <a:off x="448454" y="661012"/>
            <a:ext cx="11743545" cy="6195556"/>
          </a:xfrm>
        </p:spPr>
        <p:txBody>
          <a:bodyPr>
            <a:normAutofit/>
          </a:bodyPr>
          <a:lstStyle/>
          <a:p>
            <a:pPr>
              <a:buFont typeface="Wingdings" panose="05000000000000000000" pitchFamily="2" charset="2"/>
              <a:buChar char="Ø"/>
            </a:pPr>
            <a:r>
              <a:rPr lang="fr-FR" u="sng" dirty="0"/>
              <a:t>Structure primaire </a:t>
            </a:r>
            <a:r>
              <a:rPr lang="fr-FR" dirty="0"/>
              <a:t>:</a:t>
            </a:r>
          </a:p>
        </p:txBody>
      </p:sp>
      <p:pic>
        <p:nvPicPr>
          <p:cNvPr id="7" name="Image 6">
            <a:extLst>
              <a:ext uri="{FF2B5EF4-FFF2-40B4-BE49-F238E27FC236}">
                <a16:creationId xmlns:a16="http://schemas.microsoft.com/office/drawing/2014/main" id="{823CCEDF-6777-A0B4-7943-9D1D42E11FB7}"/>
              </a:ext>
            </a:extLst>
          </p:cNvPr>
          <p:cNvPicPr>
            <a:picLocks noChangeAspect="1"/>
          </p:cNvPicPr>
          <p:nvPr/>
        </p:nvPicPr>
        <p:blipFill>
          <a:blip r:embed="rId2">
            <a:lum bright="-20000" contrast="40000"/>
          </a:blip>
          <a:stretch>
            <a:fillRect/>
          </a:stretch>
        </p:blipFill>
        <p:spPr>
          <a:xfrm>
            <a:off x="448454" y="1127207"/>
            <a:ext cx="11588648" cy="3573428"/>
          </a:xfrm>
          <a:prstGeom prst="rect">
            <a:avLst/>
          </a:prstGeom>
        </p:spPr>
      </p:pic>
      <p:sp>
        <p:nvSpPr>
          <p:cNvPr id="8" name="Rectangle 7">
            <a:extLst>
              <a:ext uri="{FF2B5EF4-FFF2-40B4-BE49-F238E27FC236}">
                <a16:creationId xmlns:a16="http://schemas.microsoft.com/office/drawing/2014/main" id="{792AA24D-03FE-5307-7588-2F398C3EDC9B}"/>
              </a:ext>
            </a:extLst>
          </p:cNvPr>
          <p:cNvSpPr/>
          <p:nvPr/>
        </p:nvSpPr>
        <p:spPr>
          <a:xfrm>
            <a:off x="11857220" y="1289154"/>
            <a:ext cx="194872" cy="3612630"/>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9" name="ZoneTexte 8">
            <a:extLst>
              <a:ext uri="{FF2B5EF4-FFF2-40B4-BE49-F238E27FC236}">
                <a16:creationId xmlns:a16="http://schemas.microsoft.com/office/drawing/2014/main" id="{170367EE-284D-13C1-7786-B209DD2DBF6C}"/>
              </a:ext>
            </a:extLst>
          </p:cNvPr>
          <p:cNvSpPr txBox="1"/>
          <p:nvPr/>
        </p:nvSpPr>
        <p:spPr>
          <a:xfrm>
            <a:off x="448454" y="4633140"/>
            <a:ext cx="11408766" cy="2246769"/>
          </a:xfrm>
          <a:prstGeom prst="rect">
            <a:avLst/>
          </a:prstGeom>
          <a:noFill/>
        </p:spPr>
        <p:txBody>
          <a:bodyPr wrap="square" rtlCol="0">
            <a:spAutoFit/>
          </a:bodyPr>
          <a:lstStyle/>
          <a:p>
            <a:r>
              <a:rPr kumimoji="0" lang="fr-FR" altLang="fr-FR" sz="2800" b="0" i="0" u="none" strike="noStrike" cap="none" normalizeH="0" baseline="0" dirty="0">
                <a:ln>
                  <a:noFill/>
                </a:ln>
                <a:effectLst/>
              </a:rPr>
              <a:t>Trois liaisons séparent les carbones </a:t>
            </a:r>
            <a:r>
              <a:rPr kumimoji="0" lang="el-GR" altLang="fr-FR" sz="2800" b="0" i="0" u="none" strike="noStrike" cap="none" normalizeH="0" baseline="0" dirty="0">
                <a:ln>
                  <a:noFill/>
                </a:ln>
                <a:effectLst/>
              </a:rPr>
              <a:t>α</a:t>
            </a:r>
            <a:r>
              <a:rPr kumimoji="0" lang="fr-FR" altLang="fr-FR" sz="2800" b="0" i="0" u="none" strike="noStrike" cap="none" normalizeH="0" baseline="0" dirty="0">
                <a:ln>
                  <a:noFill/>
                </a:ln>
                <a:effectLst/>
              </a:rPr>
              <a:t> voisins dans une chaîne polypeptidique. Les liaisons N-Cα et Cα-C peuvent tourner alors que la liaison peptidique C-N ne peut pas le faire. </a:t>
            </a:r>
            <a:r>
              <a:rPr lang="fr-FR" altLang="fr-FR" sz="2800" dirty="0"/>
              <a:t>La taille et les charges des groupements R peuvent aussi avoir un effet sur la rotation des autres liaisons simples de la chaine peptidique.</a:t>
            </a:r>
            <a:endParaRPr lang="fr-FR" sz="2800" dirty="0"/>
          </a:p>
        </p:txBody>
      </p:sp>
    </p:spTree>
    <p:extLst>
      <p:ext uri="{BB962C8B-B14F-4D97-AF65-F5344CB8AC3E}">
        <p14:creationId xmlns:p14="http://schemas.microsoft.com/office/powerpoint/2010/main" val="30255062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E8404CE7-181A-933B-84C9-44123673C70C}"/>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sp>
        <p:nvSpPr>
          <p:cNvPr id="5" name="Espace réservé du contenu 2">
            <a:extLst>
              <a:ext uri="{FF2B5EF4-FFF2-40B4-BE49-F238E27FC236}">
                <a16:creationId xmlns:a16="http://schemas.microsoft.com/office/drawing/2014/main" id="{369CF301-00AD-E850-3D17-EF526B91A107}"/>
              </a:ext>
            </a:extLst>
          </p:cNvPr>
          <p:cNvSpPr>
            <a:spLocks noGrp="1"/>
          </p:cNvSpPr>
          <p:nvPr>
            <p:ph idx="1"/>
          </p:nvPr>
        </p:nvSpPr>
        <p:spPr>
          <a:xfrm>
            <a:off x="152400" y="661012"/>
            <a:ext cx="12039599" cy="6195556"/>
          </a:xfrm>
        </p:spPr>
        <p:txBody>
          <a:bodyPr>
            <a:normAutofit/>
          </a:bodyPr>
          <a:lstStyle/>
          <a:p>
            <a:pPr>
              <a:buFont typeface="Wingdings" panose="05000000000000000000" pitchFamily="2" charset="2"/>
              <a:buChar char="Ø"/>
            </a:pPr>
            <a:r>
              <a:rPr lang="fr-FR" u="sng" dirty="0"/>
              <a:t>Structure secondaire </a:t>
            </a:r>
            <a:r>
              <a:rPr lang="fr-FR" dirty="0"/>
              <a:t>: </a:t>
            </a:r>
            <a:r>
              <a:rPr lang="fr-FR" b="0" i="0" dirty="0">
                <a:solidFill>
                  <a:srgbClr val="21242C"/>
                </a:solidFill>
                <a:effectLst/>
                <a:latin typeface="Lato" panose="020F0502020204030203" pitchFamily="34" charset="0"/>
              </a:rPr>
              <a:t> </a:t>
            </a:r>
          </a:p>
          <a:p>
            <a:pPr marL="0" indent="0">
              <a:buNone/>
            </a:pPr>
            <a:endParaRPr lang="fr-FR" dirty="0">
              <a:solidFill>
                <a:srgbClr val="21242C"/>
              </a:solidFill>
              <a:latin typeface="Lato" panose="020F0502020204030203" pitchFamily="34" charset="0"/>
            </a:endParaRPr>
          </a:p>
          <a:p>
            <a:pPr marL="0" indent="0">
              <a:buNone/>
            </a:pPr>
            <a:r>
              <a:rPr lang="fr-FR" dirty="0"/>
              <a:t>D</a:t>
            </a:r>
            <a:r>
              <a:rPr lang="fr-FR" b="0" i="0" dirty="0">
                <a:effectLst/>
              </a:rPr>
              <a:t>ésigne les structures pliées localement qui se forment dans un polypeptide à cause des interactions entre les atomes de la chaine polypeptidique (sans les R). Les types les plus courants de structures secondaires sont l'hélice α et le feuillet   </a:t>
            </a:r>
            <a:r>
              <a:rPr lang="fr-FR" b="0" i="0" dirty="0">
                <a:solidFill>
                  <a:schemeClr val="accent1"/>
                </a:solidFill>
                <a:effectLst/>
              </a:rPr>
              <a:t>β plissé</a:t>
            </a:r>
            <a:r>
              <a:rPr lang="fr-FR" b="0" i="0" dirty="0">
                <a:effectLst/>
              </a:rPr>
              <a:t>. Ce sont les liaisons hydrogène, qui se forment entre l'O du carbonyle CO d’un acide aminé et l’H du résidu amine NH d’un autre acide aminé, qui maintiennent tout l’édifice.</a:t>
            </a:r>
          </a:p>
          <a:p>
            <a:pPr marL="0" indent="0">
              <a:buNone/>
            </a:pPr>
            <a:r>
              <a:rPr lang="fr-FR" dirty="0"/>
              <a:t>       </a:t>
            </a:r>
            <a:r>
              <a:rPr lang="fr-FR" dirty="0">
                <a:solidFill>
                  <a:schemeClr val="accent1"/>
                </a:solidFill>
              </a:rPr>
              <a:t>hélice </a:t>
            </a:r>
            <a:r>
              <a:rPr lang="fr-FR" b="0" i="0" dirty="0">
                <a:solidFill>
                  <a:schemeClr val="accent1"/>
                </a:solidFill>
                <a:effectLst/>
              </a:rPr>
              <a:t>α</a:t>
            </a:r>
            <a:r>
              <a:rPr lang="fr-FR" dirty="0">
                <a:solidFill>
                  <a:schemeClr val="accent1"/>
                </a:solidFill>
              </a:rPr>
              <a:t> </a:t>
            </a:r>
            <a:r>
              <a:rPr lang="fr-FR" dirty="0"/>
              <a:t>: </a:t>
            </a:r>
          </a:p>
          <a:p>
            <a:pPr marL="0" indent="0">
              <a:buNone/>
            </a:pPr>
            <a:r>
              <a:rPr lang="fr-FR" dirty="0"/>
              <a:t>Le squelette polypeptidique est enroulé autour du grand axe de la molécule et les groupes R dépassent vers l'extérieur du squelette hélicoïdal. Un seul tour d'hélice s'étend sur environ 0,54</a:t>
            </a:r>
            <a:r>
              <a:rPr lang="fr-FR" baseline="30000" dirty="0"/>
              <a:t> </a:t>
            </a:r>
            <a:r>
              <a:rPr lang="fr-FR" dirty="0"/>
              <a:t>nm le long du grand axe et comprend 3,6 AA. Dans toutes les protéines, la torsion hélicoïdale de l’hélice α est à droite. </a:t>
            </a:r>
          </a:p>
          <a:p>
            <a:pPr marL="0" indent="0">
              <a:buNone/>
            </a:pPr>
            <a:endParaRPr lang="fr-FR" dirty="0">
              <a:latin typeface="Lato" panose="020F0502020204030203" pitchFamily="34" charset="0"/>
            </a:endParaRPr>
          </a:p>
          <a:p>
            <a:pPr marL="0" indent="0">
              <a:buNone/>
            </a:pPr>
            <a:endParaRPr lang="fr-FR" dirty="0"/>
          </a:p>
        </p:txBody>
      </p:sp>
      <p:cxnSp>
        <p:nvCxnSpPr>
          <p:cNvPr id="10" name="Connecteur droit 9">
            <a:extLst>
              <a:ext uri="{FF2B5EF4-FFF2-40B4-BE49-F238E27FC236}">
                <a16:creationId xmlns:a16="http://schemas.microsoft.com/office/drawing/2014/main" id="{687F288E-1C17-3400-2DDB-8F34F41308B1}"/>
              </a:ext>
            </a:extLst>
          </p:cNvPr>
          <p:cNvCxnSpPr/>
          <p:nvPr/>
        </p:nvCxnSpPr>
        <p:spPr>
          <a:xfrm>
            <a:off x="823422" y="4557005"/>
            <a:ext cx="1094282" cy="0"/>
          </a:xfrm>
          <a:prstGeom prst="line">
            <a:avLst/>
          </a:prstGeom>
          <a:ln w="28575">
            <a:prstDash val="dash"/>
          </a:ln>
        </p:spPr>
        <p:style>
          <a:lnRef idx="1">
            <a:schemeClr val="dk1"/>
          </a:lnRef>
          <a:fillRef idx="0">
            <a:schemeClr val="dk1"/>
          </a:fillRef>
          <a:effectRef idx="0">
            <a:schemeClr val="dk1"/>
          </a:effectRef>
          <a:fontRef idx="minor">
            <a:schemeClr val="tx1"/>
          </a:fontRef>
        </p:style>
      </p:cxnSp>
      <p:sp>
        <p:nvSpPr>
          <p:cNvPr id="12" name="Rectangle 2">
            <a:extLst>
              <a:ext uri="{FF2B5EF4-FFF2-40B4-BE49-F238E27FC236}">
                <a16:creationId xmlns:a16="http://schemas.microsoft.com/office/drawing/2014/main" id="{C9909E7B-F1AF-F823-235B-1A510E1F30F8}"/>
              </a:ext>
            </a:extLst>
          </p:cNvPr>
          <p:cNvSpPr>
            <a:spLocks noChangeArrowheads="1"/>
          </p:cNvSpPr>
          <p:nvPr/>
        </p:nvSpPr>
        <p:spPr bwMode="auto">
          <a:xfrm>
            <a:off x="152400" y="260128"/>
            <a:ext cx="65" cy="24174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825557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AE6948A-1C9D-07E9-96AC-E770BE6EA619}"/>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sp>
        <p:nvSpPr>
          <p:cNvPr id="5" name="Espace réservé du contenu 2">
            <a:extLst>
              <a:ext uri="{FF2B5EF4-FFF2-40B4-BE49-F238E27FC236}">
                <a16:creationId xmlns:a16="http://schemas.microsoft.com/office/drawing/2014/main" id="{D5112D5A-B1E5-4291-6E49-ADF4B6768A91}"/>
              </a:ext>
            </a:extLst>
          </p:cNvPr>
          <p:cNvSpPr>
            <a:spLocks noGrp="1"/>
          </p:cNvSpPr>
          <p:nvPr>
            <p:ph idx="1"/>
          </p:nvPr>
        </p:nvSpPr>
        <p:spPr>
          <a:xfrm>
            <a:off x="152400" y="661012"/>
            <a:ext cx="12039599" cy="6195556"/>
          </a:xfrm>
        </p:spPr>
        <p:txBody>
          <a:bodyPr>
            <a:normAutofit/>
          </a:bodyPr>
          <a:lstStyle/>
          <a:p>
            <a:pPr>
              <a:buFont typeface="Wingdings" panose="05000000000000000000" pitchFamily="2" charset="2"/>
              <a:buChar char="Ø"/>
            </a:pPr>
            <a:r>
              <a:rPr lang="fr-FR" u="sng" dirty="0"/>
              <a:t>Structure secondaire </a:t>
            </a:r>
            <a:r>
              <a:rPr lang="fr-FR" dirty="0"/>
              <a:t>: </a:t>
            </a:r>
            <a:r>
              <a:rPr lang="fr-FR" b="0" i="0" dirty="0">
                <a:solidFill>
                  <a:srgbClr val="21242C"/>
                </a:solidFill>
                <a:effectLst/>
                <a:latin typeface="Lato" panose="020F0502020204030203" pitchFamily="34" charset="0"/>
              </a:rPr>
              <a:t> </a:t>
            </a:r>
          </a:p>
          <a:p>
            <a:pPr marL="0" indent="0">
              <a:buNone/>
            </a:pPr>
            <a:r>
              <a:rPr lang="fr-FR" dirty="0">
                <a:solidFill>
                  <a:srgbClr val="21242C"/>
                </a:solidFill>
                <a:latin typeface="Lato" panose="020F0502020204030203" pitchFamily="34" charset="0"/>
              </a:rPr>
              <a:t>      Ex. </a:t>
            </a:r>
            <a:r>
              <a:rPr lang="el-GR" dirty="0">
                <a:solidFill>
                  <a:srgbClr val="21242C"/>
                </a:solidFill>
                <a:latin typeface="Calibri" panose="020F0502020204030204" pitchFamily="34" charset="0"/>
                <a:ea typeface="Calibri" panose="020F0502020204030204" pitchFamily="34" charset="0"/>
                <a:cs typeface="Calibri" panose="020F0502020204030204" pitchFamily="34" charset="0"/>
              </a:rPr>
              <a:t>α</a:t>
            </a:r>
            <a:r>
              <a:rPr lang="fr-FR" dirty="0">
                <a:solidFill>
                  <a:srgbClr val="21242C"/>
                </a:solidFill>
                <a:latin typeface="Calibri" panose="020F0502020204030204" pitchFamily="34" charset="0"/>
                <a:ea typeface="Calibri" panose="020F0502020204030204" pitchFamily="34" charset="0"/>
                <a:cs typeface="Calibri" panose="020F0502020204030204" pitchFamily="34" charset="0"/>
              </a:rPr>
              <a:t> Kératine</a:t>
            </a:r>
            <a:endParaRPr lang="fr-FR" dirty="0">
              <a:solidFill>
                <a:srgbClr val="21242C"/>
              </a:solidFill>
              <a:latin typeface="Lato" panose="020F0502020204030203" pitchFamily="34" charset="0"/>
            </a:endParaRPr>
          </a:p>
          <a:p>
            <a:pPr marL="0" indent="0">
              <a:buNone/>
            </a:pPr>
            <a:endParaRPr lang="fr-FR" dirty="0">
              <a:latin typeface="Lato" panose="020F0502020204030203" pitchFamily="34" charset="0"/>
            </a:endParaRPr>
          </a:p>
          <a:p>
            <a:pPr marL="0" indent="0">
              <a:buNone/>
            </a:pPr>
            <a:endParaRPr lang="fr-FR" dirty="0"/>
          </a:p>
        </p:txBody>
      </p:sp>
      <p:pic>
        <p:nvPicPr>
          <p:cNvPr id="9" name="Image 8" descr="Une image contenant diagramme, croquis, ligne, Dessin technique&#10;&#10;Description générée automatiquement">
            <a:extLst>
              <a:ext uri="{FF2B5EF4-FFF2-40B4-BE49-F238E27FC236}">
                <a16:creationId xmlns:a16="http://schemas.microsoft.com/office/drawing/2014/main" id="{7A4BB6D4-D518-1AA5-74F0-FE249B816D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1715" y="0"/>
            <a:ext cx="7656483" cy="5598826"/>
          </a:xfrm>
          <a:prstGeom prst="rect">
            <a:avLst/>
          </a:prstGeom>
        </p:spPr>
      </p:pic>
      <p:sp>
        <p:nvSpPr>
          <p:cNvPr id="11" name="ZoneTexte 10">
            <a:extLst>
              <a:ext uri="{FF2B5EF4-FFF2-40B4-BE49-F238E27FC236}">
                <a16:creationId xmlns:a16="http://schemas.microsoft.com/office/drawing/2014/main" id="{D47F276F-74A3-257B-8C87-621CB03596D9}"/>
              </a:ext>
            </a:extLst>
          </p:cNvPr>
          <p:cNvSpPr txBox="1"/>
          <p:nvPr/>
        </p:nvSpPr>
        <p:spPr>
          <a:xfrm>
            <a:off x="838200" y="5658379"/>
            <a:ext cx="11353800" cy="584775"/>
          </a:xfrm>
          <a:prstGeom prst="rect">
            <a:avLst/>
          </a:prstGeom>
          <a:noFill/>
        </p:spPr>
        <p:txBody>
          <a:bodyPr wrap="square" rtlCol="0">
            <a:spAutoFit/>
          </a:bodyPr>
          <a:lstStyle/>
          <a:p>
            <a:r>
              <a:rPr lang="fr-FR" sz="3200" b="1" dirty="0">
                <a:solidFill>
                  <a:schemeClr val="accent1"/>
                </a:solidFill>
              </a:rPr>
              <a:t>AA</a:t>
            </a:r>
            <a:r>
              <a:rPr lang="fr-FR" sz="3200" b="1" baseline="-25000" dirty="0">
                <a:solidFill>
                  <a:schemeClr val="accent1"/>
                </a:solidFill>
              </a:rPr>
              <a:t>1</a:t>
            </a:r>
            <a:r>
              <a:rPr lang="fr-FR" sz="3200" b="1" dirty="0">
                <a:solidFill>
                  <a:schemeClr val="accent1"/>
                </a:solidFill>
              </a:rPr>
              <a:t>-CO</a:t>
            </a:r>
            <a:r>
              <a:rPr lang="fr-FR" sz="3200" b="1" dirty="0"/>
              <a:t>-NH-AA</a:t>
            </a:r>
            <a:r>
              <a:rPr lang="fr-FR" sz="3200" b="1" baseline="-25000" dirty="0"/>
              <a:t>2</a:t>
            </a:r>
            <a:r>
              <a:rPr lang="fr-FR" sz="3200" b="1" dirty="0"/>
              <a:t>CO</a:t>
            </a:r>
            <a:r>
              <a:rPr lang="fr-FR" sz="3200" b="1" dirty="0">
                <a:solidFill>
                  <a:schemeClr val="accent1"/>
                </a:solidFill>
              </a:rPr>
              <a:t>-NH-AA</a:t>
            </a:r>
            <a:r>
              <a:rPr lang="fr-FR" sz="3200" b="1" baseline="-25000" dirty="0">
                <a:solidFill>
                  <a:schemeClr val="accent1"/>
                </a:solidFill>
              </a:rPr>
              <a:t>3</a:t>
            </a:r>
            <a:r>
              <a:rPr lang="fr-FR" sz="3200" b="1" dirty="0">
                <a:solidFill>
                  <a:schemeClr val="accent1"/>
                </a:solidFill>
              </a:rPr>
              <a:t>CO</a:t>
            </a:r>
            <a:r>
              <a:rPr lang="fr-FR" sz="3200" b="1" dirty="0"/>
              <a:t>-NH-AA</a:t>
            </a:r>
            <a:r>
              <a:rPr lang="fr-FR" sz="3200" b="1" baseline="-25000" dirty="0"/>
              <a:t>4</a:t>
            </a:r>
            <a:r>
              <a:rPr lang="fr-FR" sz="3200" b="1" dirty="0"/>
              <a:t>CO-</a:t>
            </a:r>
            <a:r>
              <a:rPr lang="fr-FR" sz="3200" b="1" dirty="0">
                <a:solidFill>
                  <a:schemeClr val="accent1"/>
                </a:solidFill>
              </a:rPr>
              <a:t>NH-AA</a:t>
            </a:r>
            <a:r>
              <a:rPr lang="fr-FR" sz="3200" b="1" baseline="-25000" dirty="0">
                <a:solidFill>
                  <a:schemeClr val="accent1"/>
                </a:solidFill>
              </a:rPr>
              <a:t>5</a:t>
            </a:r>
            <a:r>
              <a:rPr lang="fr-FR" sz="3200" b="1" dirty="0">
                <a:solidFill>
                  <a:schemeClr val="accent1"/>
                </a:solidFill>
              </a:rPr>
              <a:t>CO-</a:t>
            </a:r>
            <a:r>
              <a:rPr lang="fr-FR" sz="3200" b="1" dirty="0"/>
              <a:t>NH-AA</a:t>
            </a:r>
            <a:r>
              <a:rPr lang="fr-FR" sz="3200" b="1" baseline="-25000" dirty="0"/>
              <a:t>6</a:t>
            </a:r>
            <a:r>
              <a:rPr lang="fr-FR" sz="3200" b="1" dirty="0"/>
              <a:t>-</a:t>
            </a:r>
          </a:p>
        </p:txBody>
      </p:sp>
      <p:sp>
        <p:nvSpPr>
          <p:cNvPr id="12" name="Parenthèse fermante 11">
            <a:extLst>
              <a:ext uri="{FF2B5EF4-FFF2-40B4-BE49-F238E27FC236}">
                <a16:creationId xmlns:a16="http://schemas.microsoft.com/office/drawing/2014/main" id="{BD97B13B-BCF5-9AD1-0C82-B5295C7E35C9}"/>
              </a:ext>
            </a:extLst>
          </p:cNvPr>
          <p:cNvSpPr/>
          <p:nvPr/>
        </p:nvSpPr>
        <p:spPr>
          <a:xfrm rot="5400000">
            <a:off x="7003184" y="3092962"/>
            <a:ext cx="121735" cy="6348460"/>
          </a:xfrm>
          <a:prstGeom prst="rightBracket">
            <a:avLst/>
          </a:prstGeom>
          <a:ln w="38100"/>
        </p:spPr>
        <p:style>
          <a:lnRef idx="1">
            <a:schemeClr val="accent2"/>
          </a:lnRef>
          <a:fillRef idx="0">
            <a:schemeClr val="accent2"/>
          </a:fillRef>
          <a:effectRef idx="0">
            <a:schemeClr val="accent2"/>
          </a:effectRef>
          <a:fontRef idx="minor">
            <a:schemeClr val="tx1"/>
          </a:fontRef>
        </p:style>
        <p:txBody>
          <a:bodyPr rtlCol="0" anchor="ctr"/>
          <a:lstStyle/>
          <a:p>
            <a:pPr algn="ctr"/>
            <a:endParaRPr lang="fr-FR"/>
          </a:p>
        </p:txBody>
      </p:sp>
      <p:sp>
        <p:nvSpPr>
          <p:cNvPr id="13" name="Parenthèse fermante 12">
            <a:extLst>
              <a:ext uri="{FF2B5EF4-FFF2-40B4-BE49-F238E27FC236}">
                <a16:creationId xmlns:a16="http://schemas.microsoft.com/office/drawing/2014/main" id="{FDDA1F72-46B1-7F1B-16D3-F84393BAF329}"/>
              </a:ext>
            </a:extLst>
          </p:cNvPr>
          <p:cNvSpPr/>
          <p:nvPr/>
        </p:nvSpPr>
        <p:spPr>
          <a:xfrm rot="16200000">
            <a:off x="5086948" y="2475119"/>
            <a:ext cx="121735" cy="6348460"/>
          </a:xfrm>
          <a:prstGeom prst="rightBracket">
            <a:avLst/>
          </a:prstGeom>
          <a:ln w="38100"/>
        </p:spPr>
        <p:style>
          <a:lnRef idx="1">
            <a:schemeClr val="accent2"/>
          </a:lnRef>
          <a:fillRef idx="0">
            <a:schemeClr val="accent2"/>
          </a:fillRef>
          <a:effectRef idx="0">
            <a:schemeClr val="accent2"/>
          </a:effectRef>
          <a:fontRef idx="minor">
            <a:schemeClr val="tx1"/>
          </a:fontRef>
        </p:style>
        <p:txBody>
          <a:bodyPr rtlCol="0" anchor="ctr"/>
          <a:lstStyle/>
          <a:p>
            <a:pPr algn="ctr"/>
            <a:r>
              <a:rPr lang="fr-FR" dirty="0"/>
              <a:t>      </a:t>
            </a:r>
          </a:p>
        </p:txBody>
      </p:sp>
      <p:sp>
        <p:nvSpPr>
          <p:cNvPr id="14" name="ZoneTexte 13">
            <a:extLst>
              <a:ext uri="{FF2B5EF4-FFF2-40B4-BE49-F238E27FC236}">
                <a16:creationId xmlns:a16="http://schemas.microsoft.com/office/drawing/2014/main" id="{663A0958-C8EB-E83D-5E07-21FC24E373D6}"/>
              </a:ext>
            </a:extLst>
          </p:cNvPr>
          <p:cNvSpPr txBox="1"/>
          <p:nvPr/>
        </p:nvSpPr>
        <p:spPr>
          <a:xfrm>
            <a:off x="299803" y="3942413"/>
            <a:ext cx="5096656" cy="523220"/>
          </a:xfrm>
          <a:prstGeom prst="rect">
            <a:avLst/>
          </a:prstGeom>
          <a:noFill/>
          <a:ln>
            <a:solidFill>
              <a:srgbClr val="C00000"/>
            </a:solidFill>
          </a:ln>
        </p:spPr>
        <p:txBody>
          <a:bodyPr wrap="square" rtlCol="0">
            <a:spAutoFit/>
          </a:bodyPr>
          <a:lstStyle/>
          <a:p>
            <a:r>
              <a:rPr lang="fr-FR" sz="2800" b="1" dirty="0"/>
              <a:t>Liaison O de </a:t>
            </a:r>
            <a:r>
              <a:rPr lang="fr-FR" sz="2800" b="1" dirty="0" err="1"/>
              <a:t>CO</a:t>
            </a:r>
            <a:r>
              <a:rPr lang="fr-FR" sz="2800" b="1" baseline="-25000" dirty="0" err="1"/>
              <a:t>i</a:t>
            </a:r>
            <a:r>
              <a:rPr lang="fr-FR" sz="2800" b="1" dirty="0"/>
              <a:t> avec H de NH</a:t>
            </a:r>
            <a:r>
              <a:rPr lang="fr-FR" sz="2800" b="1" baseline="-25000" dirty="0"/>
              <a:t>i+4</a:t>
            </a:r>
          </a:p>
        </p:txBody>
      </p:sp>
    </p:spTree>
    <p:extLst>
      <p:ext uri="{BB962C8B-B14F-4D97-AF65-F5344CB8AC3E}">
        <p14:creationId xmlns:p14="http://schemas.microsoft.com/office/powerpoint/2010/main" val="32187800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6A5D6A59-7721-C603-4871-1E5F3012AD6C}"/>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sp>
        <p:nvSpPr>
          <p:cNvPr id="5" name="Espace réservé du contenu 2">
            <a:extLst>
              <a:ext uri="{FF2B5EF4-FFF2-40B4-BE49-F238E27FC236}">
                <a16:creationId xmlns:a16="http://schemas.microsoft.com/office/drawing/2014/main" id="{A4C0687A-A75A-0FC7-C9E9-68BCEB77248A}"/>
              </a:ext>
            </a:extLst>
          </p:cNvPr>
          <p:cNvSpPr>
            <a:spLocks noGrp="1"/>
          </p:cNvSpPr>
          <p:nvPr>
            <p:ph idx="1"/>
          </p:nvPr>
        </p:nvSpPr>
        <p:spPr>
          <a:xfrm>
            <a:off x="152400" y="661012"/>
            <a:ext cx="12039599" cy="6195556"/>
          </a:xfrm>
        </p:spPr>
        <p:txBody>
          <a:bodyPr>
            <a:normAutofit/>
          </a:bodyPr>
          <a:lstStyle/>
          <a:p>
            <a:pPr>
              <a:buFont typeface="Wingdings" panose="05000000000000000000" pitchFamily="2" charset="2"/>
              <a:buChar char="Ø"/>
            </a:pPr>
            <a:r>
              <a:rPr lang="fr-FR" u="sng" dirty="0"/>
              <a:t>Structure secondaire </a:t>
            </a:r>
            <a:r>
              <a:rPr lang="fr-FR" dirty="0"/>
              <a:t>:</a:t>
            </a:r>
          </a:p>
          <a:p>
            <a:pPr marL="0" indent="0">
              <a:buNone/>
            </a:pPr>
            <a:r>
              <a:rPr lang="fr-FR" sz="2400" dirty="0"/>
              <a:t>         </a:t>
            </a:r>
            <a:r>
              <a:rPr lang="fr-FR" sz="2400" dirty="0">
                <a:solidFill>
                  <a:schemeClr val="accent1"/>
                </a:solidFill>
              </a:rPr>
              <a:t>feuillet β plissé </a:t>
            </a:r>
            <a:r>
              <a:rPr lang="fr-FR" sz="2400" dirty="0"/>
              <a:t>:</a:t>
            </a:r>
          </a:p>
          <a:p>
            <a:pPr marL="0" indent="0">
              <a:buNone/>
            </a:pPr>
            <a:r>
              <a:rPr lang="fr-FR" sz="2400" dirty="0"/>
              <a:t>Les liaisons hydrogène des –CO et –NH d’une liaison peptidique ne se répètent pas sur une portion continue de la chaine peptidique mais entre des segments différents qui peuvent appartenir à la même chaîne ou à des chaînes différentes. (liaisons hydrogènes intra ou inter chaines). Cette structure est une structure plate, étirée et étalée : Le squelette de la chaine a une structure en zigzag. Ces chaines </a:t>
            </a:r>
            <a:r>
              <a:rPr kumimoji="0" lang="fr-FR" altLang="fr-FR" sz="2400" b="0" i="0" u="none" strike="noStrike" cap="none" normalizeH="0" baseline="0" dirty="0">
                <a:ln>
                  <a:noFill/>
                </a:ln>
                <a:solidFill>
                  <a:srgbClr val="202124"/>
                </a:solidFill>
                <a:effectLst/>
                <a:latin typeface="inherit"/>
              </a:rPr>
              <a:t>peuvent être disposées côte à côte pour former une structure ressemblant à une série de plis, appelée feuillet β plissée.</a:t>
            </a:r>
            <a:r>
              <a:rPr kumimoji="0" lang="fr-FR" altLang="fr-FR" sz="1100" b="0" i="0" u="none" strike="noStrike" cap="none" normalizeH="0" baseline="0" dirty="0">
                <a:ln>
                  <a:noFill/>
                </a:ln>
                <a:solidFill>
                  <a:schemeClr val="tx1"/>
                </a:solidFill>
                <a:effectLst/>
              </a:rPr>
              <a:t> </a:t>
            </a:r>
            <a:endParaRPr kumimoji="0" lang="fr-FR" altLang="fr-FR" sz="1800" b="0" i="0" u="none" strike="noStrike" cap="none" normalizeH="0" baseline="0" dirty="0">
              <a:ln>
                <a:noFill/>
              </a:ln>
              <a:solidFill>
                <a:schemeClr val="tx1"/>
              </a:solidFill>
              <a:effectLst/>
              <a:latin typeface="Arial" panose="020B0604020202020204" pitchFamily="34" charset="0"/>
            </a:endParaRPr>
          </a:p>
          <a:p>
            <a:pPr marL="0" indent="0">
              <a:buNone/>
            </a:pPr>
            <a:r>
              <a:rPr lang="fr-FR" sz="2400" dirty="0"/>
              <a:t>Si les deux brins peptidiques constituants le feuillet sont de même sens : feuillet β parallèle sinon feuillet β antiparallèle. </a:t>
            </a:r>
            <a:endParaRPr lang="fr-FR" sz="2400" b="0" i="0" dirty="0">
              <a:solidFill>
                <a:srgbClr val="21242C"/>
              </a:solidFill>
              <a:effectLst/>
              <a:latin typeface="Lato" panose="020F0502020204030203" pitchFamily="34" charset="0"/>
            </a:endParaRPr>
          </a:p>
          <a:p>
            <a:pPr marL="0" indent="0">
              <a:buNone/>
            </a:pPr>
            <a:endParaRPr lang="fr-FR" b="0" i="0" dirty="0">
              <a:solidFill>
                <a:srgbClr val="21242C"/>
              </a:solidFill>
              <a:effectLst/>
              <a:latin typeface="Lato" panose="020F0502020204030203" pitchFamily="34" charset="0"/>
            </a:endParaRPr>
          </a:p>
          <a:p>
            <a:pPr marL="0" indent="0">
              <a:buNone/>
            </a:pPr>
            <a:endParaRPr lang="fr-FR" dirty="0">
              <a:solidFill>
                <a:srgbClr val="21242C"/>
              </a:solidFill>
              <a:latin typeface="Lato" panose="020F0502020204030203" pitchFamily="34" charset="0"/>
            </a:endParaRPr>
          </a:p>
          <a:p>
            <a:pPr marL="0" indent="0">
              <a:buNone/>
            </a:pPr>
            <a:endParaRPr lang="fr-FR" dirty="0">
              <a:latin typeface="Lato" panose="020F0502020204030203" pitchFamily="34" charset="0"/>
            </a:endParaRPr>
          </a:p>
          <a:p>
            <a:pPr marL="0" indent="0">
              <a:buNone/>
            </a:pPr>
            <a:endParaRPr lang="fr-FR" dirty="0"/>
          </a:p>
        </p:txBody>
      </p:sp>
      <p:cxnSp>
        <p:nvCxnSpPr>
          <p:cNvPr id="7" name="Connecteur droit 6">
            <a:extLst>
              <a:ext uri="{FF2B5EF4-FFF2-40B4-BE49-F238E27FC236}">
                <a16:creationId xmlns:a16="http://schemas.microsoft.com/office/drawing/2014/main" id="{D33F7D5A-601F-ED5D-5B29-8F9B48D24EBC}"/>
              </a:ext>
            </a:extLst>
          </p:cNvPr>
          <p:cNvCxnSpPr>
            <a:cxnSpLocks/>
          </p:cNvCxnSpPr>
          <p:nvPr/>
        </p:nvCxnSpPr>
        <p:spPr>
          <a:xfrm>
            <a:off x="809471" y="1588957"/>
            <a:ext cx="1843788" cy="0"/>
          </a:xfrm>
          <a:prstGeom prst="line">
            <a:avLst/>
          </a:prstGeom>
          <a:ln w="28575">
            <a:prstDash val="dash"/>
          </a:ln>
        </p:spPr>
        <p:style>
          <a:lnRef idx="1">
            <a:schemeClr val="dk1"/>
          </a:lnRef>
          <a:fillRef idx="0">
            <a:schemeClr val="dk1"/>
          </a:fillRef>
          <a:effectRef idx="0">
            <a:schemeClr val="dk1"/>
          </a:effectRef>
          <a:fontRef idx="minor">
            <a:schemeClr val="tx1"/>
          </a:fontRef>
        </p:style>
      </p:cxnSp>
      <p:pic>
        <p:nvPicPr>
          <p:cNvPr id="12" name="Image 11">
            <a:extLst>
              <a:ext uri="{FF2B5EF4-FFF2-40B4-BE49-F238E27FC236}">
                <a16:creationId xmlns:a16="http://schemas.microsoft.com/office/drawing/2014/main" id="{88A00983-80F7-A92F-F396-109B31C10021}"/>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3657600" y="4077325"/>
            <a:ext cx="8259580" cy="2779244"/>
          </a:xfrm>
          <a:prstGeom prst="rect">
            <a:avLst/>
          </a:prstGeom>
        </p:spPr>
      </p:pic>
      <p:sp>
        <p:nvSpPr>
          <p:cNvPr id="13" name="ZoneTexte 12">
            <a:extLst>
              <a:ext uri="{FF2B5EF4-FFF2-40B4-BE49-F238E27FC236}">
                <a16:creationId xmlns:a16="http://schemas.microsoft.com/office/drawing/2014/main" id="{59E4B3B0-6FF1-C894-A2A8-7D1B0F2D0B54}"/>
              </a:ext>
            </a:extLst>
          </p:cNvPr>
          <p:cNvSpPr txBox="1"/>
          <p:nvPr/>
        </p:nvSpPr>
        <p:spPr>
          <a:xfrm>
            <a:off x="3102964" y="4586990"/>
            <a:ext cx="554636" cy="369332"/>
          </a:xfrm>
          <a:prstGeom prst="rect">
            <a:avLst/>
          </a:prstGeom>
          <a:noFill/>
        </p:spPr>
        <p:txBody>
          <a:bodyPr wrap="square" rtlCol="0">
            <a:spAutoFit/>
          </a:bodyPr>
          <a:lstStyle/>
          <a:p>
            <a:r>
              <a:rPr lang="fr-FR" b="1" dirty="0">
                <a:solidFill>
                  <a:srgbClr val="FF0000"/>
                </a:solidFill>
              </a:rPr>
              <a:t>N</a:t>
            </a:r>
            <a:r>
              <a:rPr lang="fr-FR" b="1" baseline="-25000" dirty="0">
                <a:solidFill>
                  <a:srgbClr val="FF0000"/>
                </a:solidFill>
              </a:rPr>
              <a:t>T</a:t>
            </a:r>
          </a:p>
        </p:txBody>
      </p:sp>
      <p:sp>
        <p:nvSpPr>
          <p:cNvPr id="14" name="ZoneTexte 13">
            <a:extLst>
              <a:ext uri="{FF2B5EF4-FFF2-40B4-BE49-F238E27FC236}">
                <a16:creationId xmlns:a16="http://schemas.microsoft.com/office/drawing/2014/main" id="{BB2D5DEF-FC2C-D2DE-576B-6077D5AE5DD9}"/>
              </a:ext>
            </a:extLst>
          </p:cNvPr>
          <p:cNvSpPr txBox="1"/>
          <p:nvPr/>
        </p:nvSpPr>
        <p:spPr>
          <a:xfrm>
            <a:off x="3255364" y="5893629"/>
            <a:ext cx="554636" cy="369332"/>
          </a:xfrm>
          <a:prstGeom prst="rect">
            <a:avLst/>
          </a:prstGeom>
          <a:noFill/>
        </p:spPr>
        <p:txBody>
          <a:bodyPr wrap="square" rtlCol="0">
            <a:spAutoFit/>
          </a:bodyPr>
          <a:lstStyle/>
          <a:p>
            <a:r>
              <a:rPr lang="fr-FR" b="1" dirty="0">
                <a:solidFill>
                  <a:srgbClr val="FF0000"/>
                </a:solidFill>
              </a:rPr>
              <a:t>C</a:t>
            </a:r>
            <a:r>
              <a:rPr lang="fr-FR" b="1" baseline="-25000" dirty="0">
                <a:solidFill>
                  <a:srgbClr val="FF0000"/>
                </a:solidFill>
              </a:rPr>
              <a:t>T</a:t>
            </a:r>
          </a:p>
        </p:txBody>
      </p:sp>
      <p:sp>
        <p:nvSpPr>
          <p:cNvPr id="15" name="ZoneTexte 14">
            <a:extLst>
              <a:ext uri="{FF2B5EF4-FFF2-40B4-BE49-F238E27FC236}">
                <a16:creationId xmlns:a16="http://schemas.microsoft.com/office/drawing/2014/main" id="{4B5D07D1-8752-353B-BEFA-3C7DDD039BD9}"/>
              </a:ext>
            </a:extLst>
          </p:cNvPr>
          <p:cNvSpPr txBox="1"/>
          <p:nvPr/>
        </p:nvSpPr>
        <p:spPr>
          <a:xfrm>
            <a:off x="11619876" y="5593824"/>
            <a:ext cx="554636" cy="369332"/>
          </a:xfrm>
          <a:prstGeom prst="rect">
            <a:avLst/>
          </a:prstGeom>
          <a:noFill/>
        </p:spPr>
        <p:txBody>
          <a:bodyPr wrap="square" rtlCol="0">
            <a:spAutoFit/>
          </a:bodyPr>
          <a:lstStyle/>
          <a:p>
            <a:r>
              <a:rPr lang="fr-FR" b="1" dirty="0">
                <a:solidFill>
                  <a:srgbClr val="FF0000"/>
                </a:solidFill>
              </a:rPr>
              <a:t>N</a:t>
            </a:r>
            <a:r>
              <a:rPr lang="fr-FR" b="1" baseline="-25000" dirty="0">
                <a:solidFill>
                  <a:srgbClr val="FF0000"/>
                </a:solidFill>
              </a:rPr>
              <a:t>T</a:t>
            </a:r>
          </a:p>
        </p:txBody>
      </p:sp>
      <p:sp>
        <p:nvSpPr>
          <p:cNvPr id="16" name="ZoneTexte 15">
            <a:extLst>
              <a:ext uri="{FF2B5EF4-FFF2-40B4-BE49-F238E27FC236}">
                <a16:creationId xmlns:a16="http://schemas.microsoft.com/office/drawing/2014/main" id="{58A6B195-BEED-352C-19D4-06662F66AFD2}"/>
              </a:ext>
            </a:extLst>
          </p:cNvPr>
          <p:cNvSpPr txBox="1"/>
          <p:nvPr/>
        </p:nvSpPr>
        <p:spPr>
          <a:xfrm>
            <a:off x="11637366" y="4217234"/>
            <a:ext cx="554636" cy="369332"/>
          </a:xfrm>
          <a:prstGeom prst="rect">
            <a:avLst/>
          </a:prstGeom>
          <a:noFill/>
        </p:spPr>
        <p:txBody>
          <a:bodyPr wrap="square" rtlCol="0">
            <a:spAutoFit/>
          </a:bodyPr>
          <a:lstStyle/>
          <a:p>
            <a:r>
              <a:rPr lang="fr-FR" b="1" dirty="0">
                <a:solidFill>
                  <a:srgbClr val="FF0000"/>
                </a:solidFill>
              </a:rPr>
              <a:t>C</a:t>
            </a:r>
            <a:r>
              <a:rPr lang="fr-FR" b="1" baseline="-25000" dirty="0">
                <a:solidFill>
                  <a:srgbClr val="FF0000"/>
                </a:solidFill>
              </a:rPr>
              <a:t>T</a:t>
            </a:r>
          </a:p>
        </p:txBody>
      </p:sp>
      <p:sp>
        <p:nvSpPr>
          <p:cNvPr id="17" name="ZoneTexte 16">
            <a:extLst>
              <a:ext uri="{FF2B5EF4-FFF2-40B4-BE49-F238E27FC236}">
                <a16:creationId xmlns:a16="http://schemas.microsoft.com/office/drawing/2014/main" id="{9E79737B-F42D-467A-592E-9BD835DDEDDF}"/>
              </a:ext>
            </a:extLst>
          </p:cNvPr>
          <p:cNvSpPr txBox="1"/>
          <p:nvPr/>
        </p:nvSpPr>
        <p:spPr>
          <a:xfrm>
            <a:off x="838201" y="5088784"/>
            <a:ext cx="2801912" cy="1015663"/>
          </a:xfrm>
          <a:prstGeom prst="rect">
            <a:avLst/>
          </a:prstGeom>
          <a:noFill/>
        </p:spPr>
        <p:txBody>
          <a:bodyPr wrap="square" rtlCol="0">
            <a:spAutoFit/>
          </a:bodyPr>
          <a:lstStyle/>
          <a:p>
            <a:r>
              <a:rPr lang="fr-FR" sz="2000" b="1" dirty="0"/>
              <a:t>  feuillet β antiparallèle</a:t>
            </a:r>
          </a:p>
          <a:p>
            <a:r>
              <a:rPr lang="fr-FR" sz="2000" b="1" dirty="0"/>
              <a:t>(Pont H linéaires, + fort)</a:t>
            </a:r>
          </a:p>
          <a:p>
            <a:r>
              <a:rPr lang="fr-FR" sz="2000" b="1" dirty="0"/>
              <a:t>Ex. β Kératine  </a:t>
            </a:r>
          </a:p>
        </p:txBody>
      </p:sp>
    </p:spTree>
    <p:extLst>
      <p:ext uri="{BB962C8B-B14F-4D97-AF65-F5344CB8AC3E}">
        <p14:creationId xmlns:p14="http://schemas.microsoft.com/office/powerpoint/2010/main" val="1791341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56A79B6-FDB2-BA0B-DBDC-438C556BB65D}"/>
              </a:ext>
            </a:extLst>
          </p:cNvPr>
          <p:cNvSpPr>
            <a:spLocks noGrp="1"/>
          </p:cNvSpPr>
          <p:nvPr>
            <p:ph idx="1"/>
          </p:nvPr>
        </p:nvSpPr>
        <p:spPr>
          <a:xfrm>
            <a:off x="838200" y="962024"/>
            <a:ext cx="10515600" cy="5895975"/>
          </a:xfrm>
        </p:spPr>
        <p:txBody>
          <a:bodyPr>
            <a:normAutofit/>
          </a:bodyPr>
          <a:lstStyle/>
          <a:p>
            <a:r>
              <a:rPr lang="fr-FR" b="0" i="0" dirty="0">
                <a:effectLst/>
              </a:rPr>
              <a:t>Les</a:t>
            </a:r>
            <a:r>
              <a:rPr lang="fr-FR" b="0" i="0" dirty="0">
                <a:solidFill>
                  <a:schemeClr val="accent1"/>
                </a:solidFill>
                <a:effectLst/>
              </a:rPr>
              <a:t> acides aminés</a:t>
            </a:r>
            <a:r>
              <a:rPr lang="fr-FR" b="0" i="0" dirty="0">
                <a:effectLst/>
              </a:rPr>
              <a:t>, constituants de base des protéines, sont les briques élémentaires qui donnent une variété structurelle aux protéines. Comprendre leurs propriétés physicochimiques individuelles est essentiel pour appréhender la manière dont ils interagissent pour former des structures protéiques fonctionnelles.</a:t>
            </a:r>
          </a:p>
          <a:p>
            <a:r>
              <a:rPr lang="fr-FR" b="0" i="0" dirty="0">
                <a:effectLst/>
              </a:rPr>
              <a:t>Les</a:t>
            </a:r>
            <a:r>
              <a:rPr lang="fr-FR" b="0" i="0" dirty="0">
                <a:solidFill>
                  <a:schemeClr val="accent1"/>
                </a:solidFill>
                <a:effectLst/>
              </a:rPr>
              <a:t> peptides</a:t>
            </a:r>
            <a:r>
              <a:rPr lang="fr-FR" b="0" i="0" dirty="0">
                <a:effectLst/>
              </a:rPr>
              <a:t>, souvent négligés mais tout aussi essentiels, servent de maillons dans la construction des protéines et jouent un rôle crucial dans la transmission de signaux cellulaires. Leurs structures linéaires, bien que plus simples que celles des protéines, présentent également une richesse d'informations sur la biologie moléculaire.</a:t>
            </a:r>
          </a:p>
          <a:p>
            <a:r>
              <a:rPr lang="fr-FR" b="0" i="0" dirty="0">
                <a:effectLst/>
              </a:rPr>
              <a:t>Dans ce cours, nous plongerons ensemble dans les détails moléculaires de ces entités biologiques, pour comprendre le lien étroit entre  structure et fonction. Le but étant de bien cerner le rôle crucial qu'ils jouent dans la vie cellulaire. </a:t>
            </a:r>
            <a:endParaRPr lang="fr-FR" dirty="0"/>
          </a:p>
          <a:p>
            <a:endParaRPr lang="fr-FR" dirty="0"/>
          </a:p>
        </p:txBody>
      </p:sp>
      <p:sp>
        <p:nvSpPr>
          <p:cNvPr id="4" name="Titre 1">
            <a:extLst>
              <a:ext uri="{FF2B5EF4-FFF2-40B4-BE49-F238E27FC236}">
                <a16:creationId xmlns:a16="http://schemas.microsoft.com/office/drawing/2014/main" id="{425E3D89-AF5C-EF8B-95D5-E0F4A7785300}"/>
              </a:ext>
            </a:extLst>
          </p:cNvPr>
          <p:cNvSpPr txBox="1">
            <a:spLocks/>
          </p:cNvSpPr>
          <p:nvPr/>
        </p:nvSpPr>
        <p:spPr>
          <a:xfrm>
            <a:off x="838200" y="10636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a:solidFill>
                  <a:srgbClr val="C00000"/>
                </a:solidFill>
              </a:rPr>
              <a:t>INTRODUCTION</a:t>
            </a:r>
            <a:endParaRPr lang="fr-FR" sz="3200" b="1" dirty="0">
              <a:solidFill>
                <a:srgbClr val="C00000"/>
              </a:solidFill>
            </a:endParaRPr>
          </a:p>
        </p:txBody>
      </p:sp>
    </p:spTree>
    <p:extLst>
      <p:ext uri="{BB962C8B-B14F-4D97-AF65-F5344CB8AC3E}">
        <p14:creationId xmlns:p14="http://schemas.microsoft.com/office/powerpoint/2010/main" val="29910157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41BDDAB9-71EA-D8FD-B41F-9A2FF259189F}"/>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sp>
        <p:nvSpPr>
          <p:cNvPr id="5" name="Espace réservé du contenu 2">
            <a:extLst>
              <a:ext uri="{FF2B5EF4-FFF2-40B4-BE49-F238E27FC236}">
                <a16:creationId xmlns:a16="http://schemas.microsoft.com/office/drawing/2014/main" id="{3E0ADFEE-A314-8A19-D6A6-69ED42419D27}"/>
              </a:ext>
            </a:extLst>
          </p:cNvPr>
          <p:cNvSpPr>
            <a:spLocks noGrp="1"/>
          </p:cNvSpPr>
          <p:nvPr>
            <p:ph idx="1"/>
          </p:nvPr>
        </p:nvSpPr>
        <p:spPr>
          <a:xfrm>
            <a:off x="152400" y="661012"/>
            <a:ext cx="12039599" cy="6195556"/>
          </a:xfrm>
        </p:spPr>
        <p:txBody>
          <a:bodyPr>
            <a:normAutofit/>
          </a:bodyPr>
          <a:lstStyle/>
          <a:p>
            <a:pPr>
              <a:buFont typeface="Wingdings" panose="05000000000000000000" pitchFamily="2" charset="2"/>
              <a:buChar char="Ø"/>
            </a:pPr>
            <a:r>
              <a:rPr lang="fr-FR" u="sng" dirty="0"/>
              <a:t>Structure secondaire </a:t>
            </a:r>
            <a:r>
              <a:rPr lang="fr-FR" dirty="0"/>
              <a:t>:</a:t>
            </a:r>
          </a:p>
          <a:p>
            <a:pPr marL="0" indent="0">
              <a:buNone/>
            </a:pPr>
            <a:r>
              <a:rPr lang="fr-FR" dirty="0"/>
              <a:t>          β-</a:t>
            </a:r>
            <a:r>
              <a:rPr lang="fr-FR" dirty="0" err="1"/>
              <a:t>turns</a:t>
            </a:r>
            <a:r>
              <a:rPr lang="fr-FR" dirty="0"/>
              <a:t> : apparaissent souvent quand les brins des feuillets changent de direction. Ce virage de 180° s’effectue sur 4 AA.</a:t>
            </a:r>
          </a:p>
          <a:p>
            <a:pPr marL="0" indent="0">
              <a:buNone/>
            </a:pPr>
            <a:endParaRPr lang="fr-FR" dirty="0"/>
          </a:p>
          <a:p>
            <a:pPr marL="0" indent="0">
              <a:buNone/>
            </a:pPr>
            <a:r>
              <a:rPr lang="fr-FR" dirty="0"/>
              <a:t>        AA</a:t>
            </a:r>
            <a:r>
              <a:rPr lang="fr-FR" baseline="-25000" dirty="0"/>
              <a:t>3</a:t>
            </a:r>
            <a:r>
              <a:rPr lang="fr-FR" dirty="0"/>
              <a:t>-AA</a:t>
            </a:r>
            <a:r>
              <a:rPr lang="fr-FR" baseline="-25000" dirty="0"/>
              <a:t>4           </a:t>
            </a:r>
            <a:r>
              <a:rPr lang="fr-FR" sz="2400" b="1" dirty="0"/>
              <a:t>AA</a:t>
            </a:r>
            <a:r>
              <a:rPr lang="fr-FR" sz="2400" b="1" baseline="-25000" dirty="0"/>
              <a:t>2</a:t>
            </a:r>
            <a:r>
              <a:rPr lang="fr-FR" sz="2400" b="1" dirty="0"/>
              <a:t>  =    Pro                </a:t>
            </a:r>
            <a:r>
              <a:rPr lang="el-GR" sz="2400" b="1" dirty="0"/>
              <a:t>β-</a:t>
            </a:r>
            <a:r>
              <a:rPr lang="fr-FR" sz="2400" b="1" dirty="0" err="1"/>
              <a:t>turn</a:t>
            </a:r>
            <a:r>
              <a:rPr lang="fr-FR" sz="2400" b="1" dirty="0"/>
              <a:t> (type I)          </a:t>
            </a:r>
            <a:endParaRPr lang="fr-FR" b="1" dirty="0"/>
          </a:p>
          <a:p>
            <a:pPr marL="0" indent="0">
              <a:buNone/>
            </a:pPr>
            <a:r>
              <a:rPr lang="fr-FR" sz="2400" dirty="0"/>
              <a:t>                                   </a:t>
            </a:r>
            <a:r>
              <a:rPr lang="fr-FR" sz="2400" b="1" dirty="0"/>
              <a:t>AA</a:t>
            </a:r>
            <a:r>
              <a:rPr lang="fr-FR" sz="2400" b="1" baseline="-25000" dirty="0"/>
              <a:t>3 </a:t>
            </a:r>
            <a:r>
              <a:rPr lang="fr-FR" sz="2400" b="1" dirty="0"/>
              <a:t>  =    Gly                β-</a:t>
            </a:r>
            <a:r>
              <a:rPr lang="fr-FR" sz="2400" b="1" dirty="0" err="1"/>
              <a:t>turn</a:t>
            </a:r>
            <a:r>
              <a:rPr lang="fr-FR" sz="2400" b="1" dirty="0"/>
              <a:t>  (type II)</a:t>
            </a:r>
          </a:p>
          <a:p>
            <a:pPr marL="0" indent="0">
              <a:buNone/>
            </a:pPr>
            <a:r>
              <a:rPr lang="fr-FR" sz="2400" dirty="0"/>
              <a:t>        </a:t>
            </a:r>
            <a:r>
              <a:rPr lang="fr-FR" dirty="0"/>
              <a:t>AA</a:t>
            </a:r>
            <a:r>
              <a:rPr lang="fr-FR" baseline="-25000" dirty="0"/>
              <a:t>2</a:t>
            </a:r>
            <a:r>
              <a:rPr lang="fr-FR" dirty="0"/>
              <a:t>-AA</a:t>
            </a:r>
            <a:r>
              <a:rPr lang="fr-FR" baseline="-25000" dirty="0"/>
              <a:t>1</a:t>
            </a:r>
            <a:endParaRPr lang="fr-FR" sz="3200" b="0" i="0" baseline="-25000" dirty="0">
              <a:solidFill>
                <a:srgbClr val="21242C"/>
              </a:solidFill>
              <a:effectLst/>
              <a:latin typeface="Lato" panose="020F0502020204030203" pitchFamily="34" charset="0"/>
            </a:endParaRPr>
          </a:p>
          <a:p>
            <a:pPr marL="0" indent="0">
              <a:buNone/>
            </a:pPr>
            <a:endParaRPr lang="fr-FR" dirty="0">
              <a:solidFill>
                <a:srgbClr val="21242C"/>
              </a:solidFill>
              <a:latin typeface="Lato" panose="020F0502020204030203" pitchFamily="34" charset="0"/>
            </a:endParaRPr>
          </a:p>
          <a:p>
            <a:pPr marL="0" indent="0">
              <a:buNone/>
            </a:pPr>
            <a:endParaRPr lang="fr-FR" dirty="0">
              <a:latin typeface="Lato" panose="020F0502020204030203" pitchFamily="34" charset="0"/>
            </a:endParaRPr>
          </a:p>
          <a:p>
            <a:pPr marL="0" indent="0">
              <a:buNone/>
            </a:pPr>
            <a:endParaRPr lang="fr-FR" dirty="0"/>
          </a:p>
        </p:txBody>
      </p:sp>
      <p:cxnSp>
        <p:nvCxnSpPr>
          <p:cNvPr id="7" name="Connecteur droit 6">
            <a:extLst>
              <a:ext uri="{FF2B5EF4-FFF2-40B4-BE49-F238E27FC236}">
                <a16:creationId xmlns:a16="http://schemas.microsoft.com/office/drawing/2014/main" id="{059BE254-B62D-F70B-6424-8C75EF96FF17}"/>
              </a:ext>
            </a:extLst>
          </p:cNvPr>
          <p:cNvCxnSpPr/>
          <p:nvPr/>
        </p:nvCxnSpPr>
        <p:spPr>
          <a:xfrm>
            <a:off x="1049311" y="1558977"/>
            <a:ext cx="989351" cy="0"/>
          </a:xfrm>
          <a:prstGeom prst="line">
            <a:avLst/>
          </a:prstGeom>
          <a:ln w="28575">
            <a:prstDash val="dash"/>
          </a:ln>
        </p:spPr>
        <p:style>
          <a:lnRef idx="1">
            <a:schemeClr val="dk1"/>
          </a:lnRef>
          <a:fillRef idx="0">
            <a:schemeClr val="dk1"/>
          </a:fillRef>
          <a:effectRef idx="0">
            <a:schemeClr val="dk1"/>
          </a:effectRef>
          <a:fontRef idx="minor">
            <a:schemeClr val="tx1"/>
          </a:fontRef>
        </p:style>
      </p:cxnSp>
      <p:cxnSp>
        <p:nvCxnSpPr>
          <p:cNvPr id="10" name="Connecteur droit 9">
            <a:extLst>
              <a:ext uri="{FF2B5EF4-FFF2-40B4-BE49-F238E27FC236}">
                <a16:creationId xmlns:a16="http://schemas.microsoft.com/office/drawing/2014/main" id="{E1D58C0D-9F42-3E7A-2227-CF027BAE2989}"/>
              </a:ext>
            </a:extLst>
          </p:cNvPr>
          <p:cNvCxnSpPr/>
          <p:nvPr/>
        </p:nvCxnSpPr>
        <p:spPr>
          <a:xfrm>
            <a:off x="944381" y="3013023"/>
            <a:ext cx="0" cy="539646"/>
          </a:xfrm>
          <a:prstGeom prst="line">
            <a:avLst/>
          </a:prstGeom>
          <a:ln w="38100"/>
        </p:spPr>
        <p:style>
          <a:lnRef idx="1">
            <a:schemeClr val="dk1"/>
          </a:lnRef>
          <a:fillRef idx="0">
            <a:schemeClr val="dk1"/>
          </a:fillRef>
          <a:effectRef idx="0">
            <a:schemeClr val="dk1"/>
          </a:effectRef>
          <a:fontRef idx="minor">
            <a:schemeClr val="tx1"/>
          </a:fontRef>
        </p:style>
      </p:cxnSp>
      <p:cxnSp>
        <p:nvCxnSpPr>
          <p:cNvPr id="12" name="Connecteur droit 11">
            <a:extLst>
              <a:ext uri="{FF2B5EF4-FFF2-40B4-BE49-F238E27FC236}">
                <a16:creationId xmlns:a16="http://schemas.microsoft.com/office/drawing/2014/main" id="{833A6600-BB52-ACD3-5BC8-3384E3A87B7E}"/>
              </a:ext>
            </a:extLst>
          </p:cNvPr>
          <p:cNvCxnSpPr/>
          <p:nvPr/>
        </p:nvCxnSpPr>
        <p:spPr>
          <a:xfrm>
            <a:off x="1543987" y="3013023"/>
            <a:ext cx="0" cy="539646"/>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591E47E4-791F-76F6-A0BA-DABDF2E6C138}"/>
              </a:ext>
            </a:extLst>
          </p:cNvPr>
          <p:cNvCxnSpPr/>
          <p:nvPr/>
        </p:nvCxnSpPr>
        <p:spPr>
          <a:xfrm>
            <a:off x="4302177" y="2833141"/>
            <a:ext cx="704538"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5" name="Connecteur droit avec flèche 14">
            <a:extLst>
              <a:ext uri="{FF2B5EF4-FFF2-40B4-BE49-F238E27FC236}">
                <a16:creationId xmlns:a16="http://schemas.microsoft.com/office/drawing/2014/main" id="{CEA0FEEB-0497-2686-F752-95B1BE201BC3}"/>
              </a:ext>
            </a:extLst>
          </p:cNvPr>
          <p:cNvCxnSpPr/>
          <p:nvPr/>
        </p:nvCxnSpPr>
        <p:spPr>
          <a:xfrm>
            <a:off x="4288647" y="3315321"/>
            <a:ext cx="704538"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graphicFrame>
        <p:nvGraphicFramePr>
          <p:cNvPr id="16" name="Tableau 15">
            <a:extLst>
              <a:ext uri="{FF2B5EF4-FFF2-40B4-BE49-F238E27FC236}">
                <a16:creationId xmlns:a16="http://schemas.microsoft.com/office/drawing/2014/main" id="{F91A92B2-83F8-1157-745E-1B3C83FEC00C}"/>
              </a:ext>
            </a:extLst>
          </p:cNvPr>
          <p:cNvGraphicFramePr>
            <a:graphicFrameLocks noGrp="1"/>
          </p:cNvGraphicFramePr>
          <p:nvPr>
            <p:extLst>
              <p:ext uri="{D42A27DB-BD31-4B8C-83A1-F6EECF244321}">
                <p14:modId xmlns:p14="http://schemas.microsoft.com/office/powerpoint/2010/main" val="2790423153"/>
              </p:ext>
            </p:extLst>
          </p:nvPr>
        </p:nvGraphicFramePr>
        <p:xfrm>
          <a:off x="2902261" y="4024859"/>
          <a:ext cx="8199620" cy="2218532"/>
        </p:xfrm>
        <a:graphic>
          <a:graphicData uri="http://schemas.openxmlformats.org/drawingml/2006/table">
            <a:tbl>
              <a:tblPr firstRow="1" bandRow="1">
                <a:tableStyleId>{5C22544A-7EE6-4342-B048-85BDC9FD1C3A}</a:tableStyleId>
              </a:tblPr>
              <a:tblGrid>
                <a:gridCol w="1911039">
                  <a:extLst>
                    <a:ext uri="{9D8B030D-6E8A-4147-A177-3AD203B41FA5}">
                      <a16:colId xmlns:a16="http://schemas.microsoft.com/office/drawing/2014/main" val="418254355"/>
                    </a:ext>
                  </a:extLst>
                </a:gridCol>
                <a:gridCol w="1978769">
                  <a:extLst>
                    <a:ext uri="{9D8B030D-6E8A-4147-A177-3AD203B41FA5}">
                      <a16:colId xmlns:a16="http://schemas.microsoft.com/office/drawing/2014/main" val="2993954775"/>
                    </a:ext>
                  </a:extLst>
                </a:gridCol>
                <a:gridCol w="2154906">
                  <a:extLst>
                    <a:ext uri="{9D8B030D-6E8A-4147-A177-3AD203B41FA5}">
                      <a16:colId xmlns:a16="http://schemas.microsoft.com/office/drawing/2014/main" val="2110038298"/>
                    </a:ext>
                  </a:extLst>
                </a:gridCol>
                <a:gridCol w="2154906">
                  <a:extLst>
                    <a:ext uri="{9D8B030D-6E8A-4147-A177-3AD203B41FA5}">
                      <a16:colId xmlns:a16="http://schemas.microsoft.com/office/drawing/2014/main" val="1566620859"/>
                    </a:ext>
                  </a:extLst>
                </a:gridCol>
              </a:tblGrid>
              <a:tr h="554633">
                <a:tc>
                  <a:txBody>
                    <a:bodyPr/>
                    <a:lstStyle/>
                    <a:p>
                      <a:r>
                        <a:rPr lang="fr-FR" sz="2000" b="1" dirty="0"/>
                        <a:t>Protéines</a:t>
                      </a:r>
                    </a:p>
                  </a:txBody>
                  <a:tcPr/>
                </a:tc>
                <a:tc>
                  <a:txBody>
                    <a:bodyPr/>
                    <a:lstStyle/>
                    <a:p>
                      <a:r>
                        <a:rPr lang="fr-FR" sz="2000" b="1" dirty="0"/>
                        <a:t>Résidus</a:t>
                      </a:r>
                    </a:p>
                  </a:txBody>
                  <a:tcPr/>
                </a:tc>
                <a:tc>
                  <a:txBody>
                    <a:bodyPr/>
                    <a:lstStyle/>
                    <a:p>
                      <a:r>
                        <a:rPr lang="el-GR" sz="2000" b="1" dirty="0">
                          <a:latin typeface="Calibri" panose="020F0502020204030204" pitchFamily="34" charset="0"/>
                          <a:ea typeface="Calibri" panose="020F0502020204030204" pitchFamily="34" charset="0"/>
                          <a:cs typeface="Calibri" panose="020F0502020204030204" pitchFamily="34" charset="0"/>
                        </a:rPr>
                        <a:t>α</a:t>
                      </a:r>
                      <a:r>
                        <a:rPr lang="fr-FR" sz="2000" b="1" dirty="0">
                          <a:latin typeface="Calibri" panose="020F0502020204030204" pitchFamily="34" charset="0"/>
                          <a:ea typeface="Calibri" panose="020F0502020204030204" pitchFamily="34" charset="0"/>
                          <a:cs typeface="Calibri" panose="020F0502020204030204" pitchFamily="34" charset="0"/>
                        </a:rPr>
                        <a:t> hélice</a:t>
                      </a:r>
                      <a:endParaRPr lang="fr-FR" sz="2000" b="1" dirty="0"/>
                    </a:p>
                  </a:txBody>
                  <a:tcPr/>
                </a:tc>
                <a:tc>
                  <a:txBody>
                    <a:bodyPr/>
                    <a:lstStyle/>
                    <a:p>
                      <a:r>
                        <a:rPr lang="el-GR" sz="2000" b="1" dirty="0">
                          <a:latin typeface="Calibri" panose="020F0502020204030204" pitchFamily="34" charset="0"/>
                          <a:ea typeface="Calibri" panose="020F0502020204030204" pitchFamily="34" charset="0"/>
                          <a:cs typeface="Calibri" panose="020F0502020204030204" pitchFamily="34" charset="0"/>
                        </a:rPr>
                        <a:t>β</a:t>
                      </a:r>
                      <a:r>
                        <a:rPr lang="fr-FR" sz="2000" b="1" dirty="0">
                          <a:latin typeface="Calibri" panose="020F0502020204030204" pitchFamily="34" charset="0"/>
                          <a:ea typeface="Calibri" panose="020F0502020204030204" pitchFamily="34" charset="0"/>
                          <a:cs typeface="Calibri" panose="020F0502020204030204" pitchFamily="34" charset="0"/>
                        </a:rPr>
                        <a:t> conformation</a:t>
                      </a:r>
                      <a:endParaRPr lang="fr-FR" sz="2000" b="1" dirty="0"/>
                    </a:p>
                  </a:txBody>
                  <a:tcPr/>
                </a:tc>
                <a:extLst>
                  <a:ext uri="{0D108BD9-81ED-4DB2-BD59-A6C34878D82A}">
                    <a16:rowId xmlns:a16="http://schemas.microsoft.com/office/drawing/2014/main" val="3939311658"/>
                  </a:ext>
                </a:extLst>
              </a:tr>
              <a:tr h="554633">
                <a:tc>
                  <a:txBody>
                    <a:bodyPr/>
                    <a:lstStyle/>
                    <a:p>
                      <a:r>
                        <a:rPr lang="fr-FR" sz="2000" b="1" dirty="0"/>
                        <a:t>Cytochrome C</a:t>
                      </a:r>
                    </a:p>
                  </a:txBody>
                  <a:tcPr/>
                </a:tc>
                <a:tc>
                  <a:txBody>
                    <a:bodyPr/>
                    <a:lstStyle/>
                    <a:p>
                      <a:r>
                        <a:rPr lang="fr-FR" sz="2000" b="1" dirty="0"/>
                        <a:t>104</a:t>
                      </a:r>
                    </a:p>
                  </a:txBody>
                  <a:tcPr/>
                </a:tc>
                <a:tc>
                  <a:txBody>
                    <a:bodyPr/>
                    <a:lstStyle/>
                    <a:p>
                      <a:r>
                        <a:rPr lang="fr-FR" sz="2000" b="1" dirty="0"/>
                        <a:t>39</a:t>
                      </a:r>
                    </a:p>
                  </a:txBody>
                  <a:tcPr/>
                </a:tc>
                <a:tc>
                  <a:txBody>
                    <a:bodyPr/>
                    <a:lstStyle/>
                    <a:p>
                      <a:r>
                        <a:rPr lang="fr-FR" sz="2000" b="1" dirty="0"/>
                        <a:t>0</a:t>
                      </a:r>
                    </a:p>
                  </a:txBody>
                  <a:tcPr/>
                </a:tc>
                <a:extLst>
                  <a:ext uri="{0D108BD9-81ED-4DB2-BD59-A6C34878D82A}">
                    <a16:rowId xmlns:a16="http://schemas.microsoft.com/office/drawing/2014/main" val="1719851217"/>
                  </a:ext>
                </a:extLst>
              </a:tr>
              <a:tr h="554633">
                <a:tc>
                  <a:txBody>
                    <a:bodyPr/>
                    <a:lstStyle/>
                    <a:p>
                      <a:r>
                        <a:rPr lang="fr-FR" sz="2000" b="1" dirty="0"/>
                        <a:t>Lysozyme</a:t>
                      </a:r>
                    </a:p>
                  </a:txBody>
                  <a:tcPr/>
                </a:tc>
                <a:tc>
                  <a:txBody>
                    <a:bodyPr/>
                    <a:lstStyle/>
                    <a:p>
                      <a:r>
                        <a:rPr lang="fr-FR" sz="2000" b="1" dirty="0"/>
                        <a:t>129</a:t>
                      </a:r>
                    </a:p>
                  </a:txBody>
                  <a:tcPr/>
                </a:tc>
                <a:tc>
                  <a:txBody>
                    <a:bodyPr/>
                    <a:lstStyle/>
                    <a:p>
                      <a:r>
                        <a:rPr lang="fr-FR" sz="2000" b="1" dirty="0"/>
                        <a:t>40</a:t>
                      </a:r>
                    </a:p>
                  </a:txBody>
                  <a:tcPr/>
                </a:tc>
                <a:tc>
                  <a:txBody>
                    <a:bodyPr/>
                    <a:lstStyle/>
                    <a:p>
                      <a:r>
                        <a:rPr lang="fr-FR" sz="2000" b="1" dirty="0"/>
                        <a:t>12</a:t>
                      </a:r>
                    </a:p>
                  </a:txBody>
                  <a:tcPr/>
                </a:tc>
                <a:extLst>
                  <a:ext uri="{0D108BD9-81ED-4DB2-BD59-A6C34878D82A}">
                    <a16:rowId xmlns:a16="http://schemas.microsoft.com/office/drawing/2014/main" val="3475552339"/>
                  </a:ext>
                </a:extLst>
              </a:tr>
              <a:tr h="554633">
                <a:tc>
                  <a:txBody>
                    <a:bodyPr/>
                    <a:lstStyle/>
                    <a:p>
                      <a:r>
                        <a:rPr lang="fr-FR" sz="2000" b="1" dirty="0"/>
                        <a:t>Chymotrypsine</a:t>
                      </a:r>
                    </a:p>
                  </a:txBody>
                  <a:tcPr/>
                </a:tc>
                <a:tc>
                  <a:txBody>
                    <a:bodyPr/>
                    <a:lstStyle/>
                    <a:p>
                      <a:r>
                        <a:rPr lang="fr-FR" sz="2000" b="1" dirty="0"/>
                        <a:t>247</a:t>
                      </a:r>
                    </a:p>
                  </a:txBody>
                  <a:tcPr/>
                </a:tc>
                <a:tc>
                  <a:txBody>
                    <a:bodyPr/>
                    <a:lstStyle/>
                    <a:p>
                      <a:r>
                        <a:rPr lang="fr-FR" sz="2000" b="1" dirty="0"/>
                        <a:t>14</a:t>
                      </a:r>
                    </a:p>
                  </a:txBody>
                  <a:tcPr/>
                </a:tc>
                <a:tc>
                  <a:txBody>
                    <a:bodyPr/>
                    <a:lstStyle/>
                    <a:p>
                      <a:r>
                        <a:rPr lang="fr-FR" sz="2000" b="1" dirty="0"/>
                        <a:t>45</a:t>
                      </a:r>
                    </a:p>
                  </a:txBody>
                  <a:tcPr/>
                </a:tc>
                <a:extLst>
                  <a:ext uri="{0D108BD9-81ED-4DB2-BD59-A6C34878D82A}">
                    <a16:rowId xmlns:a16="http://schemas.microsoft.com/office/drawing/2014/main" val="2041805924"/>
                  </a:ext>
                </a:extLst>
              </a:tr>
            </a:tbl>
          </a:graphicData>
        </a:graphic>
      </p:graphicFrame>
    </p:spTree>
    <p:extLst>
      <p:ext uri="{BB962C8B-B14F-4D97-AF65-F5344CB8AC3E}">
        <p14:creationId xmlns:p14="http://schemas.microsoft.com/office/powerpoint/2010/main" val="10642945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FD945C78-07BB-8370-011A-B848311F2316}"/>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sp>
        <p:nvSpPr>
          <p:cNvPr id="5" name="Espace réservé du contenu 2">
            <a:extLst>
              <a:ext uri="{FF2B5EF4-FFF2-40B4-BE49-F238E27FC236}">
                <a16:creationId xmlns:a16="http://schemas.microsoft.com/office/drawing/2014/main" id="{AFD30894-4F24-580B-64AC-8E63297A278D}"/>
              </a:ext>
            </a:extLst>
          </p:cNvPr>
          <p:cNvSpPr>
            <a:spLocks noGrp="1"/>
          </p:cNvSpPr>
          <p:nvPr>
            <p:ph idx="1"/>
          </p:nvPr>
        </p:nvSpPr>
        <p:spPr>
          <a:xfrm>
            <a:off x="152400" y="661012"/>
            <a:ext cx="12039599" cy="6195556"/>
          </a:xfrm>
        </p:spPr>
        <p:txBody>
          <a:bodyPr>
            <a:normAutofit fontScale="25000" lnSpcReduction="20000"/>
          </a:bodyPr>
          <a:lstStyle/>
          <a:p>
            <a:pPr>
              <a:buFont typeface="Wingdings" panose="05000000000000000000" pitchFamily="2" charset="2"/>
              <a:buChar char="Ø"/>
            </a:pPr>
            <a:r>
              <a:rPr lang="fr-FR" sz="9600" u="sng" dirty="0"/>
              <a:t>Structure tertiaire </a:t>
            </a:r>
            <a:r>
              <a:rPr lang="fr-FR" sz="7400" dirty="0"/>
              <a:t>:</a:t>
            </a:r>
          </a:p>
          <a:p>
            <a:pPr marL="0" indent="0">
              <a:buNone/>
            </a:pPr>
            <a:endParaRPr lang="fr-FR" sz="1800" b="0" i="0" u="none" strike="noStrike" dirty="0">
              <a:solidFill>
                <a:srgbClr val="000000"/>
              </a:solidFill>
              <a:latin typeface="Times New Roman" panose="02020603050405020304" pitchFamily="18" charset="0"/>
            </a:endParaRPr>
          </a:p>
          <a:p>
            <a:r>
              <a:rPr lang="fr-FR" sz="9600" dirty="0"/>
              <a:t>On a vu que les chaines polypeptidiques contiennent des régions formées d’hélice α, des feuillets β, et des repliements souvent dus à la présence de la proline. </a:t>
            </a:r>
          </a:p>
          <a:p>
            <a:r>
              <a:rPr lang="fr-FR" sz="9600" dirty="0"/>
              <a:t> C’est la structure tridimensionnelle globale d’une protéine qui définit sa structure tertiaire. C’est le résultat du repliement, sur elles-mêmes, des régions en hélice α et en feuillet β. Cette structure est particulièrement mise en jeu par la méthode de diffraction aux rayons X et la RMN. </a:t>
            </a:r>
          </a:p>
          <a:p>
            <a:pPr algn="l"/>
            <a:r>
              <a:rPr lang="fr-FR" sz="9600" dirty="0"/>
              <a:t>C’est une sorte de pelote où les chaines polaires (hydrophiles) des résidus sont tournés vers</a:t>
            </a:r>
          </a:p>
          <a:p>
            <a:pPr marL="0" indent="0" algn="l">
              <a:buNone/>
            </a:pPr>
            <a:r>
              <a:rPr lang="fr-FR" sz="9600" dirty="0"/>
              <a:t>    l’extérieur au contact du milieu aqueux et les chaines latérales non polaires (hydrophobes), vers l’intérieur où elles forment      une zone hydrophobe interne.</a:t>
            </a:r>
          </a:p>
          <a:p>
            <a:pPr algn="l"/>
            <a:r>
              <a:rPr lang="fr-FR" sz="9600" dirty="0"/>
              <a:t>L’ensemble est stabilisé par des liaisons entre chaines latérales de résidus éloignés dans la structure primaire, mais la structure demeure flexible et non rigide.</a:t>
            </a:r>
          </a:p>
          <a:p>
            <a:pPr marL="0" indent="0">
              <a:buNone/>
            </a:pPr>
            <a:r>
              <a:rPr lang="fr-FR" sz="9600" dirty="0"/>
              <a:t>mais qui se sont rapprochés grâce au repliement de la chaine. Plusieurs types de liaisons interviennent ici :</a:t>
            </a:r>
          </a:p>
          <a:p>
            <a:pPr marL="0" indent="0">
              <a:buNone/>
            </a:pPr>
            <a:r>
              <a:rPr lang="fr-FR" sz="9600" dirty="0"/>
              <a:t>             - liaisons covalentes représentées par les ponts disulfures (résidus Cys)</a:t>
            </a:r>
          </a:p>
          <a:p>
            <a:pPr marL="0" indent="0">
              <a:buNone/>
            </a:pPr>
            <a:r>
              <a:rPr lang="fr-FR" sz="9600" dirty="0"/>
              <a:t>             - liaisons non covalentes comme les liaisons hydrogène, hydrophobes, ioniques et Van Der Waals</a:t>
            </a:r>
          </a:p>
          <a:p>
            <a:pPr marL="0" indent="0">
              <a:buNone/>
            </a:pPr>
            <a:endParaRPr lang="fr-FR" sz="9600" b="0" i="0" u="none" strike="noStrike" dirty="0">
              <a:solidFill>
                <a:srgbClr val="000000"/>
              </a:solidFill>
            </a:endParaRPr>
          </a:p>
          <a:p>
            <a:pPr marL="0" indent="0">
              <a:buNone/>
            </a:pPr>
            <a:endParaRPr lang="fr-FR" sz="1800" dirty="0">
              <a:solidFill>
                <a:srgbClr val="000000"/>
              </a:solidFill>
              <a:latin typeface="Times New Roman" panose="02020603050405020304" pitchFamily="18" charset="0"/>
            </a:endParaRPr>
          </a:p>
          <a:p>
            <a:pPr marL="0" indent="0">
              <a:buNone/>
            </a:pPr>
            <a:r>
              <a:rPr lang="fr-FR" dirty="0"/>
              <a:t>          </a:t>
            </a:r>
            <a:endParaRPr lang="fr-FR" dirty="0">
              <a:solidFill>
                <a:srgbClr val="21242C"/>
              </a:solidFill>
              <a:latin typeface="Lato" panose="020F0502020204030203" pitchFamily="34" charset="0"/>
            </a:endParaRPr>
          </a:p>
          <a:p>
            <a:pPr marL="0" indent="0">
              <a:buNone/>
            </a:pPr>
            <a:endParaRPr lang="fr-FR" dirty="0">
              <a:latin typeface="Lato" panose="020F0502020204030203" pitchFamily="34" charset="0"/>
            </a:endParaRPr>
          </a:p>
          <a:p>
            <a:pPr marL="0" indent="0">
              <a:buNone/>
            </a:pPr>
            <a:endParaRPr lang="fr-FR" dirty="0"/>
          </a:p>
        </p:txBody>
      </p:sp>
    </p:spTree>
    <p:extLst>
      <p:ext uri="{BB962C8B-B14F-4D97-AF65-F5344CB8AC3E}">
        <p14:creationId xmlns:p14="http://schemas.microsoft.com/office/powerpoint/2010/main" val="36405221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4F7232FB-5CDA-340F-5208-33A494573F11}"/>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sp>
        <p:nvSpPr>
          <p:cNvPr id="5" name="Espace réservé du contenu 2">
            <a:extLst>
              <a:ext uri="{FF2B5EF4-FFF2-40B4-BE49-F238E27FC236}">
                <a16:creationId xmlns:a16="http://schemas.microsoft.com/office/drawing/2014/main" id="{0A860D97-EDE3-AE68-3619-E88F9252DAF3}"/>
              </a:ext>
            </a:extLst>
          </p:cNvPr>
          <p:cNvSpPr>
            <a:spLocks noGrp="1"/>
          </p:cNvSpPr>
          <p:nvPr>
            <p:ph idx="1"/>
          </p:nvPr>
        </p:nvSpPr>
        <p:spPr>
          <a:xfrm>
            <a:off x="152400" y="661012"/>
            <a:ext cx="12039599" cy="481988"/>
          </a:xfrm>
        </p:spPr>
        <p:txBody>
          <a:bodyPr>
            <a:normAutofit/>
          </a:bodyPr>
          <a:lstStyle/>
          <a:p>
            <a:pPr>
              <a:buFont typeface="Wingdings" panose="05000000000000000000" pitchFamily="2" charset="2"/>
              <a:buChar char="Ø"/>
            </a:pPr>
            <a:r>
              <a:rPr lang="fr-FR" u="sng" dirty="0"/>
              <a:t>Structure tertiaire </a:t>
            </a:r>
            <a:r>
              <a:rPr lang="fr-FR" dirty="0"/>
              <a:t>:</a:t>
            </a:r>
          </a:p>
          <a:p>
            <a:pPr marL="0" indent="0">
              <a:buNone/>
            </a:pPr>
            <a:endParaRPr lang="fr-FR" sz="1800" b="0" i="0" u="none" strike="noStrike" dirty="0">
              <a:solidFill>
                <a:srgbClr val="000000"/>
              </a:solidFill>
              <a:latin typeface="Times New Roman" panose="02020603050405020304" pitchFamily="18" charset="0"/>
            </a:endParaRPr>
          </a:p>
          <a:p>
            <a:pPr marL="0" indent="0">
              <a:buNone/>
            </a:pPr>
            <a:endParaRPr lang="fr-FR" dirty="0">
              <a:latin typeface="Lato" panose="020F0502020204030203" pitchFamily="34" charset="0"/>
            </a:endParaRPr>
          </a:p>
          <a:p>
            <a:pPr marL="0" indent="0">
              <a:buNone/>
            </a:pPr>
            <a:endParaRPr lang="fr-FR" dirty="0"/>
          </a:p>
        </p:txBody>
      </p:sp>
      <p:pic>
        <p:nvPicPr>
          <p:cNvPr id="1028" name="Picture 4">
            <a:extLst>
              <a:ext uri="{FF2B5EF4-FFF2-40B4-BE49-F238E27FC236}">
                <a16:creationId xmlns:a16="http://schemas.microsoft.com/office/drawing/2014/main" id="{3156A02A-4BBE-7279-6F02-910DB65C8C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646" y="1227905"/>
            <a:ext cx="3762219" cy="4841003"/>
          </a:xfrm>
          <a:prstGeom prst="rect">
            <a:avLst/>
          </a:prstGeom>
          <a:noFill/>
          <a:extLst>
            <a:ext uri="{909E8E84-426E-40DD-AFC4-6F175D3DCCD1}">
              <a14:hiddenFill xmlns:a14="http://schemas.microsoft.com/office/drawing/2010/main">
                <a:solidFill>
                  <a:srgbClr val="FFFFFF"/>
                </a:solidFill>
              </a14:hiddenFill>
            </a:ext>
          </a:extLst>
        </p:spPr>
      </p:pic>
      <p:sp>
        <p:nvSpPr>
          <p:cNvPr id="10" name="ZoneTexte 9">
            <a:extLst>
              <a:ext uri="{FF2B5EF4-FFF2-40B4-BE49-F238E27FC236}">
                <a16:creationId xmlns:a16="http://schemas.microsoft.com/office/drawing/2014/main" id="{D8ACDF73-A758-6F88-2DF8-E01FF0B795F9}"/>
              </a:ext>
            </a:extLst>
          </p:cNvPr>
          <p:cNvSpPr txBox="1"/>
          <p:nvPr/>
        </p:nvSpPr>
        <p:spPr>
          <a:xfrm>
            <a:off x="838200" y="6196988"/>
            <a:ext cx="3284095" cy="646331"/>
          </a:xfrm>
          <a:prstGeom prst="rect">
            <a:avLst/>
          </a:prstGeom>
          <a:noFill/>
        </p:spPr>
        <p:txBody>
          <a:bodyPr wrap="square">
            <a:spAutoFit/>
          </a:bodyPr>
          <a:lstStyle/>
          <a:p>
            <a:r>
              <a:rPr lang="fr-FR" dirty="0">
                <a:hlinkClick r:id="rId3"/>
              </a:rPr>
              <a:t>http://www.chim.lu/ch1025.php</a:t>
            </a:r>
            <a:endParaRPr lang="fr-FR" dirty="0"/>
          </a:p>
          <a:p>
            <a:endParaRPr lang="fr-FR" dirty="0"/>
          </a:p>
        </p:txBody>
      </p:sp>
      <p:sp>
        <p:nvSpPr>
          <p:cNvPr id="11" name="ZoneTexte 10">
            <a:extLst>
              <a:ext uri="{FF2B5EF4-FFF2-40B4-BE49-F238E27FC236}">
                <a16:creationId xmlns:a16="http://schemas.microsoft.com/office/drawing/2014/main" id="{147355C5-21BE-8D57-0FDE-9E5D7420A82F}"/>
              </a:ext>
            </a:extLst>
          </p:cNvPr>
          <p:cNvSpPr txBox="1"/>
          <p:nvPr/>
        </p:nvSpPr>
        <p:spPr>
          <a:xfrm>
            <a:off x="4631961" y="2124912"/>
            <a:ext cx="7365167" cy="3539430"/>
          </a:xfrm>
          <a:prstGeom prst="rect">
            <a:avLst/>
          </a:prstGeom>
          <a:noFill/>
          <a:ln>
            <a:solidFill>
              <a:schemeClr val="tx1"/>
            </a:solidFill>
          </a:ln>
        </p:spPr>
        <p:txBody>
          <a:bodyPr wrap="square" rtlCol="0">
            <a:spAutoFit/>
          </a:bodyPr>
          <a:lstStyle/>
          <a:p>
            <a:r>
              <a:rPr lang="fr-FR" sz="2800" b="1" dirty="0"/>
              <a:t>Les liaisons :</a:t>
            </a:r>
          </a:p>
          <a:p>
            <a:r>
              <a:rPr lang="fr-FR" sz="2800" b="1" dirty="0"/>
              <a:t>- </a:t>
            </a:r>
            <a:r>
              <a:rPr lang="fr-FR" sz="2800" b="1" dirty="0">
                <a:solidFill>
                  <a:srgbClr val="FF0000"/>
                </a:solidFill>
              </a:rPr>
              <a:t>pont disulfures </a:t>
            </a:r>
            <a:r>
              <a:rPr lang="fr-FR" sz="2800" b="1" dirty="0"/>
              <a:t>entre Cys      -S     </a:t>
            </a:r>
            <a:r>
              <a:rPr lang="fr-FR" sz="2800" b="1" dirty="0" err="1"/>
              <a:t>S</a:t>
            </a:r>
            <a:r>
              <a:rPr lang="fr-FR" sz="2800" b="1" dirty="0"/>
              <a:t>-</a:t>
            </a:r>
          </a:p>
          <a:p>
            <a:r>
              <a:rPr lang="fr-FR" sz="2800" b="1" dirty="0"/>
              <a:t>- </a:t>
            </a:r>
            <a:r>
              <a:rPr lang="fr-FR" sz="2800" b="1" dirty="0">
                <a:solidFill>
                  <a:srgbClr val="FF0000"/>
                </a:solidFill>
              </a:rPr>
              <a:t>ioniques</a:t>
            </a:r>
            <a:r>
              <a:rPr lang="fr-FR" sz="2800" b="1" dirty="0"/>
              <a:t> entre entités chargées + et –</a:t>
            </a:r>
          </a:p>
          <a:p>
            <a:r>
              <a:rPr lang="fr-FR" sz="2800" b="1" dirty="0"/>
              <a:t>- </a:t>
            </a:r>
            <a:r>
              <a:rPr lang="fr-FR" sz="2800" b="1" dirty="0">
                <a:solidFill>
                  <a:srgbClr val="FF0000"/>
                </a:solidFill>
              </a:rPr>
              <a:t>hydrophobes</a:t>
            </a:r>
            <a:r>
              <a:rPr lang="fr-FR" sz="2800" b="1" dirty="0"/>
              <a:t> entre résidus hydrophobes à l’intérieur de l’édifice</a:t>
            </a:r>
          </a:p>
          <a:p>
            <a:r>
              <a:rPr lang="fr-FR" sz="2800" b="1" dirty="0"/>
              <a:t>- </a:t>
            </a:r>
            <a:r>
              <a:rPr lang="fr-FR" sz="2800" b="1" dirty="0">
                <a:solidFill>
                  <a:srgbClr val="FF0000"/>
                </a:solidFill>
              </a:rPr>
              <a:t>hydrogène </a:t>
            </a:r>
            <a:r>
              <a:rPr lang="fr-FR" sz="2800" b="1" dirty="0"/>
              <a:t>entre les atomes O et H</a:t>
            </a:r>
          </a:p>
          <a:p>
            <a:r>
              <a:rPr lang="fr-FR" sz="2800" b="1" dirty="0"/>
              <a:t>- </a:t>
            </a:r>
            <a:r>
              <a:rPr lang="fr-FR" sz="2800" b="1" dirty="0">
                <a:solidFill>
                  <a:srgbClr val="FF0000"/>
                </a:solidFill>
              </a:rPr>
              <a:t>Van Der Waals</a:t>
            </a:r>
            <a:r>
              <a:rPr lang="fr-FR" sz="2800" b="1" dirty="0"/>
              <a:t> liaisons électrostatiques de faible intensité entre atomes</a:t>
            </a:r>
          </a:p>
        </p:txBody>
      </p:sp>
      <p:cxnSp>
        <p:nvCxnSpPr>
          <p:cNvPr id="13" name="Connecteur droit 12">
            <a:extLst>
              <a:ext uri="{FF2B5EF4-FFF2-40B4-BE49-F238E27FC236}">
                <a16:creationId xmlns:a16="http://schemas.microsoft.com/office/drawing/2014/main" id="{AE94F48D-0E16-F3D9-FEED-7602087747B6}"/>
              </a:ext>
            </a:extLst>
          </p:cNvPr>
          <p:cNvCxnSpPr/>
          <p:nvPr/>
        </p:nvCxnSpPr>
        <p:spPr>
          <a:xfrm>
            <a:off x="9428813" y="2848132"/>
            <a:ext cx="239842" cy="0"/>
          </a:xfrm>
          <a:prstGeom prst="line">
            <a:avLst/>
          </a:prstGeom>
          <a:ln w="28575"/>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2267111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11886CF5-F687-6464-78E6-45A3EBB23146}"/>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sp>
        <p:nvSpPr>
          <p:cNvPr id="5" name="Espace réservé du contenu 2">
            <a:extLst>
              <a:ext uri="{FF2B5EF4-FFF2-40B4-BE49-F238E27FC236}">
                <a16:creationId xmlns:a16="http://schemas.microsoft.com/office/drawing/2014/main" id="{8DA367B7-1999-AC78-6E7C-67650A8F74B0}"/>
              </a:ext>
            </a:extLst>
          </p:cNvPr>
          <p:cNvSpPr>
            <a:spLocks noGrp="1"/>
          </p:cNvSpPr>
          <p:nvPr>
            <p:ph idx="1"/>
          </p:nvPr>
        </p:nvSpPr>
        <p:spPr>
          <a:xfrm>
            <a:off x="47470" y="661012"/>
            <a:ext cx="12144530" cy="6196988"/>
          </a:xfrm>
        </p:spPr>
        <p:txBody>
          <a:bodyPr>
            <a:normAutofit/>
          </a:bodyPr>
          <a:lstStyle/>
          <a:p>
            <a:pPr>
              <a:buFont typeface="Wingdings" panose="05000000000000000000" pitchFamily="2" charset="2"/>
              <a:buChar char="Ø"/>
            </a:pPr>
            <a:r>
              <a:rPr lang="fr-FR" u="sng" dirty="0"/>
              <a:t>Structure quaternaire </a:t>
            </a:r>
            <a:r>
              <a:rPr lang="fr-FR" dirty="0"/>
              <a:t>:</a:t>
            </a:r>
          </a:p>
          <a:p>
            <a:r>
              <a:rPr lang="fr-FR" dirty="0"/>
              <a:t>C’est l’assemblage d’au moins de deux chaines polypeptidiques identiques ou différentes. Ce sont des protéines multimériques ou polymériques constituées de plusieurs sous-unités (monomères ou protomère)</a:t>
            </a:r>
          </a:p>
          <a:p>
            <a:r>
              <a:rPr lang="fr-FR" dirty="0"/>
              <a:t> Elles sont dites homopolymériques (sous-unités identiques) ou hétéropolymériques (sous-unités différentes).</a:t>
            </a:r>
          </a:p>
          <a:p>
            <a:r>
              <a:rPr lang="fr-FR" dirty="0"/>
              <a:t>l’ensemble possède une symétrie</a:t>
            </a:r>
          </a:p>
          <a:p>
            <a:r>
              <a:rPr lang="fr-FR" dirty="0"/>
              <a:t>L’assemblage des sous unités est stabilisé par les mêmes</a:t>
            </a:r>
          </a:p>
          <a:p>
            <a:pPr marL="0" indent="0">
              <a:buNone/>
            </a:pPr>
            <a:r>
              <a:rPr lang="fr-FR" dirty="0"/>
              <a:t>liaisons que la structure tertiaire (à l’exception des ponts disulfures).</a:t>
            </a:r>
          </a:p>
          <a:p>
            <a:r>
              <a:rPr lang="fr-FR" dirty="0"/>
              <a:t>Cette structure joue un rôle important dans la fonction biologique de la protéine. En effet l’association et dissociation de cette structure et l’interaction entre les sous-unités permet l’effet coopératif (enzymes allostériques) et le contrôle de l’effet biologique des protéines (régulations métaboliques).</a:t>
            </a:r>
          </a:p>
          <a:p>
            <a:endParaRPr lang="fr-FR" dirty="0"/>
          </a:p>
          <a:p>
            <a:pPr marL="0" indent="0">
              <a:buNone/>
            </a:pPr>
            <a:endParaRPr lang="fr-FR" sz="1800" b="0" i="0" u="none" strike="noStrike" dirty="0">
              <a:solidFill>
                <a:srgbClr val="000000"/>
              </a:solidFill>
              <a:latin typeface="Times New Roman" panose="02020603050405020304" pitchFamily="18" charset="0"/>
            </a:endParaRPr>
          </a:p>
          <a:p>
            <a:pPr marL="0" indent="0">
              <a:buNone/>
            </a:pPr>
            <a:endParaRPr lang="fr-FR" dirty="0">
              <a:latin typeface="Lato" panose="020F0502020204030203" pitchFamily="34" charset="0"/>
            </a:endParaRPr>
          </a:p>
          <a:p>
            <a:pPr marL="0" indent="0">
              <a:buNone/>
            </a:pPr>
            <a:endParaRPr lang="fr-FR" dirty="0"/>
          </a:p>
        </p:txBody>
      </p:sp>
      <p:pic>
        <p:nvPicPr>
          <p:cNvPr id="7" name="Image 6" descr="Une image contenant typographie, Police, calligraphie, ressort hélicoïdal&#10;&#10;Description générée automatiquement">
            <a:extLst>
              <a:ext uri="{FF2B5EF4-FFF2-40B4-BE49-F238E27FC236}">
                <a16:creationId xmlns:a16="http://schemas.microsoft.com/office/drawing/2014/main" id="{3957E72F-FD17-2E53-AE72-18E1DBB1B4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087" y="2923085"/>
            <a:ext cx="2123925" cy="1978701"/>
          </a:xfrm>
          <a:prstGeom prst="rect">
            <a:avLst/>
          </a:prstGeom>
        </p:spPr>
      </p:pic>
    </p:spTree>
    <p:extLst>
      <p:ext uri="{BB962C8B-B14F-4D97-AF65-F5344CB8AC3E}">
        <p14:creationId xmlns:p14="http://schemas.microsoft.com/office/powerpoint/2010/main" val="39573082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FA9156C1-B844-01F0-2C39-59181129832D}"/>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sp>
        <p:nvSpPr>
          <p:cNvPr id="5" name="Espace réservé du contenu 2">
            <a:extLst>
              <a:ext uri="{FF2B5EF4-FFF2-40B4-BE49-F238E27FC236}">
                <a16:creationId xmlns:a16="http://schemas.microsoft.com/office/drawing/2014/main" id="{4F0ACF4F-DD87-DC45-3DB7-3A6DA56BCD59}"/>
              </a:ext>
            </a:extLst>
          </p:cNvPr>
          <p:cNvSpPr txBox="1">
            <a:spLocks/>
          </p:cNvSpPr>
          <p:nvPr/>
        </p:nvSpPr>
        <p:spPr>
          <a:xfrm>
            <a:off x="47470" y="661012"/>
            <a:ext cx="12004622" cy="61969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fr-FR" u="sng" dirty="0"/>
              <a:t>Structure quaternaire </a:t>
            </a:r>
            <a:r>
              <a:rPr lang="fr-FR" dirty="0"/>
              <a:t>:</a:t>
            </a:r>
          </a:p>
          <a:p>
            <a:pPr marL="0" indent="0">
              <a:buNone/>
            </a:pPr>
            <a:r>
              <a:rPr lang="fr-FR" dirty="0"/>
              <a:t>        </a:t>
            </a:r>
            <a:r>
              <a:rPr lang="fr-FR" dirty="0">
                <a:solidFill>
                  <a:schemeClr val="accent1"/>
                </a:solidFill>
              </a:rPr>
              <a:t>Exemple de l’Hémoglobine (</a:t>
            </a:r>
            <a:r>
              <a:rPr lang="fr-FR" dirty="0" err="1">
                <a:solidFill>
                  <a:schemeClr val="accent1"/>
                </a:solidFill>
              </a:rPr>
              <a:t>Hb</a:t>
            </a:r>
            <a:r>
              <a:rPr lang="fr-FR" dirty="0">
                <a:solidFill>
                  <a:schemeClr val="accent1"/>
                </a:solidFill>
              </a:rPr>
              <a:t>)</a:t>
            </a:r>
          </a:p>
          <a:p>
            <a:r>
              <a:rPr lang="fr-FR" dirty="0"/>
              <a:t>C’est une protéine polymérique qu’on trouve </a:t>
            </a:r>
          </a:p>
          <a:p>
            <a:pPr marL="0" indent="0">
              <a:buNone/>
            </a:pPr>
            <a:r>
              <a:rPr lang="fr-FR" dirty="0"/>
              <a:t>dans les globules rouges. Elle sert au transport de </a:t>
            </a:r>
          </a:p>
          <a:p>
            <a:pPr marL="0" indent="0">
              <a:buNone/>
            </a:pPr>
            <a:r>
              <a:rPr lang="fr-FR" dirty="0"/>
              <a:t>l'oxygène dans les tissus et qui donne la couleur</a:t>
            </a:r>
          </a:p>
          <a:p>
            <a:pPr marL="0" indent="0">
              <a:buNone/>
            </a:pPr>
            <a:r>
              <a:rPr lang="fr-FR" dirty="0"/>
              <a:t> rouge du sang</a:t>
            </a:r>
          </a:p>
          <a:p>
            <a:r>
              <a:rPr lang="fr-FR" dirty="0"/>
              <a:t>Il existe trois types d'hémoglobine : </a:t>
            </a:r>
          </a:p>
          <a:p>
            <a:pPr marL="0" indent="0">
              <a:buNone/>
            </a:pPr>
            <a:r>
              <a:rPr lang="fr-FR" dirty="0"/>
              <a:t>   HbA, HbA2 et </a:t>
            </a:r>
            <a:r>
              <a:rPr lang="fr-FR" dirty="0" err="1"/>
              <a:t>HbF</a:t>
            </a:r>
            <a:r>
              <a:rPr lang="fr-FR" dirty="0"/>
              <a:t>. </a:t>
            </a:r>
          </a:p>
          <a:p>
            <a:r>
              <a:rPr lang="fr-FR" dirty="0"/>
              <a:t>Cette protéine est constituée de quatre unités de </a:t>
            </a:r>
            <a:r>
              <a:rPr lang="fr-FR" dirty="0">
                <a:solidFill>
                  <a:schemeClr val="accent1"/>
                </a:solidFill>
              </a:rPr>
              <a:t>globine </a:t>
            </a:r>
            <a:r>
              <a:rPr lang="fr-FR" dirty="0"/>
              <a:t>(deux </a:t>
            </a:r>
            <a:r>
              <a:rPr lang="el-GR" dirty="0">
                <a:latin typeface="Calibri" panose="020F0502020204030204" pitchFamily="34" charset="0"/>
                <a:ea typeface="Calibri" panose="020F0502020204030204" pitchFamily="34" charset="0"/>
                <a:cs typeface="Calibri" panose="020F0502020204030204" pitchFamily="34" charset="0"/>
              </a:rPr>
              <a:t>α</a:t>
            </a:r>
            <a:r>
              <a:rPr lang="fr-FR" dirty="0">
                <a:latin typeface="Calibri" panose="020F0502020204030204" pitchFamily="34" charset="0"/>
                <a:ea typeface="Calibri" panose="020F0502020204030204" pitchFamily="34" charset="0"/>
                <a:cs typeface="Calibri" panose="020F0502020204030204" pitchFamily="34" charset="0"/>
              </a:rPr>
              <a:t> </a:t>
            </a:r>
            <a:r>
              <a:rPr lang="fr-FR" dirty="0"/>
              <a:t>et deux </a:t>
            </a:r>
            <a:r>
              <a:rPr lang="el-GR" dirty="0"/>
              <a:t>β</a:t>
            </a:r>
            <a:r>
              <a:rPr lang="fr-FR" dirty="0"/>
              <a:t>) enroulées sur elles-mêmes, avec au centre l'hème où se loge un ion </a:t>
            </a:r>
            <a:r>
              <a:rPr lang="fr-FR" dirty="0">
                <a:solidFill>
                  <a:srgbClr val="FF0000"/>
                </a:solidFill>
              </a:rPr>
              <a:t>fer </a:t>
            </a:r>
            <a:r>
              <a:rPr lang="fr-FR" dirty="0"/>
              <a:t>(fer ferreux Fe</a:t>
            </a:r>
            <a:r>
              <a:rPr lang="fr-FR" baseline="30000" dirty="0"/>
              <a:t>2+</a:t>
            </a:r>
            <a:r>
              <a:rPr lang="fr-FR" dirty="0"/>
              <a:t>). Chaque hémoglobine contient  quatre atomes de fer qui vont jouer un rôle dans les échanges gazeux (O</a:t>
            </a:r>
            <a:r>
              <a:rPr lang="fr-FR" baseline="-25000" dirty="0"/>
              <a:t>2</a:t>
            </a:r>
            <a:r>
              <a:rPr lang="fr-FR" dirty="0"/>
              <a:t>/CO</a:t>
            </a:r>
            <a:r>
              <a:rPr lang="fr-FR" baseline="-25000" dirty="0"/>
              <a:t>2</a:t>
            </a:r>
            <a:r>
              <a:rPr lang="fr-FR" dirty="0"/>
              <a:t>) lors de la respiration.</a:t>
            </a:r>
            <a:endParaRPr lang="fr-FR" sz="1800" dirty="0">
              <a:solidFill>
                <a:srgbClr val="000000"/>
              </a:solidFill>
              <a:latin typeface="Times New Roman" panose="02020603050405020304" pitchFamily="18" charset="0"/>
            </a:endParaRPr>
          </a:p>
          <a:p>
            <a:pPr marL="0" indent="0">
              <a:buFont typeface="Arial" panose="020B0604020202020204" pitchFamily="34" charset="0"/>
              <a:buNone/>
            </a:pPr>
            <a:endParaRPr lang="fr-FR" dirty="0">
              <a:latin typeface="Lato" panose="020F0502020204030203" pitchFamily="34" charset="0"/>
            </a:endParaRPr>
          </a:p>
          <a:p>
            <a:pPr marL="0" indent="0">
              <a:buFont typeface="Arial" panose="020B0604020202020204" pitchFamily="34" charset="0"/>
              <a:buNone/>
            </a:pPr>
            <a:endParaRPr lang="fr-FR" dirty="0"/>
          </a:p>
        </p:txBody>
      </p:sp>
      <p:cxnSp>
        <p:nvCxnSpPr>
          <p:cNvPr id="7" name="Connecteur droit 6">
            <a:extLst>
              <a:ext uri="{FF2B5EF4-FFF2-40B4-BE49-F238E27FC236}">
                <a16:creationId xmlns:a16="http://schemas.microsoft.com/office/drawing/2014/main" id="{C1D43267-DFEB-FF48-1BA2-9AEE87865FD2}"/>
              </a:ext>
            </a:extLst>
          </p:cNvPr>
          <p:cNvCxnSpPr>
            <a:cxnSpLocks/>
          </p:cNvCxnSpPr>
          <p:nvPr/>
        </p:nvCxnSpPr>
        <p:spPr>
          <a:xfrm>
            <a:off x="838200" y="1633927"/>
            <a:ext cx="3778770" cy="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pic>
        <p:nvPicPr>
          <p:cNvPr id="2052" name="Picture 4" descr="L’hémoglobine est constituée de 4 chaînes de globine comportant chacune un hème, qui fixe l’oxygène du sang. © gritsalak, Adobe Stock">
            <a:extLst>
              <a:ext uri="{FF2B5EF4-FFF2-40B4-BE49-F238E27FC236}">
                <a16:creationId xmlns:a16="http://schemas.microsoft.com/office/drawing/2014/main" id="{EF94A3B0-1355-2BF3-748D-73E467C7C459}"/>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300210" y="0"/>
            <a:ext cx="4891790" cy="4518754"/>
          </a:xfrm>
          <a:prstGeom prst="rect">
            <a:avLst/>
          </a:prstGeom>
          <a:noFill/>
          <a:extLst>
            <a:ext uri="{909E8E84-426E-40DD-AFC4-6F175D3DCCD1}">
              <a14:hiddenFill xmlns:a14="http://schemas.microsoft.com/office/drawing/2010/main">
                <a:solidFill>
                  <a:srgbClr val="FFFFFF"/>
                </a:solidFill>
              </a14:hiddenFill>
            </a:ext>
          </a:extLst>
        </p:spPr>
      </p:pic>
      <p:sp>
        <p:nvSpPr>
          <p:cNvPr id="11" name="ZoneTexte 10">
            <a:extLst>
              <a:ext uri="{FF2B5EF4-FFF2-40B4-BE49-F238E27FC236}">
                <a16:creationId xmlns:a16="http://schemas.microsoft.com/office/drawing/2014/main" id="{1ACE6848-7660-DD4A-D68A-F18F0B0C8192}"/>
              </a:ext>
            </a:extLst>
          </p:cNvPr>
          <p:cNvSpPr txBox="1"/>
          <p:nvPr/>
        </p:nvSpPr>
        <p:spPr>
          <a:xfrm>
            <a:off x="569626" y="6376559"/>
            <a:ext cx="11257613" cy="646331"/>
          </a:xfrm>
          <a:prstGeom prst="rect">
            <a:avLst/>
          </a:prstGeom>
          <a:noFill/>
        </p:spPr>
        <p:txBody>
          <a:bodyPr wrap="square">
            <a:spAutoFit/>
          </a:bodyPr>
          <a:lstStyle/>
          <a:p>
            <a:r>
              <a:rPr lang="fr-FR" dirty="0">
                <a:hlinkClick r:id="rId4"/>
              </a:rPr>
              <a:t>https://www.futura-sciences.com/sante/definitions/corps-humain-hemoglobine-755/</a:t>
            </a:r>
            <a:endParaRPr lang="fr-FR" dirty="0"/>
          </a:p>
          <a:p>
            <a:endParaRPr lang="fr-FR" dirty="0"/>
          </a:p>
        </p:txBody>
      </p:sp>
    </p:spTree>
    <p:extLst>
      <p:ext uri="{BB962C8B-B14F-4D97-AF65-F5344CB8AC3E}">
        <p14:creationId xmlns:p14="http://schemas.microsoft.com/office/powerpoint/2010/main" val="2580860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9D1F929C-0CDE-261C-DD98-461B357BF255}"/>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sp>
        <p:nvSpPr>
          <p:cNvPr id="5" name="Espace réservé du contenu 2">
            <a:extLst>
              <a:ext uri="{FF2B5EF4-FFF2-40B4-BE49-F238E27FC236}">
                <a16:creationId xmlns:a16="http://schemas.microsoft.com/office/drawing/2014/main" id="{673DE5BB-9A02-7F6E-360E-93915994CF37}"/>
              </a:ext>
            </a:extLst>
          </p:cNvPr>
          <p:cNvSpPr txBox="1">
            <a:spLocks/>
          </p:cNvSpPr>
          <p:nvPr/>
        </p:nvSpPr>
        <p:spPr>
          <a:xfrm>
            <a:off x="47470" y="661012"/>
            <a:ext cx="12004622" cy="619698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dirty="0"/>
              <a:t>  </a:t>
            </a:r>
            <a:r>
              <a:rPr lang="fr-FR" u="sng" dirty="0"/>
              <a:t>Propriétés physicochimiques </a:t>
            </a:r>
            <a:r>
              <a:rPr lang="fr-FR" dirty="0"/>
              <a:t>:</a:t>
            </a:r>
          </a:p>
          <a:p>
            <a:pPr lvl="1">
              <a:buFont typeface="Wingdings" panose="05000000000000000000" pitchFamily="2" charset="2"/>
              <a:buChar char="Ø"/>
            </a:pPr>
            <a:r>
              <a:rPr lang="fr-FR" dirty="0">
                <a:solidFill>
                  <a:schemeClr val="accent1"/>
                </a:solidFill>
              </a:rPr>
              <a:t>  propriétés électriques</a:t>
            </a:r>
          </a:p>
          <a:p>
            <a:r>
              <a:rPr lang="fr-FR" dirty="0"/>
              <a:t> Les protéines sont des composés amphotères à cause des AA qui les constituent. Ce sont les AA en position terminale qui vont voir leurs groupement carboxyle et aminé s’ioniser en fonction du pH du milieu. La présence des groupements latéraux R ionisables contribue aussi dans la charge globale de la protéine.</a:t>
            </a:r>
          </a:p>
          <a:p>
            <a:r>
              <a:rPr lang="fr-FR" dirty="0"/>
              <a:t>En milieu acide, la protéine aura une charge positive (groupes basiques se dissocient). En milieu basique, la protéine aura une charge négative (groupes acides se dissocient). Au </a:t>
            </a:r>
            <a:r>
              <a:rPr lang="fr-FR" dirty="0" err="1"/>
              <a:t>pH</a:t>
            </a:r>
            <a:r>
              <a:rPr lang="fr-FR" baseline="-25000" dirty="0" err="1"/>
              <a:t>i</a:t>
            </a:r>
            <a:r>
              <a:rPr lang="fr-FR" dirty="0"/>
              <a:t>, la protéine aura une charge nulle.</a:t>
            </a:r>
          </a:p>
          <a:p>
            <a:r>
              <a:rPr lang="fr-FR" dirty="0"/>
              <a:t>Si le nombre de groupements acides est supérieur au nombre des basiques, alors le </a:t>
            </a:r>
            <a:r>
              <a:rPr lang="fr-FR" dirty="0" err="1"/>
              <a:t>pH</a:t>
            </a:r>
            <a:r>
              <a:rPr lang="fr-FR" baseline="-25000" dirty="0" err="1"/>
              <a:t>i</a:t>
            </a:r>
            <a:r>
              <a:rPr lang="fr-FR" dirty="0"/>
              <a:t> &lt; 7, si c’est celui des groupements basiques qui est plus grand alors </a:t>
            </a:r>
            <a:r>
              <a:rPr lang="fr-FR" dirty="0" err="1"/>
              <a:t>pH</a:t>
            </a:r>
            <a:r>
              <a:rPr lang="fr-FR" baseline="-25000" dirty="0" err="1"/>
              <a:t>i</a:t>
            </a:r>
            <a:r>
              <a:rPr lang="fr-FR" dirty="0"/>
              <a:t> &gt; 7.</a:t>
            </a:r>
          </a:p>
          <a:p>
            <a:r>
              <a:rPr lang="fr-FR" dirty="0"/>
              <a:t>Cette propriété électrique des protéines est utilisée pour les séparer dans un champ électrique (voir électrophorèse).</a:t>
            </a:r>
          </a:p>
        </p:txBody>
      </p:sp>
      <p:cxnSp>
        <p:nvCxnSpPr>
          <p:cNvPr id="7" name="Connecteur droit 6">
            <a:extLst>
              <a:ext uri="{FF2B5EF4-FFF2-40B4-BE49-F238E27FC236}">
                <a16:creationId xmlns:a16="http://schemas.microsoft.com/office/drawing/2014/main" id="{529BFEDE-1407-F238-CDC6-E10F437407DA}"/>
              </a:ext>
            </a:extLst>
          </p:cNvPr>
          <p:cNvCxnSpPr/>
          <p:nvPr/>
        </p:nvCxnSpPr>
        <p:spPr>
          <a:xfrm>
            <a:off x="1028700" y="1422400"/>
            <a:ext cx="2667000" cy="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73204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D028BE7C-1A58-76A3-BCDC-39C7051B89D1}"/>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sp>
        <p:nvSpPr>
          <p:cNvPr id="5" name="Espace réservé du contenu 2">
            <a:extLst>
              <a:ext uri="{FF2B5EF4-FFF2-40B4-BE49-F238E27FC236}">
                <a16:creationId xmlns:a16="http://schemas.microsoft.com/office/drawing/2014/main" id="{E0169B32-E6C4-0C3F-F8CB-A779E521F862}"/>
              </a:ext>
            </a:extLst>
          </p:cNvPr>
          <p:cNvSpPr txBox="1">
            <a:spLocks/>
          </p:cNvSpPr>
          <p:nvPr/>
        </p:nvSpPr>
        <p:spPr>
          <a:xfrm>
            <a:off x="47470" y="661012"/>
            <a:ext cx="12004622" cy="61969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dirty="0"/>
              <a:t>  </a:t>
            </a:r>
            <a:r>
              <a:rPr lang="fr-FR" u="sng" dirty="0"/>
              <a:t>Propriétés physicochimiques </a:t>
            </a:r>
            <a:r>
              <a:rPr lang="fr-FR" dirty="0"/>
              <a:t>:</a:t>
            </a:r>
          </a:p>
          <a:p>
            <a:pPr lvl="1">
              <a:buFont typeface="Wingdings" panose="05000000000000000000" pitchFamily="2" charset="2"/>
              <a:buChar char="Ø"/>
            </a:pPr>
            <a:r>
              <a:rPr lang="fr-FR" dirty="0">
                <a:solidFill>
                  <a:schemeClr val="accent1"/>
                </a:solidFill>
              </a:rPr>
              <a:t>  Solubilité</a:t>
            </a:r>
          </a:p>
          <a:p>
            <a:r>
              <a:rPr lang="fr-FR" dirty="0"/>
              <a:t> dépend de leur structure tertiaire</a:t>
            </a:r>
          </a:p>
          <a:p>
            <a:r>
              <a:rPr lang="fr-FR" dirty="0"/>
              <a:t> sous l’influence de plusieurs facteurs : force ionique, pH, T°C et constance diélectrique.</a:t>
            </a:r>
          </a:p>
        </p:txBody>
      </p:sp>
      <p:cxnSp>
        <p:nvCxnSpPr>
          <p:cNvPr id="7" name="Connecteur droit 6">
            <a:extLst>
              <a:ext uri="{FF2B5EF4-FFF2-40B4-BE49-F238E27FC236}">
                <a16:creationId xmlns:a16="http://schemas.microsoft.com/office/drawing/2014/main" id="{E3C3AB17-52F8-122F-6026-41AAF89653DF}"/>
              </a:ext>
            </a:extLst>
          </p:cNvPr>
          <p:cNvCxnSpPr/>
          <p:nvPr/>
        </p:nvCxnSpPr>
        <p:spPr>
          <a:xfrm>
            <a:off x="1028700" y="1473200"/>
            <a:ext cx="1066800" cy="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pic>
        <p:nvPicPr>
          <p:cNvPr id="1026" name="Picture 2" descr="PROPRIETES PHYSICOCHIMIQUES DES PROTEINES">
            <a:extLst>
              <a:ext uri="{FF2B5EF4-FFF2-40B4-BE49-F238E27FC236}">
                <a16:creationId xmlns:a16="http://schemas.microsoft.com/office/drawing/2014/main" id="{14E75FCA-EAB6-E5E6-8494-073D6B72EF7A}"/>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42900" y="3124202"/>
            <a:ext cx="4381500" cy="3072785"/>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descr="Une image contenant texte, ligne, diagramme, Tracé&#10;&#10;Description générée automatiquement">
            <a:extLst>
              <a:ext uri="{FF2B5EF4-FFF2-40B4-BE49-F238E27FC236}">
                <a16:creationId xmlns:a16="http://schemas.microsoft.com/office/drawing/2014/main" id="{C494E6BC-5BC7-D15D-FFD9-A346F1A76FA1}"/>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6746469" y="3124201"/>
            <a:ext cx="4048531" cy="2666999"/>
          </a:xfrm>
          <a:prstGeom prst="rect">
            <a:avLst/>
          </a:prstGeom>
        </p:spPr>
      </p:pic>
      <p:sp>
        <p:nvSpPr>
          <p:cNvPr id="13" name="ZoneTexte 12">
            <a:extLst>
              <a:ext uri="{FF2B5EF4-FFF2-40B4-BE49-F238E27FC236}">
                <a16:creationId xmlns:a16="http://schemas.microsoft.com/office/drawing/2014/main" id="{2B97D416-F6FB-B376-D41A-11C089F6CBBC}"/>
              </a:ext>
            </a:extLst>
          </p:cNvPr>
          <p:cNvSpPr txBox="1"/>
          <p:nvPr/>
        </p:nvSpPr>
        <p:spPr>
          <a:xfrm>
            <a:off x="6219772" y="5876105"/>
            <a:ext cx="5972228" cy="369332"/>
          </a:xfrm>
          <a:prstGeom prst="rect">
            <a:avLst/>
          </a:prstGeom>
          <a:noFill/>
        </p:spPr>
        <p:txBody>
          <a:bodyPr wrap="square">
            <a:spAutoFit/>
          </a:bodyPr>
          <a:lstStyle/>
          <a:p>
            <a:r>
              <a:rPr lang="fr-FR" dirty="0">
                <a:hlinkClick r:id="rId6"/>
              </a:rPr>
              <a:t>https://prenezlesfeuilles.com/liste-lessons/chapitre/1529</a:t>
            </a:r>
            <a:endParaRPr lang="fr-FR" dirty="0"/>
          </a:p>
        </p:txBody>
      </p:sp>
      <p:sp>
        <p:nvSpPr>
          <p:cNvPr id="14" name="ZoneTexte 13">
            <a:extLst>
              <a:ext uri="{FF2B5EF4-FFF2-40B4-BE49-F238E27FC236}">
                <a16:creationId xmlns:a16="http://schemas.microsoft.com/office/drawing/2014/main" id="{B8EA9B4F-AAD8-A29C-D1EB-2C3BD8448DB5}"/>
              </a:ext>
            </a:extLst>
          </p:cNvPr>
          <p:cNvSpPr txBox="1"/>
          <p:nvPr/>
        </p:nvSpPr>
        <p:spPr>
          <a:xfrm>
            <a:off x="152400" y="5898542"/>
            <a:ext cx="5819829" cy="1477328"/>
          </a:xfrm>
          <a:prstGeom prst="rect">
            <a:avLst/>
          </a:prstGeom>
          <a:noFill/>
        </p:spPr>
        <p:txBody>
          <a:bodyPr wrap="square" rtlCol="0">
            <a:spAutoFit/>
          </a:bodyPr>
          <a:lstStyle/>
          <a:p>
            <a:r>
              <a:rPr lang="fr-FR" dirty="0">
                <a:hlinkClick r:id="rId7"/>
              </a:rPr>
              <a:t>https://univ.ency-education.com/uploads/1/3/1/0/13102001/bioch1an_poly-proprietes_proteines2017fergani.pdf</a:t>
            </a:r>
            <a:endParaRPr lang="fr-FR" dirty="0"/>
          </a:p>
          <a:p>
            <a:endParaRPr lang="fr-FR" dirty="0"/>
          </a:p>
          <a:p>
            <a:endParaRPr lang="fr-FR" dirty="0"/>
          </a:p>
        </p:txBody>
      </p:sp>
    </p:spTree>
    <p:extLst>
      <p:ext uri="{BB962C8B-B14F-4D97-AF65-F5344CB8AC3E}">
        <p14:creationId xmlns:p14="http://schemas.microsoft.com/office/powerpoint/2010/main" val="11503932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089E7D1B-DB53-6325-FFF0-E059839AD4FC}"/>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sp>
        <p:nvSpPr>
          <p:cNvPr id="5" name="Espace réservé du contenu 2">
            <a:extLst>
              <a:ext uri="{FF2B5EF4-FFF2-40B4-BE49-F238E27FC236}">
                <a16:creationId xmlns:a16="http://schemas.microsoft.com/office/drawing/2014/main" id="{977ED5D5-F25C-EC8D-5788-F00DF0DBAB7A}"/>
              </a:ext>
            </a:extLst>
          </p:cNvPr>
          <p:cNvSpPr txBox="1">
            <a:spLocks/>
          </p:cNvSpPr>
          <p:nvPr/>
        </p:nvSpPr>
        <p:spPr>
          <a:xfrm>
            <a:off x="47470" y="661012"/>
            <a:ext cx="12004622" cy="61969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dirty="0"/>
              <a:t>  </a:t>
            </a:r>
            <a:r>
              <a:rPr lang="fr-FR" u="sng" dirty="0"/>
              <a:t>Propriétés physicochimiques </a:t>
            </a:r>
            <a:r>
              <a:rPr lang="fr-FR" dirty="0"/>
              <a:t>:</a:t>
            </a:r>
          </a:p>
          <a:p>
            <a:pPr lvl="1">
              <a:buFont typeface="Wingdings" panose="05000000000000000000" pitchFamily="2" charset="2"/>
              <a:buChar char="Ø"/>
            </a:pPr>
            <a:r>
              <a:rPr lang="fr-FR" dirty="0">
                <a:solidFill>
                  <a:schemeClr val="accent1"/>
                </a:solidFill>
              </a:rPr>
              <a:t>  Solubilité</a:t>
            </a:r>
          </a:p>
          <a:p>
            <a:pPr marL="0" indent="0">
              <a:buNone/>
            </a:pPr>
            <a:r>
              <a:rPr lang="fr-FR" dirty="0"/>
              <a:t>             influence des solvants organiques : </a:t>
            </a:r>
          </a:p>
          <a:p>
            <a:r>
              <a:rPr lang="fr-FR" dirty="0"/>
              <a:t>les molécules H</a:t>
            </a:r>
            <a:r>
              <a:rPr lang="fr-FR" baseline="-25000" dirty="0"/>
              <a:t>2</a:t>
            </a:r>
            <a:r>
              <a:rPr lang="fr-FR" dirty="0"/>
              <a:t>O sont des dipôles électriques d’une constante diélectrique forte. C’est un excellent solvant qui diminue les interactions électrostatiques des mélanges protéiques et favorise ainsi la solubilité. </a:t>
            </a:r>
          </a:p>
          <a:p>
            <a:r>
              <a:rPr lang="fr-FR" dirty="0"/>
              <a:t>Au contraire, dans un solvant organique (éthanol ou acétone) qui ont une constante diélectrique faible, les interactions polypeptidiques vont augmenter et la protéine va précipiter.</a:t>
            </a:r>
          </a:p>
          <a:p>
            <a:pPr marL="0" indent="0">
              <a:buNone/>
            </a:pPr>
            <a:r>
              <a:rPr lang="fr-FR" dirty="0"/>
              <a:t>            forces ioniques : la solubilité va dépendre de la concentration et de la charge des ions du milieu, c’est-à-dire la force ionique. La force ionique faible va favoriser la solubilité alors que la FI élevée va favoriser la précipitation des protéines. (propriété utilisée pour le fractionnement des mélanges protéiques).</a:t>
            </a:r>
          </a:p>
        </p:txBody>
      </p:sp>
      <p:cxnSp>
        <p:nvCxnSpPr>
          <p:cNvPr id="7" name="Connecteur droit 6">
            <a:extLst>
              <a:ext uri="{FF2B5EF4-FFF2-40B4-BE49-F238E27FC236}">
                <a16:creationId xmlns:a16="http://schemas.microsoft.com/office/drawing/2014/main" id="{3D66E5DE-6A62-B6C9-FFB4-32C593F2712B}"/>
              </a:ext>
            </a:extLst>
          </p:cNvPr>
          <p:cNvCxnSpPr/>
          <p:nvPr/>
        </p:nvCxnSpPr>
        <p:spPr>
          <a:xfrm>
            <a:off x="1231900" y="2006600"/>
            <a:ext cx="4749800"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8" name="Connecteur droit 7">
            <a:extLst>
              <a:ext uri="{FF2B5EF4-FFF2-40B4-BE49-F238E27FC236}">
                <a16:creationId xmlns:a16="http://schemas.microsoft.com/office/drawing/2014/main" id="{4D642668-FFB7-D689-BE45-D6742B46B06B}"/>
              </a:ext>
            </a:extLst>
          </p:cNvPr>
          <p:cNvCxnSpPr>
            <a:cxnSpLocks/>
          </p:cNvCxnSpPr>
          <p:nvPr/>
        </p:nvCxnSpPr>
        <p:spPr>
          <a:xfrm>
            <a:off x="990600" y="1498600"/>
            <a:ext cx="1079500" cy="0"/>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12" name="Connecteur droit 11">
            <a:extLst>
              <a:ext uri="{FF2B5EF4-FFF2-40B4-BE49-F238E27FC236}">
                <a16:creationId xmlns:a16="http://schemas.microsoft.com/office/drawing/2014/main" id="{97D179D8-AF32-C0ED-B4CA-92AF00DD38D7}"/>
              </a:ext>
            </a:extLst>
          </p:cNvPr>
          <p:cNvCxnSpPr>
            <a:cxnSpLocks/>
          </p:cNvCxnSpPr>
          <p:nvPr/>
        </p:nvCxnSpPr>
        <p:spPr>
          <a:xfrm>
            <a:off x="1231900" y="5041900"/>
            <a:ext cx="2019300" cy="0"/>
          </a:xfrm>
          <a:prstGeom prst="line">
            <a:avLst/>
          </a:prstGeom>
          <a:ln>
            <a:prstDash val="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8641716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B70D6069-1FAB-8E03-7D9E-AB16AB78A3D1}"/>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sp>
        <p:nvSpPr>
          <p:cNvPr id="5" name="Espace réservé du contenu 2">
            <a:extLst>
              <a:ext uri="{FF2B5EF4-FFF2-40B4-BE49-F238E27FC236}">
                <a16:creationId xmlns:a16="http://schemas.microsoft.com/office/drawing/2014/main" id="{472F3779-4D3B-7C35-DA8B-020D0624FECA}"/>
              </a:ext>
            </a:extLst>
          </p:cNvPr>
          <p:cNvSpPr txBox="1">
            <a:spLocks/>
          </p:cNvSpPr>
          <p:nvPr/>
        </p:nvSpPr>
        <p:spPr>
          <a:xfrm>
            <a:off x="47470" y="661012"/>
            <a:ext cx="12004622" cy="61969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dirty="0"/>
              <a:t>  </a:t>
            </a:r>
            <a:r>
              <a:rPr lang="fr-FR" u="sng" dirty="0"/>
              <a:t>Propriétés physicochimiques </a:t>
            </a:r>
            <a:r>
              <a:rPr lang="fr-FR" dirty="0"/>
              <a:t>:</a:t>
            </a:r>
          </a:p>
          <a:p>
            <a:pPr lvl="1">
              <a:buFont typeface="Wingdings" panose="05000000000000000000" pitchFamily="2" charset="2"/>
              <a:buChar char="Ø"/>
            </a:pPr>
            <a:r>
              <a:rPr lang="fr-FR" dirty="0">
                <a:solidFill>
                  <a:schemeClr val="accent1"/>
                </a:solidFill>
              </a:rPr>
              <a:t>  Poids moléculaire et masse moléculaire </a:t>
            </a:r>
          </a:p>
          <a:p>
            <a:r>
              <a:rPr lang="fr-FR" dirty="0"/>
              <a:t>C’est une caractéristique importante pour une protéine. Elle varie entre 10000 et 10</a:t>
            </a:r>
            <a:r>
              <a:rPr lang="fr-FR" baseline="30000" dirty="0"/>
              <a:t>6 </a:t>
            </a:r>
            <a:r>
              <a:rPr lang="fr-FR" dirty="0"/>
              <a:t>(grosse protéine)</a:t>
            </a:r>
          </a:p>
          <a:p>
            <a:r>
              <a:rPr lang="fr-FR" dirty="0"/>
              <a:t>Parmi les méthodes utilisées pour déterminer le PM d’une protéine, on a la chromatographie par filtration sur gel et la centrifugation.</a:t>
            </a:r>
          </a:p>
        </p:txBody>
      </p:sp>
      <p:cxnSp>
        <p:nvCxnSpPr>
          <p:cNvPr id="7" name="Connecteur droit 6">
            <a:extLst>
              <a:ext uri="{FF2B5EF4-FFF2-40B4-BE49-F238E27FC236}">
                <a16:creationId xmlns:a16="http://schemas.microsoft.com/office/drawing/2014/main" id="{D49F200C-94A5-6C5B-3B20-11F484C68C6E}"/>
              </a:ext>
            </a:extLst>
          </p:cNvPr>
          <p:cNvCxnSpPr/>
          <p:nvPr/>
        </p:nvCxnSpPr>
        <p:spPr>
          <a:xfrm>
            <a:off x="1028700" y="1524000"/>
            <a:ext cx="4737100" cy="0"/>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pic>
        <p:nvPicPr>
          <p:cNvPr id="11" name="Image 10" descr="Une image contenant texte, capture d’écran, ligne, motif&#10;&#10;Description générée automatiquement">
            <a:extLst>
              <a:ext uri="{FF2B5EF4-FFF2-40B4-BE49-F238E27FC236}">
                <a16:creationId xmlns:a16="http://schemas.microsoft.com/office/drawing/2014/main" id="{B70B9A2F-8162-2A8C-82DE-F81027C83DD6}"/>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93205" y="3523578"/>
            <a:ext cx="7420495" cy="3334422"/>
          </a:xfrm>
          <a:prstGeom prst="rect">
            <a:avLst/>
          </a:prstGeom>
        </p:spPr>
      </p:pic>
      <p:sp>
        <p:nvSpPr>
          <p:cNvPr id="13" name="ZoneTexte 12">
            <a:extLst>
              <a:ext uri="{FF2B5EF4-FFF2-40B4-BE49-F238E27FC236}">
                <a16:creationId xmlns:a16="http://schemas.microsoft.com/office/drawing/2014/main" id="{2A5F9477-9561-E2EE-AA42-E3B5E7ABFDE0}"/>
              </a:ext>
            </a:extLst>
          </p:cNvPr>
          <p:cNvSpPr txBox="1"/>
          <p:nvPr/>
        </p:nvSpPr>
        <p:spPr>
          <a:xfrm>
            <a:off x="8013700" y="4267459"/>
            <a:ext cx="4178300" cy="923330"/>
          </a:xfrm>
          <a:prstGeom prst="rect">
            <a:avLst/>
          </a:prstGeom>
          <a:noFill/>
        </p:spPr>
        <p:txBody>
          <a:bodyPr wrap="square">
            <a:spAutoFit/>
          </a:bodyPr>
          <a:lstStyle/>
          <a:p>
            <a:r>
              <a:rPr lang="fr-FR" dirty="0">
                <a:hlinkClick r:id="rId4"/>
              </a:rPr>
              <a:t>https://microbiologynote.com/fr/chromatographie-par-filtration-sur-gel/</a:t>
            </a:r>
            <a:endParaRPr lang="fr-FR" dirty="0"/>
          </a:p>
          <a:p>
            <a:endParaRPr lang="fr-FR" dirty="0"/>
          </a:p>
        </p:txBody>
      </p:sp>
    </p:spTree>
    <p:extLst>
      <p:ext uri="{BB962C8B-B14F-4D97-AF65-F5344CB8AC3E}">
        <p14:creationId xmlns:p14="http://schemas.microsoft.com/office/powerpoint/2010/main" val="24107178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B3DB492F-94BE-85C9-772B-E38AF8A5BE77}"/>
              </a:ext>
            </a:extLst>
          </p:cNvPr>
          <p:cNvSpPr txBox="1">
            <a:spLocks/>
          </p:cNvSpPr>
          <p:nvPr/>
        </p:nvSpPr>
        <p:spPr>
          <a:xfrm>
            <a:off x="838200" y="143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Protéines</a:t>
            </a:r>
          </a:p>
        </p:txBody>
      </p:sp>
      <p:sp>
        <p:nvSpPr>
          <p:cNvPr id="5" name="Espace réservé du contenu 2">
            <a:extLst>
              <a:ext uri="{FF2B5EF4-FFF2-40B4-BE49-F238E27FC236}">
                <a16:creationId xmlns:a16="http://schemas.microsoft.com/office/drawing/2014/main" id="{54D34513-1E05-6245-CC9D-7C022FD90DED}"/>
              </a:ext>
            </a:extLst>
          </p:cNvPr>
          <p:cNvSpPr txBox="1">
            <a:spLocks/>
          </p:cNvSpPr>
          <p:nvPr/>
        </p:nvSpPr>
        <p:spPr>
          <a:xfrm>
            <a:off x="47470" y="661012"/>
            <a:ext cx="12004622" cy="619698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dirty="0"/>
              <a:t>  </a:t>
            </a:r>
            <a:r>
              <a:rPr lang="fr-FR" u="sng" dirty="0"/>
              <a:t>Propriétés physicochimiques </a:t>
            </a:r>
            <a:r>
              <a:rPr lang="fr-FR" dirty="0"/>
              <a:t>:</a:t>
            </a:r>
          </a:p>
          <a:p>
            <a:pPr lvl="1">
              <a:buFont typeface="Wingdings" panose="05000000000000000000" pitchFamily="2" charset="2"/>
              <a:buChar char="Ø"/>
            </a:pPr>
            <a:r>
              <a:rPr lang="fr-FR" dirty="0">
                <a:solidFill>
                  <a:schemeClr val="accent1"/>
                </a:solidFill>
              </a:rPr>
              <a:t>  Poids moléculaire et masse moléculaire</a:t>
            </a:r>
          </a:p>
          <a:p>
            <a:pPr marL="457200" lvl="1" indent="0">
              <a:buNone/>
            </a:pPr>
            <a:r>
              <a:rPr lang="fr-FR" sz="2800" dirty="0"/>
              <a:t>La centrifugation</a:t>
            </a:r>
            <a:r>
              <a:rPr lang="fr-FR" sz="2800" b="0" i="0" dirty="0">
                <a:solidFill>
                  <a:srgbClr val="4D5156"/>
                </a:solidFill>
                <a:effectLst/>
              </a:rPr>
              <a:t> </a:t>
            </a:r>
            <a:r>
              <a:rPr lang="fr-FR" sz="2800" b="0" i="0" dirty="0">
                <a:solidFill>
                  <a:srgbClr val="040C28"/>
                </a:solidFill>
                <a:effectLst/>
              </a:rPr>
              <a:t>consiste à séparer les composés d'une solution aux différentes densités en les exposant à une force centrifuge</a:t>
            </a:r>
            <a:r>
              <a:rPr lang="fr-FR" sz="2800" b="0" i="0" dirty="0">
                <a:solidFill>
                  <a:srgbClr val="4D5156"/>
                </a:solidFill>
                <a:effectLst/>
              </a:rPr>
              <a:t>. </a:t>
            </a:r>
            <a:r>
              <a:rPr lang="fr-FR" sz="2800" b="0" i="0" dirty="0">
                <a:effectLst/>
              </a:rPr>
              <a:t>Dans la centrifugation, on utilise une force (rotation) qui va accélérer le processus, à l’inverse de la décantation, où c’est le temps qui agit pour obtenir le même résultat de séparation liquide-liquide ou liquide-solide. Il existe 2 types : la </a:t>
            </a:r>
            <a:r>
              <a:rPr lang="fr-FR" sz="2800" b="0" i="0" dirty="0">
                <a:solidFill>
                  <a:srgbClr val="C00000"/>
                </a:solidFill>
                <a:effectLst/>
              </a:rPr>
              <a:t>centrifugation différentielle  </a:t>
            </a:r>
            <a:r>
              <a:rPr lang="fr-FR" sz="2800" b="0" i="0" dirty="0">
                <a:effectLst/>
              </a:rPr>
              <a:t>où</a:t>
            </a:r>
            <a:r>
              <a:rPr lang="fr-FR" sz="2800" b="0" i="0" dirty="0">
                <a:solidFill>
                  <a:srgbClr val="C00000"/>
                </a:solidFill>
                <a:effectLst/>
              </a:rPr>
              <a:t> </a:t>
            </a:r>
            <a:r>
              <a:rPr lang="fr-FR" sz="2800" b="0" i="0" dirty="0">
                <a:effectLst/>
              </a:rPr>
              <a:t>les échantillons subissent plusieurs cycles de centrifugation à accélération croissante. </a:t>
            </a:r>
            <a:r>
              <a:rPr lang="fr-FR" sz="2800" dirty="0"/>
              <a:t>L</a:t>
            </a:r>
            <a:r>
              <a:rPr lang="fr-FR" sz="2800" b="0" i="0" dirty="0">
                <a:effectLst/>
              </a:rPr>
              <a:t>e premier cycle, à faible vitesse, prélève les plus grosses particules, et le dernier cycle très rapide, permet d’isoler les éléments les plus petits.</a:t>
            </a:r>
          </a:p>
          <a:p>
            <a:pPr marL="457200" lvl="1" indent="0">
              <a:buNone/>
            </a:pPr>
            <a:r>
              <a:rPr lang="fr-FR" sz="2800" dirty="0"/>
              <a:t>La </a:t>
            </a:r>
            <a:r>
              <a:rPr lang="fr-FR" sz="2800" dirty="0">
                <a:solidFill>
                  <a:srgbClr val="C00000"/>
                </a:solidFill>
              </a:rPr>
              <a:t>centrifugation à l’équilibre </a:t>
            </a:r>
            <a:r>
              <a:rPr lang="fr-FR" sz="2800" dirty="0"/>
              <a:t>: où on ajoute dans l’échantillon                          d’étude un solvant de même densité que la particule recherchée.                 Après soumission à la force centrifuge ces deux éléments se                    rejoignent. Ainsi plusieurs solvants peuvent être ajoutés à la                     solution pour obtenir les différents constituants du mélange.</a:t>
            </a:r>
          </a:p>
        </p:txBody>
      </p:sp>
      <p:pic>
        <p:nvPicPr>
          <p:cNvPr id="9" name="Image 8" descr="Une image contenant bleu, bleu vert, capture d’écran, conception&#10;&#10;Description générée automatiquement">
            <a:extLst>
              <a:ext uri="{FF2B5EF4-FFF2-40B4-BE49-F238E27FC236}">
                <a16:creationId xmlns:a16="http://schemas.microsoft.com/office/drawing/2014/main" id="{B60BC53E-F013-18A0-E537-722E20FEAC27}"/>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944100" y="4203700"/>
            <a:ext cx="2247900" cy="2612205"/>
          </a:xfrm>
          <a:prstGeom prst="rect">
            <a:avLst/>
          </a:prstGeom>
        </p:spPr>
      </p:pic>
      <p:cxnSp>
        <p:nvCxnSpPr>
          <p:cNvPr id="11" name="Connecteur droit avec flèche 10">
            <a:extLst>
              <a:ext uri="{FF2B5EF4-FFF2-40B4-BE49-F238E27FC236}">
                <a16:creationId xmlns:a16="http://schemas.microsoft.com/office/drawing/2014/main" id="{E926FFE0-4DB9-D25E-B105-F28D6FC73086}"/>
              </a:ext>
            </a:extLst>
          </p:cNvPr>
          <p:cNvCxnSpPr>
            <a:cxnSpLocks/>
          </p:cNvCxnSpPr>
          <p:nvPr/>
        </p:nvCxnSpPr>
        <p:spPr>
          <a:xfrm>
            <a:off x="10629900" y="5511800"/>
            <a:ext cx="939800" cy="0"/>
          </a:xfrm>
          <a:prstGeom prst="straightConnector1">
            <a:avLst/>
          </a:prstGeom>
          <a:ln w="57150">
            <a:solidFill>
              <a:schemeClr val="tx1"/>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06088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56A79B6-FDB2-BA0B-DBDC-438C556BB65D}"/>
              </a:ext>
            </a:extLst>
          </p:cNvPr>
          <p:cNvSpPr>
            <a:spLocks noGrp="1"/>
          </p:cNvSpPr>
          <p:nvPr>
            <p:ph idx="1"/>
          </p:nvPr>
        </p:nvSpPr>
        <p:spPr>
          <a:xfrm>
            <a:off x="838200" y="962024"/>
            <a:ext cx="11036300" cy="5895975"/>
          </a:xfrm>
        </p:spPr>
        <p:txBody>
          <a:bodyPr>
            <a:normAutofit/>
          </a:bodyPr>
          <a:lstStyle/>
          <a:p>
            <a:pPr>
              <a:buFont typeface="Wingdings" panose="05000000000000000000" pitchFamily="2" charset="2"/>
              <a:buChar char="Ø"/>
            </a:pPr>
            <a:r>
              <a:rPr lang="fr-FR" u="sng" dirty="0"/>
              <a:t> Structures</a:t>
            </a:r>
            <a:r>
              <a:rPr lang="fr-FR" dirty="0"/>
              <a:t> : Ce sont les principaux constituants de base des Protéines. La structure générale est la suivante </a:t>
            </a:r>
          </a:p>
          <a:p>
            <a:pPr marL="0" indent="0">
              <a:buNone/>
            </a:pPr>
            <a:endParaRPr lang="fr-FR" dirty="0"/>
          </a:p>
          <a:p>
            <a:pPr marL="0" indent="0">
              <a:buNone/>
            </a:pPr>
            <a:r>
              <a:rPr lang="fr-FR" dirty="0"/>
              <a:t> α</a:t>
            </a:r>
            <a:r>
              <a:rPr lang="el-GR" dirty="0"/>
              <a:t>α</a:t>
            </a:r>
            <a:endParaRPr lang="fr-FR" dirty="0"/>
          </a:p>
        </p:txBody>
      </p:sp>
      <p:sp>
        <p:nvSpPr>
          <p:cNvPr id="4" name="Titre 1">
            <a:extLst>
              <a:ext uri="{FF2B5EF4-FFF2-40B4-BE49-F238E27FC236}">
                <a16:creationId xmlns:a16="http://schemas.microsoft.com/office/drawing/2014/main" id="{425E3D89-AF5C-EF8B-95D5-E0F4A7785300}"/>
              </a:ext>
            </a:extLst>
          </p:cNvPr>
          <p:cNvSpPr txBox="1">
            <a:spLocks/>
          </p:cNvSpPr>
          <p:nvPr/>
        </p:nvSpPr>
        <p:spPr>
          <a:xfrm>
            <a:off x="838200" y="10636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pic>
        <p:nvPicPr>
          <p:cNvPr id="7" name="Image 6" descr="Une image contenant ligne, diagramme, Police, cercle&#10;&#10;Description générée automatiquement">
            <a:extLst>
              <a:ext uri="{FF2B5EF4-FFF2-40B4-BE49-F238E27FC236}">
                <a16:creationId xmlns:a16="http://schemas.microsoft.com/office/drawing/2014/main" id="{9C04C573-AE7E-3CA9-F254-F5F2FC5787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60" y="2142945"/>
            <a:ext cx="4744112" cy="2572109"/>
          </a:xfrm>
          <a:prstGeom prst="rect">
            <a:avLst/>
          </a:prstGeom>
        </p:spPr>
      </p:pic>
      <p:sp>
        <p:nvSpPr>
          <p:cNvPr id="8" name="Rectangle 7">
            <a:extLst>
              <a:ext uri="{FF2B5EF4-FFF2-40B4-BE49-F238E27FC236}">
                <a16:creationId xmlns:a16="http://schemas.microsoft.com/office/drawing/2014/main" id="{B94F8F14-3CDC-3463-A230-BA08B714ECE2}"/>
              </a:ext>
            </a:extLst>
          </p:cNvPr>
          <p:cNvSpPr/>
          <p:nvPr/>
        </p:nvSpPr>
        <p:spPr>
          <a:xfrm>
            <a:off x="3927423" y="2923082"/>
            <a:ext cx="1543987" cy="1633928"/>
          </a:xfrm>
          <a:prstGeom prst="rect">
            <a:avLst/>
          </a:prstGeom>
          <a:noFill/>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9" name="Rectangle 8">
            <a:extLst>
              <a:ext uri="{FF2B5EF4-FFF2-40B4-BE49-F238E27FC236}">
                <a16:creationId xmlns:a16="http://schemas.microsoft.com/office/drawing/2014/main" id="{E94B34D7-3566-F148-4F6E-20F54875F40A}"/>
              </a:ext>
            </a:extLst>
          </p:cNvPr>
          <p:cNvSpPr/>
          <p:nvPr/>
        </p:nvSpPr>
        <p:spPr>
          <a:xfrm>
            <a:off x="931891" y="2970552"/>
            <a:ext cx="1543987" cy="1633928"/>
          </a:xfrm>
          <a:prstGeom prst="rect">
            <a:avLst/>
          </a:prstGeom>
          <a:noFill/>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0" name="ZoneTexte 9">
            <a:extLst>
              <a:ext uri="{FF2B5EF4-FFF2-40B4-BE49-F238E27FC236}">
                <a16:creationId xmlns:a16="http://schemas.microsoft.com/office/drawing/2014/main" id="{39256AA1-F5B7-A6B5-6A9F-84FF05E308F8}"/>
              </a:ext>
            </a:extLst>
          </p:cNvPr>
          <p:cNvSpPr txBox="1"/>
          <p:nvPr/>
        </p:nvSpPr>
        <p:spPr>
          <a:xfrm>
            <a:off x="2641150" y="1861958"/>
            <a:ext cx="1019331" cy="400110"/>
          </a:xfrm>
          <a:prstGeom prst="rect">
            <a:avLst/>
          </a:prstGeom>
          <a:noFill/>
        </p:spPr>
        <p:txBody>
          <a:bodyPr wrap="square" rtlCol="0">
            <a:spAutoFit/>
          </a:bodyPr>
          <a:lstStyle/>
          <a:p>
            <a:r>
              <a:rPr lang="fr-FR" sz="2000" b="1" dirty="0"/>
              <a:t>Radical</a:t>
            </a:r>
          </a:p>
        </p:txBody>
      </p:sp>
      <p:sp>
        <p:nvSpPr>
          <p:cNvPr id="11" name="ZoneTexte 10">
            <a:extLst>
              <a:ext uri="{FF2B5EF4-FFF2-40B4-BE49-F238E27FC236}">
                <a16:creationId xmlns:a16="http://schemas.microsoft.com/office/drawing/2014/main" id="{7E362757-8161-73ED-6DEA-2B87186CDFCD}"/>
              </a:ext>
            </a:extLst>
          </p:cNvPr>
          <p:cNvSpPr txBox="1"/>
          <p:nvPr/>
        </p:nvSpPr>
        <p:spPr>
          <a:xfrm>
            <a:off x="649960" y="4662602"/>
            <a:ext cx="2500855" cy="400110"/>
          </a:xfrm>
          <a:prstGeom prst="rect">
            <a:avLst/>
          </a:prstGeom>
          <a:noFill/>
        </p:spPr>
        <p:txBody>
          <a:bodyPr wrap="square" rtlCol="0">
            <a:spAutoFit/>
          </a:bodyPr>
          <a:lstStyle/>
          <a:p>
            <a:r>
              <a:rPr lang="fr-FR" sz="2000" b="1" dirty="0"/>
              <a:t>Groupement Amine</a:t>
            </a:r>
          </a:p>
        </p:txBody>
      </p:sp>
      <p:sp>
        <p:nvSpPr>
          <p:cNvPr id="12" name="ZoneTexte 11">
            <a:extLst>
              <a:ext uri="{FF2B5EF4-FFF2-40B4-BE49-F238E27FC236}">
                <a16:creationId xmlns:a16="http://schemas.microsoft.com/office/drawing/2014/main" id="{94C2997C-A79B-33A5-AEC3-11C8D86B8D0E}"/>
              </a:ext>
            </a:extLst>
          </p:cNvPr>
          <p:cNvSpPr txBox="1"/>
          <p:nvPr/>
        </p:nvSpPr>
        <p:spPr>
          <a:xfrm>
            <a:off x="3556606" y="4606980"/>
            <a:ext cx="2285620" cy="400110"/>
          </a:xfrm>
          <a:prstGeom prst="rect">
            <a:avLst/>
          </a:prstGeom>
          <a:noFill/>
        </p:spPr>
        <p:txBody>
          <a:bodyPr wrap="square" rtlCol="0">
            <a:spAutoFit/>
          </a:bodyPr>
          <a:lstStyle/>
          <a:p>
            <a:r>
              <a:rPr lang="fr-FR" sz="2000" b="1" dirty="0"/>
              <a:t>Groupement Acide</a:t>
            </a:r>
          </a:p>
        </p:txBody>
      </p:sp>
      <p:sp>
        <p:nvSpPr>
          <p:cNvPr id="13" name="ZoneTexte 12">
            <a:extLst>
              <a:ext uri="{FF2B5EF4-FFF2-40B4-BE49-F238E27FC236}">
                <a16:creationId xmlns:a16="http://schemas.microsoft.com/office/drawing/2014/main" id="{0615E034-AA74-B140-8E48-41C9BA6B42E2}"/>
              </a:ext>
            </a:extLst>
          </p:cNvPr>
          <p:cNvSpPr txBox="1"/>
          <p:nvPr/>
        </p:nvSpPr>
        <p:spPr>
          <a:xfrm>
            <a:off x="6002309" y="2408155"/>
            <a:ext cx="5872191" cy="2954655"/>
          </a:xfrm>
          <a:prstGeom prst="rect">
            <a:avLst/>
          </a:prstGeom>
          <a:noFill/>
        </p:spPr>
        <p:txBody>
          <a:bodyPr wrap="square" rtlCol="0">
            <a:spAutoFit/>
          </a:bodyPr>
          <a:lstStyle/>
          <a:p>
            <a:r>
              <a:rPr lang="fr-FR" sz="2400" dirty="0"/>
              <a:t>- les AA naturels sont des acides  alpha aminés</a:t>
            </a:r>
          </a:p>
          <a:p>
            <a:r>
              <a:rPr lang="fr-FR" sz="2400" dirty="0"/>
              <a:t>- 2 groupements un acide et une amine d’où le nom d’Acide Aminé</a:t>
            </a:r>
          </a:p>
          <a:p>
            <a:r>
              <a:rPr lang="fr-FR" sz="2400" dirty="0"/>
              <a:t>- le radical R va distinguer l’AA et déterminer le classement des AA : acides, bases, neutres, polaires, apolaires…….</a:t>
            </a:r>
          </a:p>
          <a:p>
            <a:endParaRPr lang="fr-FR" dirty="0"/>
          </a:p>
        </p:txBody>
      </p:sp>
      <p:sp>
        <p:nvSpPr>
          <p:cNvPr id="14" name="ZoneTexte 13">
            <a:extLst>
              <a:ext uri="{FF2B5EF4-FFF2-40B4-BE49-F238E27FC236}">
                <a16:creationId xmlns:a16="http://schemas.microsoft.com/office/drawing/2014/main" id="{E90B5855-66C6-FD5E-3241-9A7BFB24306A}"/>
              </a:ext>
            </a:extLst>
          </p:cNvPr>
          <p:cNvSpPr txBox="1"/>
          <p:nvPr/>
        </p:nvSpPr>
        <p:spPr>
          <a:xfrm>
            <a:off x="2768904" y="3700816"/>
            <a:ext cx="494676" cy="461665"/>
          </a:xfrm>
          <a:prstGeom prst="rect">
            <a:avLst/>
          </a:prstGeom>
          <a:noFill/>
        </p:spPr>
        <p:txBody>
          <a:bodyPr wrap="square" rtlCol="0">
            <a:spAutoFit/>
          </a:bodyPr>
          <a:lstStyle/>
          <a:p>
            <a:r>
              <a:rPr lang="el-GR" sz="2400" b="1" dirty="0">
                <a:solidFill>
                  <a:schemeClr val="accent1"/>
                </a:solidFill>
              </a:rPr>
              <a:t>α</a:t>
            </a:r>
            <a:endParaRPr lang="fr-FR" sz="2400" b="1" dirty="0">
              <a:solidFill>
                <a:schemeClr val="accent1"/>
              </a:solidFill>
            </a:endParaRPr>
          </a:p>
        </p:txBody>
      </p:sp>
      <p:sp>
        <p:nvSpPr>
          <p:cNvPr id="15" name="Rectangle 14">
            <a:extLst>
              <a:ext uri="{FF2B5EF4-FFF2-40B4-BE49-F238E27FC236}">
                <a16:creationId xmlns:a16="http://schemas.microsoft.com/office/drawing/2014/main" id="{1F7308E7-8647-480E-E2B3-6B0D6BDB0C8F}"/>
              </a:ext>
            </a:extLst>
          </p:cNvPr>
          <p:cNvSpPr/>
          <p:nvPr/>
        </p:nvSpPr>
        <p:spPr>
          <a:xfrm>
            <a:off x="6002309" y="2262068"/>
            <a:ext cx="5872191" cy="2800644"/>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Tree>
    <p:extLst>
      <p:ext uri="{BB962C8B-B14F-4D97-AF65-F5344CB8AC3E}">
        <p14:creationId xmlns:p14="http://schemas.microsoft.com/office/powerpoint/2010/main" val="26038488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535C9D82-04FF-C8A4-12F9-1DCC09755EAF}"/>
              </a:ext>
            </a:extLst>
          </p:cNvPr>
          <p:cNvSpPr txBox="1">
            <a:spLocks/>
          </p:cNvSpPr>
          <p:nvPr/>
        </p:nvSpPr>
        <p:spPr>
          <a:xfrm>
            <a:off x="838200" y="1433"/>
            <a:ext cx="10515600" cy="57068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CONCLUSION</a:t>
            </a:r>
          </a:p>
        </p:txBody>
      </p:sp>
      <p:sp>
        <p:nvSpPr>
          <p:cNvPr id="7" name="Espace réservé du contenu 2">
            <a:extLst>
              <a:ext uri="{FF2B5EF4-FFF2-40B4-BE49-F238E27FC236}">
                <a16:creationId xmlns:a16="http://schemas.microsoft.com/office/drawing/2014/main" id="{DEEFBB70-41EE-2260-FE49-F7E422ED269E}"/>
              </a:ext>
            </a:extLst>
          </p:cNvPr>
          <p:cNvSpPr txBox="1">
            <a:spLocks/>
          </p:cNvSpPr>
          <p:nvPr/>
        </p:nvSpPr>
        <p:spPr>
          <a:xfrm>
            <a:off x="47470" y="661012"/>
            <a:ext cx="12004622" cy="61969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fr-FR" dirty="0"/>
          </a:p>
        </p:txBody>
      </p:sp>
      <p:sp>
        <p:nvSpPr>
          <p:cNvPr id="2" name="ZoneTexte 1">
            <a:extLst>
              <a:ext uri="{FF2B5EF4-FFF2-40B4-BE49-F238E27FC236}">
                <a16:creationId xmlns:a16="http://schemas.microsoft.com/office/drawing/2014/main" id="{807CF52A-C43E-757D-BAD8-1C0E4278D420}"/>
              </a:ext>
            </a:extLst>
          </p:cNvPr>
          <p:cNvSpPr txBox="1"/>
          <p:nvPr/>
        </p:nvSpPr>
        <p:spPr>
          <a:xfrm>
            <a:off x="203200" y="407012"/>
            <a:ext cx="11941330" cy="6555641"/>
          </a:xfrm>
          <a:prstGeom prst="rect">
            <a:avLst/>
          </a:prstGeom>
          <a:noFill/>
        </p:spPr>
        <p:txBody>
          <a:bodyPr wrap="square" rtlCol="0">
            <a:spAutoFit/>
          </a:bodyPr>
          <a:lstStyle/>
          <a:p>
            <a:pPr marL="285750" indent="-285750">
              <a:buFont typeface="Arial" panose="020B0604020202020204" pitchFamily="34" charset="0"/>
              <a:buChar char="•"/>
            </a:pPr>
            <a:r>
              <a:rPr lang="fr-FR" sz="2800" dirty="0"/>
              <a:t>Ce cours sur l’étude des acides aminés, des peptides et des protéines constitue une exploration fascinante des composants fondamentaux de la vie. Nous avons examiné en détail la structure des acides aminés, les liens qui les unissent pour former des peptides, et comment ces peptides, à leur tour, se replient pour créer des structures tridimensionnelles complexes, les protéines.</a:t>
            </a:r>
          </a:p>
          <a:p>
            <a:pPr marL="285750" indent="-285750">
              <a:buFont typeface="Arial" panose="020B0604020202020204" pitchFamily="34" charset="0"/>
              <a:buChar char="•"/>
            </a:pPr>
            <a:r>
              <a:rPr lang="fr-FR" sz="2800" dirty="0"/>
              <a:t>La diversité des AA, résultant de variations dans leurs chaînes latérales, confère une variabilité infinie aux protéines, et cette variété est essentielle pour leur fonction biologique.</a:t>
            </a:r>
          </a:p>
          <a:p>
            <a:pPr marL="285750" indent="-285750">
              <a:buFont typeface="Arial" panose="020B0604020202020204" pitchFamily="34" charset="0"/>
              <a:buChar char="•"/>
            </a:pPr>
            <a:r>
              <a:rPr lang="fr-FR" sz="2800" dirty="0"/>
              <a:t> Les propriétés physicochimiques des protéines, telles que leur solubilité, leur point isoélectrique et leur sensibilité aux conditions environnementales, déterminent leurs fonctions spécifiques au sein des cellules et des organismes.</a:t>
            </a:r>
          </a:p>
          <a:p>
            <a:pPr marL="285750" indent="-285750">
              <a:buFont typeface="Arial" panose="020B0604020202020204" pitchFamily="34" charset="0"/>
              <a:buChar char="•"/>
            </a:pPr>
            <a:r>
              <a:rPr lang="fr-FR" sz="2800" dirty="0"/>
              <a:t>l'étude des AA, des peptides et des protéines contribue de manière significative à notre connaissance de la Vie, et ouvre une voie pour nous tous, vers le monde des interactions entre les différents constituants des organismes vivants  </a:t>
            </a:r>
            <a:r>
              <a:rPr lang="fr-FR" sz="2800" dirty="0">
                <a:solidFill>
                  <a:srgbClr val="C00000"/>
                </a:solidFill>
              </a:rPr>
              <a:t>= Le Métabolisme</a:t>
            </a:r>
            <a:r>
              <a:rPr lang="fr-FR" sz="2800" dirty="0"/>
              <a:t>.</a:t>
            </a:r>
          </a:p>
        </p:txBody>
      </p:sp>
    </p:spTree>
    <p:extLst>
      <p:ext uri="{BB962C8B-B14F-4D97-AF65-F5344CB8AC3E}">
        <p14:creationId xmlns:p14="http://schemas.microsoft.com/office/powerpoint/2010/main" val="4385430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FEA44DF-9A2D-C5FF-C615-9C48C1CA0DF1}"/>
              </a:ext>
            </a:extLst>
          </p:cNvPr>
          <p:cNvSpPr>
            <a:spLocks noGrp="1"/>
          </p:cNvSpPr>
          <p:nvPr>
            <p:ph type="title"/>
          </p:nvPr>
        </p:nvSpPr>
        <p:spPr>
          <a:xfrm>
            <a:off x="1295400" y="3032125"/>
            <a:ext cx="8013700" cy="1325563"/>
          </a:xfrm>
        </p:spPr>
        <p:txBody>
          <a:bodyPr>
            <a:normAutofit/>
          </a:bodyPr>
          <a:lstStyle/>
          <a:p>
            <a:r>
              <a:rPr lang="fr-FR" sz="4800" b="1" dirty="0">
                <a:solidFill>
                  <a:schemeClr val="accent1"/>
                </a:solidFill>
              </a:rPr>
              <a:t>MERCI POUR VOTRE ATTENTION</a:t>
            </a:r>
          </a:p>
        </p:txBody>
      </p:sp>
    </p:spTree>
    <p:extLst>
      <p:ext uri="{BB962C8B-B14F-4D97-AF65-F5344CB8AC3E}">
        <p14:creationId xmlns:p14="http://schemas.microsoft.com/office/powerpoint/2010/main" val="3936758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E566ACB-4B46-532B-9F1B-5B8C5E90662C}"/>
              </a:ext>
            </a:extLst>
          </p:cNvPr>
          <p:cNvSpPr>
            <a:spLocks noGrp="1"/>
          </p:cNvSpPr>
          <p:nvPr>
            <p:ph idx="1"/>
          </p:nvPr>
        </p:nvSpPr>
        <p:spPr>
          <a:xfrm>
            <a:off x="643328" y="821284"/>
            <a:ext cx="4858062" cy="574675"/>
          </a:xfrm>
        </p:spPr>
        <p:txBody>
          <a:bodyPr/>
          <a:lstStyle/>
          <a:p>
            <a:r>
              <a:rPr lang="fr-FR" dirty="0"/>
              <a:t>Structure des 20 AA naturels :</a:t>
            </a:r>
          </a:p>
        </p:txBody>
      </p:sp>
      <p:sp>
        <p:nvSpPr>
          <p:cNvPr id="4" name="Titre 1">
            <a:extLst>
              <a:ext uri="{FF2B5EF4-FFF2-40B4-BE49-F238E27FC236}">
                <a16:creationId xmlns:a16="http://schemas.microsoft.com/office/drawing/2014/main" id="{96F471D4-B135-2736-6426-1EC295707ADE}"/>
              </a:ext>
            </a:extLst>
          </p:cNvPr>
          <p:cNvSpPr txBox="1">
            <a:spLocks/>
          </p:cNvSpPr>
          <p:nvPr/>
        </p:nvSpPr>
        <p:spPr>
          <a:xfrm>
            <a:off x="838200" y="10636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graphicFrame>
        <p:nvGraphicFramePr>
          <p:cNvPr id="5" name="Tableau 4">
            <a:extLst>
              <a:ext uri="{FF2B5EF4-FFF2-40B4-BE49-F238E27FC236}">
                <a16:creationId xmlns:a16="http://schemas.microsoft.com/office/drawing/2014/main" id="{7F2AEECE-CD70-1B93-82EF-F3A4099033BE}"/>
              </a:ext>
            </a:extLst>
          </p:cNvPr>
          <p:cNvGraphicFramePr>
            <a:graphicFrameLocks noGrp="1"/>
          </p:cNvGraphicFramePr>
          <p:nvPr>
            <p:extLst>
              <p:ext uri="{D42A27DB-BD31-4B8C-83A1-F6EECF244321}">
                <p14:modId xmlns:p14="http://schemas.microsoft.com/office/powerpoint/2010/main" val="233958537"/>
              </p:ext>
            </p:extLst>
          </p:nvPr>
        </p:nvGraphicFramePr>
        <p:xfrm>
          <a:off x="643328" y="1274164"/>
          <a:ext cx="10710473" cy="5446911"/>
        </p:xfrm>
        <a:graphic>
          <a:graphicData uri="http://schemas.openxmlformats.org/drawingml/2006/table">
            <a:tbl>
              <a:tblPr firstRow="1" bandRow="1">
                <a:tableStyleId>{5C22544A-7EE6-4342-B048-85BDC9FD1C3A}</a:tableStyleId>
              </a:tblPr>
              <a:tblGrid>
                <a:gridCol w="2535086">
                  <a:extLst>
                    <a:ext uri="{9D8B030D-6E8A-4147-A177-3AD203B41FA5}">
                      <a16:colId xmlns:a16="http://schemas.microsoft.com/office/drawing/2014/main" val="2590754929"/>
                    </a:ext>
                  </a:extLst>
                </a:gridCol>
                <a:gridCol w="2512262">
                  <a:extLst>
                    <a:ext uri="{9D8B030D-6E8A-4147-A177-3AD203B41FA5}">
                      <a16:colId xmlns:a16="http://schemas.microsoft.com/office/drawing/2014/main" val="3544162709"/>
                    </a:ext>
                  </a:extLst>
                </a:gridCol>
                <a:gridCol w="2385859">
                  <a:extLst>
                    <a:ext uri="{9D8B030D-6E8A-4147-A177-3AD203B41FA5}">
                      <a16:colId xmlns:a16="http://schemas.microsoft.com/office/drawing/2014/main" val="1703418509"/>
                    </a:ext>
                  </a:extLst>
                </a:gridCol>
                <a:gridCol w="3277266">
                  <a:extLst>
                    <a:ext uri="{9D8B030D-6E8A-4147-A177-3AD203B41FA5}">
                      <a16:colId xmlns:a16="http://schemas.microsoft.com/office/drawing/2014/main" val="4011572738"/>
                    </a:ext>
                  </a:extLst>
                </a:gridCol>
              </a:tblGrid>
              <a:tr h="378899">
                <a:tc>
                  <a:txBody>
                    <a:bodyPr/>
                    <a:lstStyle/>
                    <a:p>
                      <a:pPr algn="ctr"/>
                      <a:r>
                        <a:rPr lang="fr-FR" b="1" dirty="0"/>
                        <a:t>AA</a:t>
                      </a:r>
                    </a:p>
                  </a:txBody>
                  <a:tcPr/>
                </a:tc>
                <a:tc>
                  <a:txBody>
                    <a:bodyPr/>
                    <a:lstStyle/>
                    <a:p>
                      <a:pPr algn="ctr"/>
                      <a:r>
                        <a:rPr lang="fr-FR" b="1" dirty="0"/>
                        <a:t>Radical R</a:t>
                      </a:r>
                    </a:p>
                  </a:txBody>
                  <a:tcPr/>
                </a:tc>
                <a:tc>
                  <a:txBody>
                    <a:bodyPr/>
                    <a:lstStyle/>
                    <a:p>
                      <a:pPr algn="ctr"/>
                      <a:r>
                        <a:rPr lang="fr-FR" b="1" dirty="0"/>
                        <a:t>AA</a:t>
                      </a:r>
                    </a:p>
                  </a:txBody>
                  <a:tcPr/>
                </a:tc>
                <a:tc>
                  <a:txBody>
                    <a:bodyPr/>
                    <a:lstStyle/>
                    <a:p>
                      <a:pPr algn="ctr"/>
                      <a:r>
                        <a:rPr lang="fr-FR" b="1" dirty="0"/>
                        <a:t>Radical R</a:t>
                      </a:r>
                    </a:p>
                  </a:txBody>
                  <a:tcPr/>
                </a:tc>
                <a:extLst>
                  <a:ext uri="{0D108BD9-81ED-4DB2-BD59-A6C34878D82A}">
                    <a16:rowId xmlns:a16="http://schemas.microsoft.com/office/drawing/2014/main" val="3408168223"/>
                  </a:ext>
                </a:extLst>
              </a:tr>
              <a:tr h="378899">
                <a:tc>
                  <a:txBody>
                    <a:bodyPr/>
                    <a:lstStyle/>
                    <a:p>
                      <a:r>
                        <a:rPr lang="fr-FR" b="1" dirty="0"/>
                        <a:t>Glycine (Gly, G)</a:t>
                      </a:r>
                    </a:p>
                  </a:txBody>
                  <a:tcPr/>
                </a:tc>
                <a:tc>
                  <a:txBody>
                    <a:bodyPr/>
                    <a:lstStyle/>
                    <a:p>
                      <a:r>
                        <a:rPr lang="fr-FR" b="1" dirty="0">
                          <a:solidFill>
                            <a:srgbClr val="FF0000"/>
                          </a:solidFill>
                        </a:rPr>
                        <a:t>= H</a:t>
                      </a:r>
                    </a:p>
                  </a:txBody>
                  <a:tcPr/>
                </a:tc>
                <a:tc>
                  <a:txBody>
                    <a:bodyPr/>
                    <a:lstStyle/>
                    <a:p>
                      <a:r>
                        <a:rPr lang="fr-FR" b="1" dirty="0"/>
                        <a:t>Histidine (</a:t>
                      </a:r>
                      <a:r>
                        <a:rPr lang="fr-FR" b="1" dirty="0" err="1"/>
                        <a:t>His</a:t>
                      </a:r>
                      <a:r>
                        <a:rPr lang="fr-FR" b="1" dirty="0"/>
                        <a:t>, H)</a:t>
                      </a:r>
                    </a:p>
                  </a:txBody>
                  <a:tcPr/>
                </a:tc>
                <a:tc>
                  <a:txBody>
                    <a:bodyPr/>
                    <a:lstStyle/>
                    <a:p>
                      <a:r>
                        <a:rPr lang="fr-FR" b="1" dirty="0"/>
                        <a:t>= CH</a:t>
                      </a:r>
                      <a:r>
                        <a:rPr lang="fr-FR" b="1" baseline="-25000" dirty="0"/>
                        <a:t>2</a:t>
                      </a:r>
                      <a:r>
                        <a:rPr lang="fr-FR" sz="1800" b="1" i="0" kern="1200" dirty="0">
                          <a:solidFill>
                            <a:schemeClr val="dk1"/>
                          </a:solidFill>
                          <a:effectLst/>
                          <a:latin typeface="+mn-lt"/>
                          <a:ea typeface="+mn-ea"/>
                          <a:cs typeface="+mn-cs"/>
                        </a:rPr>
                        <a:t>C₃H₃N₂</a:t>
                      </a:r>
                      <a:endParaRPr lang="fr-FR" b="1" dirty="0"/>
                    </a:p>
                  </a:txBody>
                  <a:tcPr/>
                </a:tc>
                <a:extLst>
                  <a:ext uri="{0D108BD9-81ED-4DB2-BD59-A6C34878D82A}">
                    <a16:rowId xmlns:a16="http://schemas.microsoft.com/office/drawing/2014/main" val="4129911015"/>
                  </a:ext>
                </a:extLst>
              </a:tr>
              <a:tr h="378899">
                <a:tc>
                  <a:txBody>
                    <a:bodyPr/>
                    <a:lstStyle/>
                    <a:p>
                      <a:r>
                        <a:rPr lang="fr-FR" b="1" dirty="0"/>
                        <a:t>Alanine (Ala, A)</a:t>
                      </a:r>
                    </a:p>
                  </a:txBody>
                  <a:tcPr/>
                </a:tc>
                <a:tc>
                  <a:txBody>
                    <a:bodyPr/>
                    <a:lstStyle/>
                    <a:p>
                      <a:r>
                        <a:rPr lang="fr-FR" b="1" dirty="0">
                          <a:solidFill>
                            <a:srgbClr val="FF0000"/>
                          </a:solidFill>
                        </a:rPr>
                        <a:t>= CH</a:t>
                      </a:r>
                      <a:r>
                        <a:rPr lang="fr-FR" b="1" baseline="-25000" dirty="0">
                          <a:solidFill>
                            <a:srgbClr val="FF0000"/>
                          </a:solidFill>
                        </a:rPr>
                        <a:t>3</a:t>
                      </a:r>
                    </a:p>
                  </a:txBody>
                  <a:tcPr/>
                </a:tc>
                <a:tc>
                  <a:txBody>
                    <a:bodyPr/>
                    <a:lstStyle/>
                    <a:p>
                      <a:r>
                        <a:rPr lang="fr-FR" b="1" dirty="0"/>
                        <a:t>Proline (Pro, P)</a:t>
                      </a:r>
                    </a:p>
                  </a:txBody>
                  <a:tcPr/>
                </a:tc>
                <a:tc>
                  <a:txBody>
                    <a:bodyPr/>
                    <a:lstStyle/>
                    <a:p>
                      <a:r>
                        <a:rPr lang="fr-FR" b="1" dirty="0"/>
                        <a:t>= </a:t>
                      </a:r>
                      <a:r>
                        <a:rPr lang="fr-FR" sz="1800" b="1" i="0" kern="1200" dirty="0">
                          <a:solidFill>
                            <a:schemeClr val="dk1"/>
                          </a:solidFill>
                          <a:effectLst/>
                          <a:latin typeface="+mn-lt"/>
                          <a:ea typeface="+mn-ea"/>
                          <a:cs typeface="+mn-cs"/>
                        </a:rPr>
                        <a:t>CH₂CH₂CH₂N</a:t>
                      </a:r>
                      <a:endParaRPr lang="fr-FR" b="1" dirty="0"/>
                    </a:p>
                  </a:txBody>
                  <a:tcPr/>
                </a:tc>
                <a:extLst>
                  <a:ext uri="{0D108BD9-81ED-4DB2-BD59-A6C34878D82A}">
                    <a16:rowId xmlns:a16="http://schemas.microsoft.com/office/drawing/2014/main" val="476928409"/>
                  </a:ext>
                </a:extLst>
              </a:tr>
              <a:tr h="378899">
                <a:tc>
                  <a:txBody>
                    <a:bodyPr/>
                    <a:lstStyle/>
                    <a:p>
                      <a:r>
                        <a:rPr lang="fr-FR" b="1" dirty="0"/>
                        <a:t>Valine (Val, V)</a:t>
                      </a:r>
                    </a:p>
                  </a:txBody>
                  <a:tcPr/>
                </a:tc>
                <a:tc>
                  <a:txBody>
                    <a:bodyPr/>
                    <a:lstStyle/>
                    <a:p>
                      <a:r>
                        <a:rPr lang="fr-FR" b="1" dirty="0">
                          <a:solidFill>
                            <a:srgbClr val="FF0000"/>
                          </a:solidFill>
                        </a:rPr>
                        <a:t>= </a:t>
                      </a:r>
                      <a:r>
                        <a:rPr lang="fr-FR" sz="1800" b="1" i="0" kern="1200" dirty="0">
                          <a:solidFill>
                            <a:srgbClr val="FF0000"/>
                          </a:solidFill>
                          <a:effectLst/>
                          <a:latin typeface="+mn-lt"/>
                          <a:ea typeface="+mn-ea"/>
                          <a:cs typeface="+mn-cs"/>
                        </a:rPr>
                        <a:t>(CH₃)₂CH</a:t>
                      </a:r>
                      <a:endParaRPr lang="fr-FR" b="1" dirty="0">
                        <a:solidFill>
                          <a:srgbClr val="FF0000"/>
                        </a:solidFill>
                      </a:endParaRPr>
                    </a:p>
                  </a:txBody>
                  <a:tcPr/>
                </a:tc>
                <a:tc>
                  <a:txBody>
                    <a:bodyPr/>
                    <a:lstStyle/>
                    <a:p>
                      <a:r>
                        <a:rPr lang="fr-FR" b="1" dirty="0"/>
                        <a:t>Sérine (</a:t>
                      </a:r>
                      <a:r>
                        <a:rPr lang="fr-FR" b="1" dirty="0" err="1"/>
                        <a:t>Ser</a:t>
                      </a:r>
                      <a:r>
                        <a:rPr lang="fr-FR" b="1" dirty="0"/>
                        <a:t>, S)</a:t>
                      </a:r>
                    </a:p>
                  </a:txBody>
                  <a:tcPr/>
                </a:tc>
                <a:tc>
                  <a:txBody>
                    <a:bodyPr/>
                    <a:lstStyle/>
                    <a:p>
                      <a:r>
                        <a:rPr lang="fr-FR" b="1" dirty="0"/>
                        <a:t>= </a:t>
                      </a:r>
                      <a:r>
                        <a:rPr lang="fr-FR" sz="1800" b="1" i="0" kern="1200" dirty="0">
                          <a:solidFill>
                            <a:schemeClr val="dk1"/>
                          </a:solidFill>
                          <a:effectLst/>
                          <a:latin typeface="+mn-lt"/>
                          <a:ea typeface="+mn-ea"/>
                          <a:cs typeface="+mn-cs"/>
                        </a:rPr>
                        <a:t>HOCH₂CH</a:t>
                      </a:r>
                      <a:endParaRPr lang="fr-FR" b="1" dirty="0"/>
                    </a:p>
                  </a:txBody>
                  <a:tcPr/>
                </a:tc>
                <a:extLst>
                  <a:ext uri="{0D108BD9-81ED-4DB2-BD59-A6C34878D82A}">
                    <a16:rowId xmlns:a16="http://schemas.microsoft.com/office/drawing/2014/main" val="4224552582"/>
                  </a:ext>
                </a:extLst>
              </a:tr>
              <a:tr h="378899">
                <a:tc>
                  <a:txBody>
                    <a:bodyPr/>
                    <a:lstStyle/>
                    <a:p>
                      <a:r>
                        <a:rPr lang="fr-FR" b="1" dirty="0"/>
                        <a:t>Leucine (Leu, L)</a:t>
                      </a:r>
                    </a:p>
                  </a:txBody>
                  <a:tcPr/>
                </a:tc>
                <a:tc>
                  <a:txBody>
                    <a:bodyPr/>
                    <a:lstStyle/>
                    <a:p>
                      <a:r>
                        <a:rPr lang="fr-FR" b="1" dirty="0">
                          <a:solidFill>
                            <a:srgbClr val="FF0000"/>
                          </a:solidFill>
                        </a:rPr>
                        <a:t>= </a:t>
                      </a:r>
                      <a:r>
                        <a:rPr lang="fr-FR" sz="1800" b="1" i="0" kern="1200" dirty="0">
                          <a:solidFill>
                            <a:srgbClr val="FF0000"/>
                          </a:solidFill>
                          <a:effectLst/>
                          <a:latin typeface="+mn-lt"/>
                          <a:ea typeface="+mn-ea"/>
                          <a:cs typeface="+mn-cs"/>
                        </a:rPr>
                        <a:t>(CH₃)₂CHCH₂</a:t>
                      </a:r>
                      <a:endParaRPr lang="fr-FR" b="1" dirty="0">
                        <a:solidFill>
                          <a:srgbClr val="FF0000"/>
                        </a:solidFill>
                      </a:endParaRPr>
                    </a:p>
                  </a:txBody>
                  <a:tcPr/>
                </a:tc>
                <a:tc>
                  <a:txBody>
                    <a:bodyPr/>
                    <a:lstStyle/>
                    <a:p>
                      <a:r>
                        <a:rPr lang="fr-FR" b="1" dirty="0"/>
                        <a:t>Thréonine (Thr, T)</a:t>
                      </a:r>
                    </a:p>
                  </a:txBody>
                  <a:tcPr/>
                </a:tc>
                <a:tc>
                  <a:txBody>
                    <a:bodyPr/>
                    <a:lstStyle/>
                    <a:p>
                      <a:r>
                        <a:rPr lang="fr-FR" b="1" dirty="0"/>
                        <a:t>= </a:t>
                      </a:r>
                      <a:r>
                        <a:rPr lang="fr-FR" sz="1800" b="1" i="0" kern="1200" dirty="0">
                          <a:solidFill>
                            <a:schemeClr val="dk1"/>
                          </a:solidFill>
                          <a:effectLst/>
                          <a:latin typeface="+mn-lt"/>
                          <a:ea typeface="+mn-ea"/>
                          <a:cs typeface="+mn-cs"/>
                        </a:rPr>
                        <a:t>CH₃CHOHCH</a:t>
                      </a:r>
                      <a:endParaRPr lang="fr-FR" b="1" dirty="0"/>
                    </a:p>
                  </a:txBody>
                  <a:tcPr/>
                </a:tc>
                <a:extLst>
                  <a:ext uri="{0D108BD9-81ED-4DB2-BD59-A6C34878D82A}">
                    <a16:rowId xmlns:a16="http://schemas.microsoft.com/office/drawing/2014/main" val="1776305235"/>
                  </a:ext>
                </a:extLst>
              </a:tr>
              <a:tr h="626297">
                <a:tc>
                  <a:txBody>
                    <a:bodyPr/>
                    <a:lstStyle/>
                    <a:p>
                      <a:r>
                        <a:rPr lang="fr-FR" b="1" dirty="0"/>
                        <a:t>Isoleucine (Ile, I)</a:t>
                      </a:r>
                    </a:p>
                  </a:txBody>
                  <a:tcPr/>
                </a:tc>
                <a:tc>
                  <a:txBody>
                    <a:bodyPr/>
                    <a:lstStyle/>
                    <a:p>
                      <a:r>
                        <a:rPr lang="fr-FR" b="1" dirty="0">
                          <a:solidFill>
                            <a:srgbClr val="FF0000"/>
                          </a:solidFill>
                        </a:rPr>
                        <a:t>= </a:t>
                      </a:r>
                      <a:r>
                        <a:rPr lang="fr-FR" sz="1800" b="1" i="0" kern="1200" dirty="0">
                          <a:solidFill>
                            <a:srgbClr val="FF0000"/>
                          </a:solidFill>
                          <a:effectLst/>
                          <a:latin typeface="+mn-lt"/>
                          <a:ea typeface="+mn-ea"/>
                          <a:cs typeface="+mn-cs"/>
                        </a:rPr>
                        <a:t>CH₃CH₂CH(CH₃)₂</a:t>
                      </a:r>
                      <a:endParaRPr lang="fr-FR" b="1" dirty="0">
                        <a:solidFill>
                          <a:srgbClr val="FF0000"/>
                        </a:solidFill>
                      </a:endParaRPr>
                    </a:p>
                  </a:txBody>
                  <a:tcPr/>
                </a:tc>
                <a:tc>
                  <a:txBody>
                    <a:bodyPr/>
                    <a:lstStyle/>
                    <a:p>
                      <a:r>
                        <a:rPr lang="fr-FR" b="1" dirty="0"/>
                        <a:t>Asparagine (Asn, N)</a:t>
                      </a:r>
                    </a:p>
                  </a:txBody>
                  <a:tcPr/>
                </a:tc>
                <a:tc>
                  <a:txBody>
                    <a:bodyPr/>
                    <a:lstStyle/>
                    <a:p>
                      <a:r>
                        <a:rPr lang="fr-FR" b="1" dirty="0"/>
                        <a:t>= </a:t>
                      </a:r>
                      <a:r>
                        <a:rPr lang="fr-FR" sz="1800" b="1" i="0" kern="1200" dirty="0">
                          <a:solidFill>
                            <a:schemeClr val="dk1"/>
                          </a:solidFill>
                          <a:effectLst/>
                          <a:latin typeface="+mn-lt"/>
                          <a:ea typeface="+mn-ea"/>
                          <a:cs typeface="+mn-cs"/>
                        </a:rPr>
                        <a:t>H₂NCONH₂</a:t>
                      </a:r>
                      <a:endParaRPr lang="fr-FR" b="1" dirty="0"/>
                    </a:p>
                  </a:txBody>
                  <a:tcPr/>
                </a:tc>
                <a:extLst>
                  <a:ext uri="{0D108BD9-81ED-4DB2-BD59-A6C34878D82A}">
                    <a16:rowId xmlns:a16="http://schemas.microsoft.com/office/drawing/2014/main" val="925561916"/>
                  </a:ext>
                </a:extLst>
              </a:tr>
              <a:tr h="378899">
                <a:tc>
                  <a:txBody>
                    <a:bodyPr/>
                    <a:lstStyle/>
                    <a:p>
                      <a:r>
                        <a:rPr lang="fr-FR" b="1" dirty="0"/>
                        <a:t>Méthionine (Met, M)</a:t>
                      </a:r>
                    </a:p>
                  </a:txBody>
                  <a:tcPr/>
                </a:tc>
                <a:tc>
                  <a:txBody>
                    <a:bodyPr/>
                    <a:lstStyle/>
                    <a:p>
                      <a:r>
                        <a:rPr lang="fr-FR" b="1" dirty="0">
                          <a:solidFill>
                            <a:srgbClr val="FF0000"/>
                          </a:solidFill>
                        </a:rPr>
                        <a:t>= </a:t>
                      </a:r>
                      <a:r>
                        <a:rPr lang="fr-FR" sz="1800" b="1" i="0" kern="1200" dirty="0">
                          <a:solidFill>
                            <a:srgbClr val="FF0000"/>
                          </a:solidFill>
                          <a:effectLst/>
                          <a:latin typeface="+mn-lt"/>
                          <a:ea typeface="+mn-ea"/>
                          <a:cs typeface="+mn-cs"/>
                        </a:rPr>
                        <a:t>CH₃SCH₂CH₂</a:t>
                      </a:r>
                      <a:endParaRPr lang="fr-FR" b="1" dirty="0">
                        <a:solidFill>
                          <a:srgbClr val="FF0000"/>
                        </a:solidFill>
                      </a:endParaRPr>
                    </a:p>
                  </a:txBody>
                  <a:tcPr/>
                </a:tc>
                <a:tc>
                  <a:txBody>
                    <a:bodyPr/>
                    <a:lstStyle/>
                    <a:p>
                      <a:r>
                        <a:rPr lang="fr-FR" b="1" dirty="0"/>
                        <a:t>Glutamine (</a:t>
                      </a:r>
                      <a:r>
                        <a:rPr lang="fr-FR" b="1" dirty="0" err="1"/>
                        <a:t>Gln</a:t>
                      </a:r>
                      <a:r>
                        <a:rPr lang="fr-FR" b="1" dirty="0"/>
                        <a:t>, Q)</a:t>
                      </a:r>
                    </a:p>
                  </a:txBody>
                  <a:tcPr/>
                </a:tc>
                <a:tc>
                  <a:txBody>
                    <a:bodyPr/>
                    <a:lstStyle/>
                    <a:p>
                      <a:r>
                        <a:rPr lang="fr-FR" b="1" dirty="0"/>
                        <a:t>= </a:t>
                      </a:r>
                      <a:r>
                        <a:rPr lang="fr-FR" sz="1800" b="1" i="0" kern="1200" dirty="0">
                          <a:solidFill>
                            <a:schemeClr val="dk1"/>
                          </a:solidFill>
                          <a:effectLst/>
                          <a:latin typeface="+mn-lt"/>
                          <a:ea typeface="+mn-ea"/>
                          <a:cs typeface="+mn-cs"/>
                        </a:rPr>
                        <a:t>H₂NCOCH₂CH₂CH₂</a:t>
                      </a:r>
                      <a:endParaRPr lang="fr-FR" b="1" dirty="0"/>
                    </a:p>
                  </a:txBody>
                  <a:tcPr/>
                </a:tc>
                <a:extLst>
                  <a:ext uri="{0D108BD9-81ED-4DB2-BD59-A6C34878D82A}">
                    <a16:rowId xmlns:a16="http://schemas.microsoft.com/office/drawing/2014/main" val="3741977960"/>
                  </a:ext>
                </a:extLst>
              </a:tr>
              <a:tr h="894711">
                <a:tc>
                  <a:txBody>
                    <a:bodyPr/>
                    <a:lstStyle/>
                    <a:p>
                      <a:r>
                        <a:rPr lang="fr-FR" b="1" dirty="0"/>
                        <a:t>Cystéine (Cys, C)</a:t>
                      </a:r>
                    </a:p>
                  </a:txBody>
                  <a:tcPr/>
                </a:tc>
                <a:tc>
                  <a:txBody>
                    <a:bodyPr/>
                    <a:lstStyle/>
                    <a:p>
                      <a:r>
                        <a:rPr lang="fr-FR" b="1" dirty="0">
                          <a:solidFill>
                            <a:srgbClr val="FF0000"/>
                          </a:solidFill>
                        </a:rPr>
                        <a:t>= </a:t>
                      </a:r>
                      <a:r>
                        <a:rPr lang="fr-FR" sz="1800" b="1" i="0" kern="1200" dirty="0">
                          <a:solidFill>
                            <a:srgbClr val="FF0000"/>
                          </a:solidFill>
                          <a:effectLst/>
                          <a:latin typeface="+mn-lt"/>
                          <a:ea typeface="+mn-ea"/>
                          <a:cs typeface="+mn-cs"/>
                        </a:rPr>
                        <a:t>HSCH₂CH</a:t>
                      </a:r>
                      <a:endParaRPr lang="fr-FR" b="1" dirty="0">
                        <a:solidFill>
                          <a:srgbClr val="FF0000"/>
                        </a:solidFill>
                      </a:endParaRPr>
                    </a:p>
                  </a:txBody>
                  <a:tcPr/>
                </a:tc>
                <a:tc>
                  <a:txBody>
                    <a:bodyPr/>
                    <a:lstStyle/>
                    <a:p>
                      <a:r>
                        <a:rPr lang="fr-FR" b="1" dirty="0"/>
                        <a:t>Lysine (Lys, K)</a:t>
                      </a:r>
                    </a:p>
                  </a:txBody>
                  <a:tcPr/>
                </a:tc>
                <a:tc>
                  <a:txBody>
                    <a:bodyPr/>
                    <a:lstStyle/>
                    <a:p>
                      <a:r>
                        <a:rPr lang="fr-FR" b="1" dirty="0"/>
                        <a:t>= </a:t>
                      </a:r>
                      <a:r>
                        <a:rPr lang="fr-FR" sz="1800" b="1" i="0" kern="1200" dirty="0">
                          <a:solidFill>
                            <a:schemeClr val="dk1"/>
                          </a:solidFill>
                          <a:effectLst/>
                          <a:latin typeface="+mn-lt"/>
                          <a:ea typeface="+mn-ea"/>
                          <a:cs typeface="+mn-cs"/>
                        </a:rPr>
                        <a:t>H₂NCH₂CH₂CH₂CH₂NH₂</a:t>
                      </a:r>
                      <a:endParaRPr lang="fr-FR" b="1" dirty="0"/>
                    </a:p>
                  </a:txBody>
                  <a:tcPr/>
                </a:tc>
                <a:extLst>
                  <a:ext uri="{0D108BD9-81ED-4DB2-BD59-A6C34878D82A}">
                    <a16:rowId xmlns:a16="http://schemas.microsoft.com/office/drawing/2014/main" val="383154080"/>
                  </a:ext>
                </a:extLst>
              </a:tr>
              <a:tr h="894711">
                <a:tc>
                  <a:txBody>
                    <a:bodyPr/>
                    <a:lstStyle/>
                    <a:p>
                      <a:r>
                        <a:rPr lang="fr-FR" b="1" dirty="0"/>
                        <a:t>Phénylalanine (Phe, F)</a:t>
                      </a:r>
                    </a:p>
                  </a:txBody>
                  <a:tcPr/>
                </a:tc>
                <a:tc>
                  <a:txBody>
                    <a:bodyPr/>
                    <a:lstStyle/>
                    <a:p>
                      <a:r>
                        <a:rPr lang="fr-FR" b="1" dirty="0">
                          <a:solidFill>
                            <a:srgbClr val="FF0000"/>
                          </a:solidFill>
                        </a:rPr>
                        <a:t>= </a:t>
                      </a:r>
                      <a:r>
                        <a:rPr lang="fr-FR" sz="1800" b="1" i="0" kern="1200" dirty="0">
                          <a:solidFill>
                            <a:srgbClr val="FF0000"/>
                          </a:solidFill>
                          <a:effectLst/>
                          <a:latin typeface="+mn-lt"/>
                          <a:ea typeface="+mn-ea"/>
                          <a:cs typeface="+mn-cs"/>
                        </a:rPr>
                        <a:t>C₆H₅</a:t>
                      </a:r>
                      <a:endParaRPr lang="fr-FR" b="1" dirty="0">
                        <a:solidFill>
                          <a:srgbClr val="FF0000"/>
                        </a:solidFill>
                      </a:endParaRPr>
                    </a:p>
                  </a:txBody>
                  <a:tcPr/>
                </a:tc>
                <a:tc>
                  <a:txBody>
                    <a:bodyPr/>
                    <a:lstStyle/>
                    <a:p>
                      <a:r>
                        <a:rPr lang="fr-FR" b="1" dirty="0"/>
                        <a:t>Arginine (Arg, R)</a:t>
                      </a:r>
                    </a:p>
                  </a:txBody>
                  <a:tcPr/>
                </a:tc>
                <a:tc>
                  <a:txBody>
                    <a:bodyPr/>
                    <a:lstStyle/>
                    <a:p>
                      <a:r>
                        <a:rPr lang="fr-FR" b="1" dirty="0"/>
                        <a:t>= </a:t>
                      </a:r>
                      <a:r>
                        <a:rPr lang="fr-FR" sz="1800" b="1" i="0" kern="1200" dirty="0">
                          <a:solidFill>
                            <a:schemeClr val="dk1"/>
                          </a:solidFill>
                          <a:effectLst/>
                          <a:latin typeface="+mn-lt"/>
                          <a:ea typeface="+mn-ea"/>
                          <a:cs typeface="+mn-cs"/>
                        </a:rPr>
                        <a:t>H₂NCH₂CH₂CH₂NHC(NH)NH₂</a:t>
                      </a:r>
                      <a:endParaRPr lang="fr-FR" b="1" dirty="0"/>
                    </a:p>
                  </a:txBody>
                  <a:tcPr/>
                </a:tc>
                <a:extLst>
                  <a:ext uri="{0D108BD9-81ED-4DB2-BD59-A6C34878D82A}">
                    <a16:rowId xmlns:a16="http://schemas.microsoft.com/office/drawing/2014/main" val="3858899024"/>
                  </a:ext>
                </a:extLst>
              </a:tr>
              <a:tr h="378899">
                <a:tc>
                  <a:txBody>
                    <a:bodyPr/>
                    <a:lstStyle/>
                    <a:p>
                      <a:r>
                        <a:rPr lang="fr-FR" b="1" dirty="0"/>
                        <a:t>Tyrosine (Tyr, T)</a:t>
                      </a:r>
                    </a:p>
                  </a:txBody>
                  <a:tcPr/>
                </a:tc>
                <a:tc>
                  <a:txBody>
                    <a:bodyPr/>
                    <a:lstStyle/>
                    <a:p>
                      <a:r>
                        <a:rPr lang="fr-FR" b="1" dirty="0">
                          <a:solidFill>
                            <a:srgbClr val="FF0000"/>
                          </a:solidFill>
                        </a:rPr>
                        <a:t>= </a:t>
                      </a:r>
                      <a:r>
                        <a:rPr lang="fr-FR" sz="1800" b="1" i="0" kern="1200" dirty="0">
                          <a:solidFill>
                            <a:srgbClr val="FF0000"/>
                          </a:solidFill>
                          <a:effectLst/>
                          <a:latin typeface="+mn-lt"/>
                          <a:ea typeface="+mn-ea"/>
                          <a:cs typeface="+mn-cs"/>
                        </a:rPr>
                        <a:t>C₆H₄OH</a:t>
                      </a:r>
                      <a:endParaRPr lang="fr-FR" b="1" dirty="0">
                        <a:solidFill>
                          <a:srgbClr val="FF0000"/>
                        </a:solidFill>
                      </a:endParaRPr>
                    </a:p>
                  </a:txBody>
                  <a:tcPr/>
                </a:tc>
                <a:tc>
                  <a:txBody>
                    <a:bodyPr/>
                    <a:lstStyle/>
                    <a:p>
                      <a:r>
                        <a:rPr lang="fr-FR" b="1" dirty="0"/>
                        <a:t>Aspartate (</a:t>
                      </a:r>
                      <a:r>
                        <a:rPr lang="fr-FR" b="1" dirty="0" err="1"/>
                        <a:t>Asp</a:t>
                      </a:r>
                      <a:r>
                        <a:rPr lang="fr-FR" b="1" dirty="0"/>
                        <a:t>, D)</a:t>
                      </a:r>
                    </a:p>
                  </a:txBody>
                  <a:tcPr/>
                </a:tc>
                <a:tc>
                  <a:txBody>
                    <a:bodyPr/>
                    <a:lstStyle/>
                    <a:p>
                      <a:r>
                        <a:rPr lang="fr-FR" b="1" dirty="0"/>
                        <a:t>= </a:t>
                      </a:r>
                      <a:r>
                        <a:rPr lang="fr-FR" sz="1800" b="1" i="0" kern="1200" dirty="0">
                          <a:solidFill>
                            <a:schemeClr val="dk1"/>
                          </a:solidFill>
                          <a:effectLst/>
                          <a:latin typeface="+mn-lt"/>
                          <a:ea typeface="+mn-ea"/>
                          <a:cs typeface="+mn-cs"/>
                        </a:rPr>
                        <a:t>HOOCCH₂</a:t>
                      </a:r>
                      <a:endParaRPr lang="fr-FR" b="1" dirty="0"/>
                    </a:p>
                  </a:txBody>
                  <a:tcPr/>
                </a:tc>
                <a:extLst>
                  <a:ext uri="{0D108BD9-81ED-4DB2-BD59-A6C34878D82A}">
                    <a16:rowId xmlns:a16="http://schemas.microsoft.com/office/drawing/2014/main" val="453969145"/>
                  </a:ext>
                </a:extLst>
              </a:tr>
              <a:tr h="378899">
                <a:tc>
                  <a:txBody>
                    <a:bodyPr/>
                    <a:lstStyle/>
                    <a:p>
                      <a:r>
                        <a:rPr lang="fr-FR" b="1" dirty="0"/>
                        <a:t>Tryptophane (Trp, W)</a:t>
                      </a:r>
                    </a:p>
                  </a:txBody>
                  <a:tcPr/>
                </a:tc>
                <a:tc>
                  <a:txBody>
                    <a:bodyPr/>
                    <a:lstStyle/>
                    <a:p>
                      <a:r>
                        <a:rPr lang="fr-FR" b="1" dirty="0">
                          <a:solidFill>
                            <a:srgbClr val="FF0000"/>
                          </a:solidFill>
                        </a:rPr>
                        <a:t>= </a:t>
                      </a:r>
                      <a:r>
                        <a:rPr lang="fr-FR" sz="1800" b="1" i="0" kern="1200" dirty="0">
                          <a:solidFill>
                            <a:srgbClr val="FF0000"/>
                          </a:solidFill>
                          <a:effectLst/>
                          <a:latin typeface="+mn-lt"/>
                          <a:ea typeface="+mn-ea"/>
                          <a:cs typeface="+mn-cs"/>
                        </a:rPr>
                        <a:t>C₈H₆NCH₂CH</a:t>
                      </a:r>
                      <a:endParaRPr lang="fr-FR" b="1" dirty="0">
                        <a:solidFill>
                          <a:srgbClr val="FF0000"/>
                        </a:solidFill>
                      </a:endParaRPr>
                    </a:p>
                  </a:txBody>
                  <a:tcPr/>
                </a:tc>
                <a:tc>
                  <a:txBody>
                    <a:bodyPr/>
                    <a:lstStyle/>
                    <a:p>
                      <a:r>
                        <a:rPr lang="fr-FR" b="1" dirty="0"/>
                        <a:t>Glutamate (Glu, E)</a:t>
                      </a:r>
                    </a:p>
                  </a:txBody>
                  <a:tcPr/>
                </a:tc>
                <a:tc>
                  <a:txBody>
                    <a:bodyPr/>
                    <a:lstStyle/>
                    <a:p>
                      <a:r>
                        <a:rPr lang="fr-FR" b="1" dirty="0"/>
                        <a:t>= </a:t>
                      </a:r>
                      <a:r>
                        <a:rPr lang="fr-FR" sz="1800" b="1" i="0" kern="1200" dirty="0">
                          <a:solidFill>
                            <a:schemeClr val="dk1"/>
                          </a:solidFill>
                          <a:effectLst/>
                          <a:latin typeface="+mn-lt"/>
                          <a:ea typeface="+mn-ea"/>
                          <a:cs typeface="+mn-cs"/>
                        </a:rPr>
                        <a:t>HOOCCH₂CH₂</a:t>
                      </a:r>
                      <a:endParaRPr lang="fr-FR" b="1" dirty="0"/>
                    </a:p>
                  </a:txBody>
                  <a:tcPr/>
                </a:tc>
                <a:extLst>
                  <a:ext uri="{0D108BD9-81ED-4DB2-BD59-A6C34878D82A}">
                    <a16:rowId xmlns:a16="http://schemas.microsoft.com/office/drawing/2014/main" val="3036803306"/>
                  </a:ext>
                </a:extLst>
              </a:tr>
            </a:tbl>
          </a:graphicData>
        </a:graphic>
      </p:graphicFrame>
      <p:pic>
        <p:nvPicPr>
          <p:cNvPr id="7" name="Image 6" descr="Une image contenant Police, croquis, diagramme, ligne&#10;&#10;Description générée automatiquement">
            <a:extLst>
              <a:ext uri="{FF2B5EF4-FFF2-40B4-BE49-F238E27FC236}">
                <a16:creationId xmlns:a16="http://schemas.microsoft.com/office/drawing/2014/main" id="{56B49027-E526-21C3-5BB5-E0DD89C1D1C3}"/>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74000"/>
                    </a14:imgEffect>
                    <a14:imgEffect>
                      <a14:brightnessContrast bright="4000"/>
                    </a14:imgEffect>
                  </a14:imgLayer>
                </a14:imgProps>
              </a:ext>
              <a:ext uri="{28A0092B-C50C-407E-A947-70E740481C1C}">
                <a14:useLocalDpi xmlns:a14="http://schemas.microsoft.com/office/drawing/2010/main" val="0"/>
              </a:ext>
            </a:extLst>
          </a:blip>
          <a:stretch>
            <a:fillRect/>
          </a:stretch>
        </p:blipFill>
        <p:spPr>
          <a:xfrm>
            <a:off x="9753377" y="0"/>
            <a:ext cx="1600423" cy="1228896"/>
          </a:xfrm>
          <a:prstGeom prst="rect">
            <a:avLst/>
          </a:prstGeom>
        </p:spPr>
      </p:pic>
      <p:sp>
        <p:nvSpPr>
          <p:cNvPr id="8" name="ZoneTexte 7">
            <a:extLst>
              <a:ext uri="{FF2B5EF4-FFF2-40B4-BE49-F238E27FC236}">
                <a16:creationId xmlns:a16="http://schemas.microsoft.com/office/drawing/2014/main" id="{614EB11B-1AAA-4BE4-616B-1F857574DF04}"/>
              </a:ext>
            </a:extLst>
          </p:cNvPr>
          <p:cNvSpPr txBox="1"/>
          <p:nvPr/>
        </p:nvSpPr>
        <p:spPr>
          <a:xfrm>
            <a:off x="11353800" y="393699"/>
            <a:ext cx="608351" cy="369332"/>
          </a:xfrm>
          <a:prstGeom prst="rect">
            <a:avLst/>
          </a:prstGeom>
          <a:noFill/>
        </p:spPr>
        <p:txBody>
          <a:bodyPr wrap="square" rtlCol="0">
            <a:spAutoFit/>
          </a:bodyPr>
          <a:lstStyle/>
          <a:p>
            <a:r>
              <a:rPr lang="fr-FR" b="1" dirty="0"/>
              <a:t>Pro</a:t>
            </a:r>
          </a:p>
        </p:txBody>
      </p:sp>
      <p:pic>
        <p:nvPicPr>
          <p:cNvPr id="10" name="Image 9" descr="Une image contenant diagramme, ligne, blanc, Police&#10;&#10;Description générée automatiquement">
            <a:extLst>
              <a:ext uri="{FF2B5EF4-FFF2-40B4-BE49-F238E27FC236}">
                <a16:creationId xmlns:a16="http://schemas.microsoft.com/office/drawing/2014/main" id="{693B74BF-7E9D-42A7-E543-086F51A41BB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65823" y="53181"/>
            <a:ext cx="2896004" cy="1122534"/>
          </a:xfrm>
          <a:prstGeom prst="rect">
            <a:avLst/>
          </a:prstGeom>
        </p:spPr>
      </p:pic>
      <p:sp>
        <p:nvSpPr>
          <p:cNvPr id="11" name="ZoneTexte 10">
            <a:extLst>
              <a:ext uri="{FF2B5EF4-FFF2-40B4-BE49-F238E27FC236}">
                <a16:creationId xmlns:a16="http://schemas.microsoft.com/office/drawing/2014/main" id="{B484677A-CA2C-BD1E-2647-4B96997291C7}"/>
              </a:ext>
            </a:extLst>
          </p:cNvPr>
          <p:cNvSpPr txBox="1"/>
          <p:nvPr/>
        </p:nvSpPr>
        <p:spPr>
          <a:xfrm>
            <a:off x="8703044" y="755959"/>
            <a:ext cx="608351" cy="369332"/>
          </a:xfrm>
          <a:prstGeom prst="rect">
            <a:avLst/>
          </a:prstGeom>
          <a:noFill/>
        </p:spPr>
        <p:txBody>
          <a:bodyPr wrap="square" rtlCol="0">
            <a:spAutoFit/>
          </a:bodyPr>
          <a:lstStyle/>
          <a:p>
            <a:r>
              <a:rPr lang="fr-FR" b="1" dirty="0" err="1"/>
              <a:t>His</a:t>
            </a:r>
            <a:endParaRPr lang="fr-FR" b="1" dirty="0"/>
          </a:p>
        </p:txBody>
      </p:sp>
    </p:spTree>
    <p:extLst>
      <p:ext uri="{BB962C8B-B14F-4D97-AF65-F5344CB8AC3E}">
        <p14:creationId xmlns:p14="http://schemas.microsoft.com/office/powerpoint/2010/main" val="24580112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BCFB57F0-9B8B-AE34-F8E9-3E6CE9722E2F}"/>
              </a:ext>
            </a:extLst>
          </p:cNvPr>
          <p:cNvSpPr txBox="1">
            <a:spLocks/>
          </p:cNvSpPr>
          <p:nvPr/>
        </p:nvSpPr>
        <p:spPr>
          <a:xfrm>
            <a:off x="838200" y="10636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pic>
        <p:nvPicPr>
          <p:cNvPr id="6" name="Image 5" descr="Une image contenant texte, diagramme, Police&#10;&#10;Description générée automatiquement">
            <a:extLst>
              <a:ext uri="{FF2B5EF4-FFF2-40B4-BE49-F238E27FC236}">
                <a16:creationId xmlns:a16="http://schemas.microsoft.com/office/drawing/2014/main" id="{3EB426E3-4A7D-3E04-5EE9-26930FC457F8}"/>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Effect>
                      <a14:brightnessContrast bright="46000" contrast="23000"/>
                    </a14:imgEffect>
                  </a14:imgLayer>
                </a14:imgProps>
              </a:ext>
              <a:ext uri="{28A0092B-C50C-407E-A947-70E740481C1C}">
                <a14:useLocalDpi xmlns:a14="http://schemas.microsoft.com/office/drawing/2010/main" val="0"/>
              </a:ext>
            </a:extLst>
          </a:blip>
          <a:stretch>
            <a:fillRect/>
          </a:stretch>
        </p:blipFill>
        <p:spPr>
          <a:xfrm>
            <a:off x="1" y="681038"/>
            <a:ext cx="8259580" cy="5644812"/>
          </a:xfrm>
          <a:prstGeom prst="rect">
            <a:avLst/>
          </a:prstGeom>
        </p:spPr>
      </p:pic>
      <p:sp>
        <p:nvSpPr>
          <p:cNvPr id="7" name="ZoneTexte 6">
            <a:extLst>
              <a:ext uri="{FF2B5EF4-FFF2-40B4-BE49-F238E27FC236}">
                <a16:creationId xmlns:a16="http://schemas.microsoft.com/office/drawing/2014/main" id="{E6D35DA6-902E-50F9-D06E-4BF102AAED6C}"/>
              </a:ext>
            </a:extLst>
          </p:cNvPr>
          <p:cNvSpPr txBox="1"/>
          <p:nvPr/>
        </p:nvSpPr>
        <p:spPr>
          <a:xfrm>
            <a:off x="7420132" y="1813810"/>
            <a:ext cx="4771868" cy="2554545"/>
          </a:xfrm>
          <a:prstGeom prst="rect">
            <a:avLst/>
          </a:prstGeom>
          <a:noFill/>
        </p:spPr>
        <p:txBody>
          <a:bodyPr wrap="square" rtlCol="0">
            <a:spAutoFit/>
          </a:bodyPr>
          <a:lstStyle/>
          <a:p>
            <a:r>
              <a:rPr lang="fr-FR" sz="2000" b="1" dirty="0"/>
              <a:t>- AA acides : </a:t>
            </a:r>
            <a:r>
              <a:rPr lang="fr-FR" sz="2000" b="1" dirty="0" err="1"/>
              <a:t>Asp</a:t>
            </a:r>
            <a:r>
              <a:rPr lang="fr-FR" sz="2000" b="1" dirty="0"/>
              <a:t>, Glu</a:t>
            </a:r>
          </a:p>
          <a:p>
            <a:r>
              <a:rPr lang="fr-FR" sz="2000" b="1" dirty="0"/>
              <a:t>- AA amidés : Asn, </a:t>
            </a:r>
            <a:r>
              <a:rPr lang="fr-FR" sz="2000" b="1" dirty="0" err="1"/>
              <a:t>Gln</a:t>
            </a:r>
            <a:r>
              <a:rPr lang="fr-FR" sz="2000" b="1" dirty="0"/>
              <a:t> </a:t>
            </a:r>
          </a:p>
          <a:p>
            <a:r>
              <a:rPr lang="fr-FR" sz="2000" b="1" dirty="0"/>
              <a:t>- AA basique :, Lys, Arg, </a:t>
            </a:r>
            <a:r>
              <a:rPr lang="fr-FR" sz="2000" b="1" dirty="0" err="1"/>
              <a:t>His</a:t>
            </a:r>
            <a:endParaRPr lang="fr-FR" sz="2000" b="1" dirty="0"/>
          </a:p>
          <a:p>
            <a:r>
              <a:rPr lang="fr-FR" sz="2000" b="1" dirty="0"/>
              <a:t>- AA soufrés : Cys, Met</a:t>
            </a:r>
          </a:p>
          <a:p>
            <a:r>
              <a:rPr lang="fr-FR" sz="2000" b="1" dirty="0"/>
              <a:t>- AA aromatiques hydroxylés : Tyr</a:t>
            </a:r>
          </a:p>
          <a:p>
            <a:r>
              <a:rPr lang="fr-FR" sz="2000" b="1" dirty="0"/>
              <a:t>-AA hydrophiles hydroxylés : </a:t>
            </a:r>
            <a:r>
              <a:rPr lang="fr-FR" sz="2000" b="1" dirty="0" err="1"/>
              <a:t>Ser</a:t>
            </a:r>
            <a:r>
              <a:rPr lang="fr-FR" sz="2000" b="1" dirty="0"/>
              <a:t>, Thr</a:t>
            </a:r>
          </a:p>
          <a:p>
            <a:r>
              <a:rPr lang="fr-FR" sz="2000" b="1" dirty="0"/>
              <a:t>- AA aliphatiques : Gly, Ala, Val, Leu, Ile, Pro</a:t>
            </a:r>
          </a:p>
          <a:p>
            <a:r>
              <a:rPr lang="fr-FR" sz="2000" b="1" dirty="0"/>
              <a:t>- AA aromatiques hydrophobes : Phe, Trp</a:t>
            </a:r>
          </a:p>
        </p:txBody>
      </p:sp>
      <p:sp>
        <p:nvSpPr>
          <p:cNvPr id="8" name="Rectangle 7">
            <a:extLst>
              <a:ext uri="{FF2B5EF4-FFF2-40B4-BE49-F238E27FC236}">
                <a16:creationId xmlns:a16="http://schemas.microsoft.com/office/drawing/2014/main" id="{91FFBF6B-3493-52D4-675F-600369A0BA76}"/>
              </a:ext>
            </a:extLst>
          </p:cNvPr>
          <p:cNvSpPr/>
          <p:nvPr/>
        </p:nvSpPr>
        <p:spPr>
          <a:xfrm>
            <a:off x="7345181" y="1753849"/>
            <a:ext cx="4786859" cy="260828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19344CF4-5629-0DFD-C4D2-02EC174AA6A6}"/>
              </a:ext>
            </a:extLst>
          </p:cNvPr>
          <p:cNvSpPr txBox="1"/>
          <p:nvPr/>
        </p:nvSpPr>
        <p:spPr>
          <a:xfrm>
            <a:off x="0" y="6211669"/>
            <a:ext cx="11757286" cy="646331"/>
          </a:xfrm>
          <a:prstGeom prst="rect">
            <a:avLst/>
          </a:prstGeom>
          <a:noFill/>
        </p:spPr>
        <p:txBody>
          <a:bodyPr wrap="square" rtlCol="0">
            <a:spAutoFit/>
          </a:bodyPr>
          <a:lstStyle/>
          <a:p>
            <a:r>
              <a:rPr lang="fr-FR" dirty="0">
                <a:hlinkClick r:id="rId4"/>
              </a:rPr>
              <a:t>https://www.researchgate.net/figure/Structures-des-20-acides-amines-naturels-codes-a-trois-et-une-lettre_fig2_48908664</a:t>
            </a:r>
            <a:endParaRPr lang="fr-FR" dirty="0"/>
          </a:p>
          <a:p>
            <a:endParaRPr lang="fr-FR" dirty="0"/>
          </a:p>
        </p:txBody>
      </p:sp>
    </p:spTree>
    <p:extLst>
      <p:ext uri="{BB962C8B-B14F-4D97-AF65-F5344CB8AC3E}">
        <p14:creationId xmlns:p14="http://schemas.microsoft.com/office/powerpoint/2010/main" val="34837786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73FAA84-773C-8527-5865-5700F0F18A1A}"/>
              </a:ext>
            </a:extLst>
          </p:cNvPr>
          <p:cNvSpPr>
            <a:spLocks noGrp="1"/>
          </p:cNvSpPr>
          <p:nvPr>
            <p:ph idx="1"/>
          </p:nvPr>
        </p:nvSpPr>
        <p:spPr>
          <a:xfrm>
            <a:off x="1048063" y="681038"/>
            <a:ext cx="10515600" cy="574676"/>
          </a:xfrm>
        </p:spPr>
        <p:txBody>
          <a:bodyPr>
            <a:normAutofit/>
          </a:bodyPr>
          <a:lstStyle/>
          <a:p>
            <a:pPr>
              <a:buFont typeface="Wingdings" panose="05000000000000000000" pitchFamily="2" charset="2"/>
              <a:buChar char="Ø"/>
            </a:pPr>
            <a:r>
              <a:rPr lang="fr-FR" dirty="0"/>
              <a:t> </a:t>
            </a:r>
            <a:r>
              <a:rPr lang="fr-FR" u="sng" dirty="0"/>
              <a:t>Classification</a:t>
            </a:r>
            <a:r>
              <a:rPr lang="fr-FR" dirty="0"/>
              <a:t> </a:t>
            </a:r>
          </a:p>
        </p:txBody>
      </p:sp>
      <p:sp>
        <p:nvSpPr>
          <p:cNvPr id="4" name="Titre 1">
            <a:extLst>
              <a:ext uri="{FF2B5EF4-FFF2-40B4-BE49-F238E27FC236}">
                <a16:creationId xmlns:a16="http://schemas.microsoft.com/office/drawing/2014/main" id="{E337D54E-F625-B4D6-1FFC-69AA15DDCDF9}"/>
              </a:ext>
            </a:extLst>
          </p:cNvPr>
          <p:cNvSpPr txBox="1">
            <a:spLocks/>
          </p:cNvSpPr>
          <p:nvPr/>
        </p:nvSpPr>
        <p:spPr>
          <a:xfrm>
            <a:off x="838200" y="10636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sp>
        <p:nvSpPr>
          <p:cNvPr id="5" name="ZoneTexte 4">
            <a:extLst>
              <a:ext uri="{FF2B5EF4-FFF2-40B4-BE49-F238E27FC236}">
                <a16:creationId xmlns:a16="http://schemas.microsoft.com/office/drawing/2014/main" id="{E82B8072-7B33-960F-8518-D70A35491CBC}"/>
              </a:ext>
            </a:extLst>
          </p:cNvPr>
          <p:cNvSpPr txBox="1"/>
          <p:nvPr/>
        </p:nvSpPr>
        <p:spPr>
          <a:xfrm>
            <a:off x="194872" y="1678898"/>
            <a:ext cx="11997128" cy="4585871"/>
          </a:xfrm>
          <a:prstGeom prst="rect">
            <a:avLst/>
          </a:prstGeom>
          <a:noFill/>
        </p:spPr>
        <p:txBody>
          <a:bodyPr wrap="square" rtlCol="0">
            <a:spAutoFit/>
          </a:bodyPr>
          <a:lstStyle/>
          <a:p>
            <a:r>
              <a:rPr lang="fr-FR" sz="2000" b="1" dirty="0"/>
              <a:t>                                                                                                                               AA Monocarboxyliques et monoaminés</a:t>
            </a:r>
          </a:p>
          <a:p>
            <a:r>
              <a:rPr lang="fr-FR" sz="2000" b="1" dirty="0"/>
              <a:t>                                                                                                                              Hydroxylés                      Non Hydroxylés</a:t>
            </a:r>
          </a:p>
          <a:p>
            <a:r>
              <a:rPr lang="fr-FR" sz="2000" b="1" dirty="0"/>
              <a:t>                                                                                                                                 </a:t>
            </a:r>
            <a:r>
              <a:rPr lang="fr-FR" sz="2000" b="1" dirty="0" err="1">
                <a:solidFill>
                  <a:schemeClr val="accent1"/>
                </a:solidFill>
              </a:rPr>
              <a:t>Ser</a:t>
            </a:r>
            <a:r>
              <a:rPr lang="fr-FR" sz="2000" b="1" dirty="0">
                <a:solidFill>
                  <a:schemeClr val="accent1"/>
                </a:solidFill>
              </a:rPr>
              <a:t>, Thr                    Gly, Ala, Val</a:t>
            </a:r>
            <a:r>
              <a:rPr lang="fr-FR" sz="2000" b="1" dirty="0">
                <a:solidFill>
                  <a:srgbClr val="FF0000"/>
                </a:solidFill>
              </a:rPr>
              <a:t>*</a:t>
            </a:r>
            <a:r>
              <a:rPr lang="fr-FR" sz="2000" b="1" dirty="0">
                <a:solidFill>
                  <a:schemeClr val="accent1"/>
                </a:solidFill>
              </a:rPr>
              <a:t>, Ile</a:t>
            </a:r>
            <a:r>
              <a:rPr lang="fr-FR" sz="2000" b="1" dirty="0">
                <a:solidFill>
                  <a:srgbClr val="FF0000"/>
                </a:solidFill>
              </a:rPr>
              <a:t>*</a:t>
            </a:r>
            <a:r>
              <a:rPr lang="fr-FR" sz="2000" b="1" dirty="0">
                <a:solidFill>
                  <a:schemeClr val="accent1"/>
                </a:solidFill>
              </a:rPr>
              <a:t>, Leu</a:t>
            </a:r>
            <a:r>
              <a:rPr lang="fr-FR" sz="2000" b="1" dirty="0">
                <a:solidFill>
                  <a:srgbClr val="FF0000"/>
                </a:solidFill>
              </a:rPr>
              <a:t>*</a:t>
            </a:r>
            <a:endParaRPr lang="fr-FR" sz="2000" b="1" dirty="0"/>
          </a:p>
          <a:p>
            <a:r>
              <a:rPr lang="fr-FR" sz="2000" b="1" dirty="0"/>
              <a:t>                                                       Aliphatiques                                                        </a:t>
            </a:r>
          </a:p>
          <a:p>
            <a:r>
              <a:rPr lang="fr-FR" sz="2000" b="1" dirty="0"/>
              <a:t>                                                                                                                                 AA Monoaminés et Dicarboxyliques</a:t>
            </a:r>
          </a:p>
          <a:p>
            <a:r>
              <a:rPr lang="fr-FR" sz="2000" b="1" dirty="0"/>
              <a:t>                                                                                                                                  </a:t>
            </a:r>
            <a:r>
              <a:rPr lang="fr-FR" sz="2000" b="1" dirty="0" err="1">
                <a:solidFill>
                  <a:schemeClr val="accent1"/>
                </a:solidFill>
              </a:rPr>
              <a:t>Asp</a:t>
            </a:r>
            <a:r>
              <a:rPr lang="fr-FR" sz="2000" b="1" dirty="0">
                <a:solidFill>
                  <a:schemeClr val="accent1"/>
                </a:solidFill>
              </a:rPr>
              <a:t>, Glu</a:t>
            </a:r>
            <a:r>
              <a:rPr lang="fr-FR" sz="2000" b="1" dirty="0"/>
              <a:t> (acides</a:t>
            </a:r>
            <a:r>
              <a:rPr lang="fr-FR" sz="2000" b="1" dirty="0">
                <a:solidFill>
                  <a:schemeClr val="accent1"/>
                </a:solidFill>
              </a:rPr>
              <a:t>) Asn, </a:t>
            </a:r>
            <a:r>
              <a:rPr lang="fr-FR" sz="2000" b="1" dirty="0" err="1">
                <a:solidFill>
                  <a:schemeClr val="accent1"/>
                </a:solidFill>
              </a:rPr>
              <a:t>Gln</a:t>
            </a:r>
            <a:r>
              <a:rPr lang="fr-FR" sz="2000" b="1" dirty="0">
                <a:solidFill>
                  <a:schemeClr val="accent1"/>
                </a:solidFill>
              </a:rPr>
              <a:t> </a:t>
            </a:r>
            <a:r>
              <a:rPr lang="fr-FR" sz="2000" b="1" dirty="0"/>
              <a:t>(amides)</a:t>
            </a:r>
          </a:p>
          <a:p>
            <a:endParaRPr lang="fr-FR" sz="2000" b="1" dirty="0"/>
          </a:p>
          <a:p>
            <a:r>
              <a:rPr lang="fr-FR" sz="3200" b="1" dirty="0"/>
              <a:t>AA</a:t>
            </a:r>
            <a:r>
              <a:rPr lang="fr-FR" sz="2000" b="1" dirty="0"/>
              <a:t>                                              Aromatiques                                                 AA Dibasiques</a:t>
            </a:r>
          </a:p>
          <a:p>
            <a:r>
              <a:rPr lang="fr-FR" sz="2000" b="1" dirty="0">
                <a:solidFill>
                  <a:schemeClr val="accent1"/>
                </a:solidFill>
              </a:rPr>
              <a:t>                                                       Phe</a:t>
            </a:r>
            <a:r>
              <a:rPr lang="fr-FR" sz="2000" b="1" dirty="0">
                <a:solidFill>
                  <a:srgbClr val="FF0000"/>
                </a:solidFill>
              </a:rPr>
              <a:t>*</a:t>
            </a:r>
            <a:r>
              <a:rPr lang="fr-FR" sz="2000" b="1" dirty="0">
                <a:solidFill>
                  <a:schemeClr val="accent1"/>
                </a:solidFill>
              </a:rPr>
              <a:t>, Trp</a:t>
            </a:r>
            <a:r>
              <a:rPr lang="fr-FR" sz="2000" b="1" dirty="0">
                <a:solidFill>
                  <a:srgbClr val="FF0000"/>
                </a:solidFill>
              </a:rPr>
              <a:t>*</a:t>
            </a:r>
            <a:r>
              <a:rPr lang="fr-FR" sz="2000" b="1" dirty="0">
                <a:solidFill>
                  <a:schemeClr val="accent1"/>
                </a:solidFill>
              </a:rPr>
              <a:t>, Tyr                                                  Lys</a:t>
            </a:r>
            <a:r>
              <a:rPr lang="fr-FR" sz="2000" b="1" dirty="0">
                <a:solidFill>
                  <a:srgbClr val="FF0000"/>
                </a:solidFill>
              </a:rPr>
              <a:t>*</a:t>
            </a:r>
            <a:r>
              <a:rPr lang="fr-FR" sz="2000" b="1" dirty="0">
                <a:solidFill>
                  <a:schemeClr val="accent1"/>
                </a:solidFill>
              </a:rPr>
              <a:t>, Arg, </a:t>
            </a:r>
            <a:r>
              <a:rPr lang="fr-FR" sz="2000" b="1" dirty="0" err="1">
                <a:solidFill>
                  <a:schemeClr val="accent1"/>
                </a:solidFill>
              </a:rPr>
              <a:t>His</a:t>
            </a:r>
            <a:r>
              <a:rPr lang="fr-FR" sz="2000" b="1" dirty="0">
                <a:solidFill>
                  <a:srgbClr val="FF0000"/>
                </a:solidFill>
              </a:rPr>
              <a:t>*</a:t>
            </a:r>
            <a:endParaRPr lang="fr-FR" sz="2000" b="1" dirty="0">
              <a:solidFill>
                <a:schemeClr val="accent1"/>
              </a:solidFill>
            </a:endParaRPr>
          </a:p>
          <a:p>
            <a:endParaRPr lang="fr-FR" sz="2000" b="1" dirty="0"/>
          </a:p>
          <a:p>
            <a:endParaRPr lang="fr-FR" sz="2000" b="1" dirty="0"/>
          </a:p>
          <a:p>
            <a:r>
              <a:rPr lang="fr-FR" sz="2000" b="1" dirty="0"/>
              <a:t>                                                                                                                                AA Soufrés</a:t>
            </a:r>
          </a:p>
          <a:p>
            <a:r>
              <a:rPr lang="fr-FR" sz="2000" b="1" dirty="0"/>
              <a:t>                                                     </a:t>
            </a:r>
            <a:r>
              <a:rPr lang="fr-FR" sz="2000" b="1" dirty="0" err="1"/>
              <a:t>Iminoacides</a:t>
            </a:r>
            <a:r>
              <a:rPr lang="fr-FR" sz="2000" b="1" dirty="0"/>
              <a:t>                                                        </a:t>
            </a:r>
            <a:r>
              <a:rPr lang="fr-FR" sz="2000" b="1" dirty="0">
                <a:solidFill>
                  <a:schemeClr val="accent1"/>
                </a:solidFill>
              </a:rPr>
              <a:t>Cys, Met</a:t>
            </a:r>
            <a:r>
              <a:rPr lang="fr-FR" sz="2000" b="1" dirty="0">
                <a:solidFill>
                  <a:srgbClr val="FF0000"/>
                </a:solidFill>
              </a:rPr>
              <a:t>*</a:t>
            </a:r>
            <a:endParaRPr lang="fr-FR" sz="2000" b="1" dirty="0">
              <a:solidFill>
                <a:schemeClr val="accent1"/>
              </a:solidFill>
            </a:endParaRPr>
          </a:p>
          <a:p>
            <a:r>
              <a:rPr lang="fr-FR" sz="2000" b="1" dirty="0">
                <a:solidFill>
                  <a:schemeClr val="accent1"/>
                </a:solidFill>
              </a:rPr>
              <a:t>                                                     Pro, </a:t>
            </a:r>
            <a:r>
              <a:rPr lang="fr-FR" sz="2000" b="1" dirty="0" err="1">
                <a:solidFill>
                  <a:schemeClr val="accent1"/>
                </a:solidFill>
              </a:rPr>
              <a:t>HydroxyPro</a:t>
            </a:r>
            <a:endParaRPr lang="fr-FR" sz="2000" b="1" dirty="0">
              <a:solidFill>
                <a:schemeClr val="accent1"/>
              </a:solidFill>
            </a:endParaRPr>
          </a:p>
        </p:txBody>
      </p:sp>
      <p:cxnSp>
        <p:nvCxnSpPr>
          <p:cNvPr id="13" name="Connecteur droit 12">
            <a:extLst>
              <a:ext uri="{FF2B5EF4-FFF2-40B4-BE49-F238E27FC236}">
                <a16:creationId xmlns:a16="http://schemas.microsoft.com/office/drawing/2014/main" id="{5E3691C3-6D08-977D-56AD-BF420CE84936}"/>
              </a:ext>
            </a:extLst>
          </p:cNvPr>
          <p:cNvCxnSpPr>
            <a:cxnSpLocks/>
          </p:cNvCxnSpPr>
          <p:nvPr/>
        </p:nvCxnSpPr>
        <p:spPr>
          <a:xfrm>
            <a:off x="838200" y="4197246"/>
            <a:ext cx="1607697"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15" name="Connecteur droit 14">
            <a:extLst>
              <a:ext uri="{FF2B5EF4-FFF2-40B4-BE49-F238E27FC236}">
                <a16:creationId xmlns:a16="http://schemas.microsoft.com/office/drawing/2014/main" id="{A1B8D367-2B39-A4FE-7F6D-C679E01FC147}"/>
              </a:ext>
            </a:extLst>
          </p:cNvPr>
          <p:cNvCxnSpPr>
            <a:cxnSpLocks/>
          </p:cNvCxnSpPr>
          <p:nvPr/>
        </p:nvCxnSpPr>
        <p:spPr>
          <a:xfrm flipH="1" flipV="1">
            <a:off x="2428407" y="2803161"/>
            <a:ext cx="17490" cy="1244183"/>
          </a:xfrm>
          <a:prstGeom prst="line">
            <a:avLst/>
          </a:prstGeom>
          <a:ln w="38100"/>
        </p:spPr>
        <p:style>
          <a:lnRef idx="1">
            <a:schemeClr val="dk1"/>
          </a:lnRef>
          <a:fillRef idx="0">
            <a:schemeClr val="dk1"/>
          </a:fillRef>
          <a:effectRef idx="0">
            <a:schemeClr val="dk1"/>
          </a:effectRef>
          <a:fontRef idx="minor">
            <a:schemeClr val="tx1"/>
          </a:fontRef>
        </p:style>
      </p:cxnSp>
      <p:cxnSp>
        <p:nvCxnSpPr>
          <p:cNvPr id="16" name="Connecteur droit 15">
            <a:extLst>
              <a:ext uri="{FF2B5EF4-FFF2-40B4-BE49-F238E27FC236}">
                <a16:creationId xmlns:a16="http://schemas.microsoft.com/office/drawing/2014/main" id="{592B92A6-5769-1F88-F9C2-D3940AB25BAD}"/>
              </a:ext>
            </a:extLst>
          </p:cNvPr>
          <p:cNvCxnSpPr>
            <a:cxnSpLocks/>
          </p:cNvCxnSpPr>
          <p:nvPr/>
        </p:nvCxnSpPr>
        <p:spPr>
          <a:xfrm flipV="1">
            <a:off x="2445897" y="4049844"/>
            <a:ext cx="0" cy="1696382"/>
          </a:xfrm>
          <a:prstGeom prst="line">
            <a:avLst/>
          </a:prstGeom>
          <a:ln w="38100"/>
        </p:spPr>
        <p:style>
          <a:lnRef idx="1">
            <a:schemeClr val="dk1"/>
          </a:lnRef>
          <a:fillRef idx="0">
            <a:schemeClr val="dk1"/>
          </a:fillRef>
          <a:effectRef idx="0">
            <a:schemeClr val="dk1"/>
          </a:effectRef>
          <a:fontRef idx="minor">
            <a:schemeClr val="tx1"/>
          </a:fontRef>
        </p:style>
      </p:cxnSp>
      <p:cxnSp>
        <p:nvCxnSpPr>
          <p:cNvPr id="20" name="Connecteur droit 19">
            <a:extLst>
              <a:ext uri="{FF2B5EF4-FFF2-40B4-BE49-F238E27FC236}">
                <a16:creationId xmlns:a16="http://schemas.microsoft.com/office/drawing/2014/main" id="{296C9593-56CF-48F2-C82F-9903962BB8EC}"/>
              </a:ext>
            </a:extLst>
          </p:cNvPr>
          <p:cNvCxnSpPr>
            <a:cxnSpLocks/>
          </p:cNvCxnSpPr>
          <p:nvPr/>
        </p:nvCxnSpPr>
        <p:spPr>
          <a:xfrm>
            <a:off x="5172859" y="2820649"/>
            <a:ext cx="1607697"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21" name="Connecteur droit 20">
            <a:extLst>
              <a:ext uri="{FF2B5EF4-FFF2-40B4-BE49-F238E27FC236}">
                <a16:creationId xmlns:a16="http://schemas.microsoft.com/office/drawing/2014/main" id="{C291931B-DD4C-236B-DE4C-30127F4D3318}"/>
              </a:ext>
            </a:extLst>
          </p:cNvPr>
          <p:cNvCxnSpPr>
            <a:cxnSpLocks/>
          </p:cNvCxnSpPr>
          <p:nvPr/>
        </p:nvCxnSpPr>
        <p:spPr>
          <a:xfrm flipV="1">
            <a:off x="6763059" y="1906255"/>
            <a:ext cx="0" cy="3517674"/>
          </a:xfrm>
          <a:prstGeom prst="line">
            <a:avLst/>
          </a:prstGeom>
          <a:ln w="38100"/>
        </p:spPr>
        <p:style>
          <a:lnRef idx="1">
            <a:schemeClr val="dk1"/>
          </a:lnRef>
          <a:fillRef idx="0">
            <a:schemeClr val="dk1"/>
          </a:fillRef>
          <a:effectRef idx="0">
            <a:schemeClr val="dk1"/>
          </a:effectRef>
          <a:fontRef idx="minor">
            <a:schemeClr val="tx1"/>
          </a:fontRef>
        </p:style>
      </p:cxnSp>
      <p:cxnSp>
        <p:nvCxnSpPr>
          <p:cNvPr id="24" name="Connecteur droit avec flèche 23">
            <a:extLst>
              <a:ext uri="{FF2B5EF4-FFF2-40B4-BE49-F238E27FC236}">
                <a16:creationId xmlns:a16="http://schemas.microsoft.com/office/drawing/2014/main" id="{F43E5E48-5827-8593-A461-935E7B9A0E79}"/>
              </a:ext>
            </a:extLst>
          </p:cNvPr>
          <p:cNvCxnSpPr/>
          <p:nvPr/>
        </p:nvCxnSpPr>
        <p:spPr>
          <a:xfrm>
            <a:off x="2428404" y="2803161"/>
            <a:ext cx="660821"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5" name="Connecteur droit avec flèche 24">
            <a:extLst>
              <a:ext uri="{FF2B5EF4-FFF2-40B4-BE49-F238E27FC236}">
                <a16:creationId xmlns:a16="http://schemas.microsoft.com/office/drawing/2014/main" id="{30D9B382-CF34-57E5-6E7D-A307D821F406}"/>
              </a:ext>
            </a:extLst>
          </p:cNvPr>
          <p:cNvCxnSpPr/>
          <p:nvPr/>
        </p:nvCxnSpPr>
        <p:spPr>
          <a:xfrm>
            <a:off x="2463384" y="4199739"/>
            <a:ext cx="660821"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6" name="Connecteur droit avec flèche 25">
            <a:extLst>
              <a:ext uri="{FF2B5EF4-FFF2-40B4-BE49-F238E27FC236}">
                <a16:creationId xmlns:a16="http://schemas.microsoft.com/office/drawing/2014/main" id="{0522EB96-AD08-396C-5E59-973A2039A0DF}"/>
              </a:ext>
            </a:extLst>
          </p:cNvPr>
          <p:cNvCxnSpPr/>
          <p:nvPr/>
        </p:nvCxnSpPr>
        <p:spPr>
          <a:xfrm>
            <a:off x="2463384" y="5746226"/>
            <a:ext cx="660821"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7" name="Connecteur droit avec flèche 26">
            <a:extLst>
              <a:ext uri="{FF2B5EF4-FFF2-40B4-BE49-F238E27FC236}">
                <a16:creationId xmlns:a16="http://schemas.microsoft.com/office/drawing/2014/main" id="{FE470891-F77D-FBC8-8BD1-D9C8C50F4441}"/>
              </a:ext>
            </a:extLst>
          </p:cNvPr>
          <p:cNvCxnSpPr/>
          <p:nvPr/>
        </p:nvCxnSpPr>
        <p:spPr>
          <a:xfrm>
            <a:off x="6780556" y="4142277"/>
            <a:ext cx="660821"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8" name="Connecteur droit avec flèche 27">
            <a:extLst>
              <a:ext uri="{FF2B5EF4-FFF2-40B4-BE49-F238E27FC236}">
                <a16:creationId xmlns:a16="http://schemas.microsoft.com/office/drawing/2014/main" id="{98ACF5E4-8FF7-4E8D-B869-4E6D948E6321}"/>
              </a:ext>
            </a:extLst>
          </p:cNvPr>
          <p:cNvCxnSpPr/>
          <p:nvPr/>
        </p:nvCxnSpPr>
        <p:spPr>
          <a:xfrm>
            <a:off x="6753070" y="3110458"/>
            <a:ext cx="660821"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9" name="Connecteur droit avec flèche 28">
            <a:extLst>
              <a:ext uri="{FF2B5EF4-FFF2-40B4-BE49-F238E27FC236}">
                <a16:creationId xmlns:a16="http://schemas.microsoft.com/office/drawing/2014/main" id="{A7237BFD-0416-FE7D-802D-F905AA49CB06}"/>
              </a:ext>
            </a:extLst>
          </p:cNvPr>
          <p:cNvCxnSpPr/>
          <p:nvPr/>
        </p:nvCxnSpPr>
        <p:spPr>
          <a:xfrm>
            <a:off x="6755562" y="1913749"/>
            <a:ext cx="660821"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0" name="Connecteur droit avec flèche 29">
            <a:extLst>
              <a:ext uri="{FF2B5EF4-FFF2-40B4-BE49-F238E27FC236}">
                <a16:creationId xmlns:a16="http://schemas.microsoft.com/office/drawing/2014/main" id="{DAA7F57C-7879-C266-446E-9FD1264A3F05}"/>
              </a:ext>
            </a:extLst>
          </p:cNvPr>
          <p:cNvCxnSpPr/>
          <p:nvPr/>
        </p:nvCxnSpPr>
        <p:spPr>
          <a:xfrm>
            <a:off x="6773050" y="5423929"/>
            <a:ext cx="660821"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pic>
        <p:nvPicPr>
          <p:cNvPr id="36" name="Graphique 35" descr="Bol avec un remplissage uni">
            <a:extLst>
              <a:ext uri="{FF2B5EF4-FFF2-40B4-BE49-F238E27FC236}">
                <a16:creationId xmlns:a16="http://schemas.microsoft.com/office/drawing/2014/main" id="{1EE9E9FD-E85F-F881-E8AE-A1C17AD42BE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02307" y="3461512"/>
            <a:ext cx="529618" cy="529618"/>
          </a:xfrm>
          <a:prstGeom prst="rect">
            <a:avLst/>
          </a:prstGeom>
        </p:spPr>
      </p:pic>
      <p:pic>
        <p:nvPicPr>
          <p:cNvPr id="38" name="Graphique 37" descr="Bol contour">
            <a:extLst>
              <a:ext uri="{FF2B5EF4-FFF2-40B4-BE49-F238E27FC236}">
                <a16:creationId xmlns:a16="http://schemas.microsoft.com/office/drawing/2014/main" id="{9B430088-2B2F-0904-D44B-EEAF5BBA9CC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50995" y="5795082"/>
            <a:ext cx="480930" cy="480930"/>
          </a:xfrm>
          <a:prstGeom prst="rect">
            <a:avLst/>
          </a:prstGeom>
        </p:spPr>
      </p:pic>
      <p:sp>
        <p:nvSpPr>
          <p:cNvPr id="39" name="ZoneTexte 38">
            <a:extLst>
              <a:ext uri="{FF2B5EF4-FFF2-40B4-BE49-F238E27FC236}">
                <a16:creationId xmlns:a16="http://schemas.microsoft.com/office/drawing/2014/main" id="{40FDCFF2-C3FE-C3DA-623C-0F1775A77329}"/>
              </a:ext>
            </a:extLst>
          </p:cNvPr>
          <p:cNvSpPr txBox="1"/>
          <p:nvPr/>
        </p:nvSpPr>
        <p:spPr>
          <a:xfrm>
            <a:off x="5976707" y="221320"/>
            <a:ext cx="5748727" cy="1015663"/>
          </a:xfrm>
          <a:prstGeom prst="rect">
            <a:avLst/>
          </a:prstGeom>
          <a:noFill/>
        </p:spPr>
        <p:txBody>
          <a:bodyPr wrap="square" rtlCol="0">
            <a:spAutoFit/>
          </a:bodyPr>
          <a:lstStyle/>
          <a:p>
            <a:r>
              <a:rPr lang="fr-FR" sz="1800" b="1" dirty="0"/>
              <a:t>       </a:t>
            </a:r>
            <a:r>
              <a:rPr lang="fr-FR" sz="2400" b="1" dirty="0"/>
              <a:t> </a:t>
            </a:r>
            <a:r>
              <a:rPr lang="fr-FR" sz="2400" b="1" dirty="0">
                <a:solidFill>
                  <a:srgbClr val="FF0000"/>
                </a:solidFill>
              </a:rPr>
              <a:t>*</a:t>
            </a:r>
            <a:r>
              <a:rPr lang="fr-FR" sz="2400" b="1" dirty="0"/>
              <a:t>     </a:t>
            </a:r>
            <a:r>
              <a:rPr lang="fr-FR" sz="1800" b="1" dirty="0"/>
              <a:t>AA essentiels pour l’Homme</a:t>
            </a:r>
          </a:p>
          <a:p>
            <a:r>
              <a:rPr lang="fr-FR" b="1" dirty="0"/>
              <a:t>                      </a:t>
            </a:r>
          </a:p>
          <a:p>
            <a:r>
              <a:rPr lang="fr-FR" b="1" dirty="0"/>
              <a:t>                     AA abondants                     AA moins abondants </a:t>
            </a:r>
            <a:endParaRPr lang="fr-FR" dirty="0"/>
          </a:p>
        </p:txBody>
      </p:sp>
      <p:pic>
        <p:nvPicPr>
          <p:cNvPr id="41" name="Graphique 40" descr="Bol avec un remplissage uni">
            <a:extLst>
              <a:ext uri="{FF2B5EF4-FFF2-40B4-BE49-F238E27FC236}">
                <a16:creationId xmlns:a16="http://schemas.microsoft.com/office/drawing/2014/main" id="{CA19EECE-5B8B-6BAB-E238-9EC9F440256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382095" y="787248"/>
            <a:ext cx="529618" cy="529618"/>
          </a:xfrm>
          <a:prstGeom prst="rect">
            <a:avLst/>
          </a:prstGeom>
        </p:spPr>
      </p:pic>
      <p:pic>
        <p:nvPicPr>
          <p:cNvPr id="42" name="Graphique 41" descr="Bol contour">
            <a:extLst>
              <a:ext uri="{FF2B5EF4-FFF2-40B4-BE49-F238E27FC236}">
                <a16:creationId xmlns:a16="http://schemas.microsoft.com/office/drawing/2014/main" id="{D982AF8C-3D09-FAF9-E48A-AD81C01F34E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57834" y="820848"/>
            <a:ext cx="480930" cy="480930"/>
          </a:xfrm>
          <a:prstGeom prst="rect">
            <a:avLst/>
          </a:prstGeom>
        </p:spPr>
      </p:pic>
      <p:sp>
        <p:nvSpPr>
          <p:cNvPr id="43" name="Rectangle 42">
            <a:extLst>
              <a:ext uri="{FF2B5EF4-FFF2-40B4-BE49-F238E27FC236}">
                <a16:creationId xmlns:a16="http://schemas.microsoft.com/office/drawing/2014/main" id="{02AC1976-D1ED-EC19-DD0C-32EDED040A4E}"/>
              </a:ext>
            </a:extLst>
          </p:cNvPr>
          <p:cNvSpPr/>
          <p:nvPr/>
        </p:nvSpPr>
        <p:spPr>
          <a:xfrm>
            <a:off x="6235908" y="202590"/>
            <a:ext cx="5489526" cy="1053124"/>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05482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A67DD5A-77C1-C674-931C-38AD804A8B32}"/>
              </a:ext>
            </a:extLst>
          </p:cNvPr>
          <p:cNvSpPr>
            <a:spLocks noGrp="1"/>
          </p:cNvSpPr>
          <p:nvPr>
            <p:ph idx="1"/>
          </p:nvPr>
        </p:nvSpPr>
        <p:spPr>
          <a:xfrm>
            <a:off x="215900" y="1255714"/>
            <a:ext cx="11823700" cy="3417886"/>
          </a:xfrm>
        </p:spPr>
        <p:txBody>
          <a:bodyPr/>
          <a:lstStyle/>
          <a:p>
            <a:r>
              <a:rPr lang="fr-FR" u="sng" dirty="0"/>
              <a:t>Propriété optique : Isomérie</a:t>
            </a:r>
          </a:p>
          <a:p>
            <a:pPr marL="0" indent="0">
              <a:buNone/>
            </a:pPr>
            <a:r>
              <a:rPr lang="fr-FR" dirty="0"/>
              <a:t>A part la glycine, les acides aminés existent sous la forme de deux configurations D et L (voir cours Structures des Glucides), selon que le groupe (-NH2) se trouve soit à droite soit à gauche dans la projection de Fischer. Ces énantiomères sont optiquement actifs : chaque isomère  est dextrogyre ou lévogyre  suivant que le plan de polarisation de la lumière est dévié à droite ou à gauche. La quasi-totalité des acides aminés qui se trouvent dans les protéines sont de configuration L. </a:t>
            </a:r>
          </a:p>
        </p:txBody>
      </p:sp>
      <p:sp>
        <p:nvSpPr>
          <p:cNvPr id="4" name="Espace réservé du contenu 2">
            <a:extLst>
              <a:ext uri="{FF2B5EF4-FFF2-40B4-BE49-F238E27FC236}">
                <a16:creationId xmlns:a16="http://schemas.microsoft.com/office/drawing/2014/main" id="{7D39AEAF-78CC-E9CC-B295-5C5325D97281}"/>
              </a:ext>
            </a:extLst>
          </p:cNvPr>
          <p:cNvSpPr txBox="1">
            <a:spLocks/>
          </p:cNvSpPr>
          <p:nvPr/>
        </p:nvSpPr>
        <p:spPr>
          <a:xfrm>
            <a:off x="1048063" y="681038"/>
            <a:ext cx="10515600" cy="5746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fr-FR" dirty="0"/>
              <a:t> </a:t>
            </a:r>
            <a:r>
              <a:rPr lang="fr-FR" u="sng" dirty="0"/>
              <a:t>Propriétés Physiques</a:t>
            </a:r>
            <a:r>
              <a:rPr lang="fr-FR" dirty="0"/>
              <a:t> </a:t>
            </a:r>
          </a:p>
        </p:txBody>
      </p:sp>
      <p:sp>
        <p:nvSpPr>
          <p:cNvPr id="5" name="Titre 1">
            <a:extLst>
              <a:ext uri="{FF2B5EF4-FFF2-40B4-BE49-F238E27FC236}">
                <a16:creationId xmlns:a16="http://schemas.microsoft.com/office/drawing/2014/main" id="{AF431225-F6D8-9B53-4510-6FC8998040B2}"/>
              </a:ext>
            </a:extLst>
          </p:cNvPr>
          <p:cNvSpPr txBox="1">
            <a:spLocks/>
          </p:cNvSpPr>
          <p:nvPr/>
        </p:nvSpPr>
        <p:spPr>
          <a:xfrm>
            <a:off x="838200" y="119062"/>
            <a:ext cx="10515600" cy="574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b="1" dirty="0">
                <a:solidFill>
                  <a:srgbClr val="C00000"/>
                </a:solidFill>
              </a:rPr>
              <a:t>Acides Aminés (AA)</a:t>
            </a:r>
          </a:p>
        </p:txBody>
      </p:sp>
      <p:pic>
        <p:nvPicPr>
          <p:cNvPr id="6" name="Image 5">
            <a:extLst>
              <a:ext uri="{FF2B5EF4-FFF2-40B4-BE49-F238E27FC236}">
                <a16:creationId xmlns:a16="http://schemas.microsoft.com/office/drawing/2014/main" id="{7DB258B1-840A-3E04-8420-DCFA5715EE0E}"/>
              </a:ext>
            </a:extLst>
          </p:cNvPr>
          <p:cNvPicPr>
            <a:picLocks noChangeAspect="1"/>
          </p:cNvPicPr>
          <p:nvPr/>
        </p:nvPicPr>
        <p:blipFill>
          <a:blip r:embed="rId2">
            <a:lum bright="-26000" contrast="64000"/>
          </a:blip>
          <a:stretch>
            <a:fillRect/>
          </a:stretch>
        </p:blipFill>
        <p:spPr>
          <a:xfrm>
            <a:off x="3759200" y="4216400"/>
            <a:ext cx="4241800" cy="2641600"/>
          </a:xfrm>
          <a:prstGeom prst="rect">
            <a:avLst/>
          </a:prstGeom>
        </p:spPr>
      </p:pic>
      <p:sp>
        <p:nvSpPr>
          <p:cNvPr id="7" name="ZoneTexte 6">
            <a:extLst>
              <a:ext uri="{FF2B5EF4-FFF2-40B4-BE49-F238E27FC236}">
                <a16:creationId xmlns:a16="http://schemas.microsoft.com/office/drawing/2014/main" id="{551F9D21-E3A5-D714-90F4-604634B7550B}"/>
              </a:ext>
            </a:extLst>
          </p:cNvPr>
          <p:cNvSpPr txBox="1"/>
          <p:nvPr/>
        </p:nvSpPr>
        <p:spPr>
          <a:xfrm>
            <a:off x="8001000" y="5216577"/>
            <a:ext cx="2267262" cy="400110"/>
          </a:xfrm>
          <a:prstGeom prst="rect">
            <a:avLst/>
          </a:prstGeom>
          <a:noFill/>
        </p:spPr>
        <p:txBody>
          <a:bodyPr wrap="square" rtlCol="0">
            <a:spAutoFit/>
          </a:bodyPr>
          <a:lstStyle/>
          <a:p>
            <a:r>
              <a:rPr lang="fr-FR" sz="2000" b="1" dirty="0"/>
              <a:t>AA Configuration D</a:t>
            </a:r>
          </a:p>
        </p:txBody>
      </p:sp>
      <p:sp>
        <p:nvSpPr>
          <p:cNvPr id="8" name="ZoneTexte 7">
            <a:extLst>
              <a:ext uri="{FF2B5EF4-FFF2-40B4-BE49-F238E27FC236}">
                <a16:creationId xmlns:a16="http://schemas.microsoft.com/office/drawing/2014/main" id="{74CF2D71-00D5-4423-DDE9-7DE26E2B631E}"/>
              </a:ext>
            </a:extLst>
          </p:cNvPr>
          <p:cNvSpPr txBox="1"/>
          <p:nvPr/>
        </p:nvSpPr>
        <p:spPr>
          <a:xfrm>
            <a:off x="1497765" y="5368977"/>
            <a:ext cx="2267262" cy="400110"/>
          </a:xfrm>
          <a:prstGeom prst="rect">
            <a:avLst/>
          </a:prstGeom>
          <a:noFill/>
        </p:spPr>
        <p:txBody>
          <a:bodyPr wrap="square" rtlCol="0">
            <a:spAutoFit/>
          </a:bodyPr>
          <a:lstStyle/>
          <a:p>
            <a:r>
              <a:rPr lang="fr-FR" sz="2000" b="1" dirty="0"/>
              <a:t>AA Configuration L</a:t>
            </a:r>
          </a:p>
        </p:txBody>
      </p:sp>
    </p:spTree>
    <p:extLst>
      <p:ext uri="{BB962C8B-B14F-4D97-AF65-F5344CB8AC3E}">
        <p14:creationId xmlns:p14="http://schemas.microsoft.com/office/powerpoint/2010/main" val="120940073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2723</TotalTime>
  <Words>5151</Words>
  <Application>Microsoft Office PowerPoint</Application>
  <PresentationFormat>Grand écran</PresentationFormat>
  <Paragraphs>631</Paragraphs>
  <Slides>51</Slides>
  <Notes>4</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51</vt:i4>
      </vt:variant>
    </vt:vector>
  </HeadingPairs>
  <TitlesOfParts>
    <vt:vector size="60" baseType="lpstr">
      <vt:lpstr>Arial</vt:lpstr>
      <vt:lpstr>Calibri</vt:lpstr>
      <vt:lpstr>Calibri Light</vt:lpstr>
      <vt:lpstr>Google Sans</vt:lpstr>
      <vt:lpstr>inherit</vt:lpstr>
      <vt:lpstr>Lato</vt:lpstr>
      <vt:lpstr>Times New Roman</vt:lpstr>
      <vt:lpstr>Wingdings</vt:lpstr>
      <vt:lpstr>Thème Office</vt:lpstr>
      <vt:lpstr>BIOCHIMIE STRUCTURALE</vt:lpstr>
      <vt:lpstr>PLAN</vt:lpstr>
      <vt:lpstr>INTRODUCTION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MERCI POUR VOTRE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BIOCHIMIE STRUCTURALE</dc:title>
  <dc:creator>Abdallah BELHAMRA</dc:creator>
  <cp:lastModifiedBy>Abdallah BELHAMRA</cp:lastModifiedBy>
  <cp:revision>17</cp:revision>
  <dcterms:created xsi:type="dcterms:W3CDTF">2023-12-10T09:07:01Z</dcterms:created>
  <dcterms:modified xsi:type="dcterms:W3CDTF">2024-01-17T21:35:51Z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2023-12-10T12:46:26Z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ab55769b-2555-4ea7-8a13-b4f186caa820</vt:lpwstr>
  </property>
  <property fmtid="{D5CDD505-2E9C-101B-9397-08002B2CF9AE}" pid="7" name="MSIP_Label_defa4170-0d19-0005-0004-bc88714345d2_ActionId">
    <vt:lpwstr>1a5f7766-1ec0-4ff0-966c-3157acf26104</vt:lpwstr>
  </property>
  <property fmtid="{D5CDD505-2E9C-101B-9397-08002B2CF9AE}" pid="8" name="MSIP_Label_defa4170-0d19-0005-0004-bc88714345d2_ContentBits">
    <vt:lpwstr>0</vt:lpwstr>
  </property>
</Properties>
</file>