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6" r:id="rId4"/>
  </p:sldMasterIdLst>
  <p:notesMasterIdLst>
    <p:notesMasterId r:id="rId52"/>
  </p:notesMasterIdLst>
  <p:handoutMasterIdLst>
    <p:handoutMasterId r:id="rId53"/>
  </p:handoutMasterIdLst>
  <p:sldIdLst>
    <p:sldId id="334" r:id="rId5"/>
    <p:sldId id="316" r:id="rId6"/>
    <p:sldId id="337" r:id="rId7"/>
    <p:sldId id="343" r:id="rId8"/>
    <p:sldId id="350" r:id="rId9"/>
    <p:sldId id="399" r:id="rId10"/>
    <p:sldId id="372" r:id="rId11"/>
    <p:sldId id="373" r:id="rId12"/>
    <p:sldId id="374" r:id="rId13"/>
    <p:sldId id="353" r:id="rId14"/>
    <p:sldId id="352" r:id="rId15"/>
    <p:sldId id="354" r:id="rId16"/>
    <p:sldId id="356" r:id="rId17"/>
    <p:sldId id="357" r:id="rId18"/>
    <p:sldId id="359" r:id="rId19"/>
    <p:sldId id="351" r:id="rId20"/>
    <p:sldId id="393" r:id="rId21"/>
    <p:sldId id="392" r:id="rId22"/>
    <p:sldId id="397" r:id="rId23"/>
    <p:sldId id="381" r:id="rId24"/>
    <p:sldId id="388" r:id="rId25"/>
    <p:sldId id="396" r:id="rId26"/>
    <p:sldId id="398" r:id="rId27"/>
    <p:sldId id="360" r:id="rId28"/>
    <p:sldId id="383" r:id="rId29"/>
    <p:sldId id="378" r:id="rId30"/>
    <p:sldId id="400" r:id="rId31"/>
    <p:sldId id="382" r:id="rId32"/>
    <p:sldId id="395" r:id="rId33"/>
    <p:sldId id="362" r:id="rId34"/>
    <p:sldId id="386" r:id="rId35"/>
    <p:sldId id="401" r:id="rId36"/>
    <p:sldId id="361" r:id="rId37"/>
    <p:sldId id="385" r:id="rId38"/>
    <p:sldId id="363" r:id="rId39"/>
    <p:sldId id="365" r:id="rId40"/>
    <p:sldId id="364" r:id="rId41"/>
    <p:sldId id="366" r:id="rId42"/>
    <p:sldId id="367" r:id="rId43"/>
    <p:sldId id="368" r:id="rId44"/>
    <p:sldId id="369" r:id="rId45"/>
    <p:sldId id="394" r:id="rId46"/>
    <p:sldId id="390" r:id="rId47"/>
    <p:sldId id="389" r:id="rId48"/>
    <p:sldId id="370" r:id="rId49"/>
    <p:sldId id="371" r:id="rId50"/>
    <p:sldId id="349" r:id="rId51"/>
  </p:sldIdLst>
  <p:sldSz cx="12192000" cy="6858000"/>
  <p:notesSz cx="6858000" cy="9144000"/>
  <p:defaultTextStyle>
    <a:defPPr rtl="0">
      <a:defRPr lang="fr-FR"/>
    </a:defPPr>
    <a:lvl1pPr marL="0" algn="l" defTabSz="914400" rtl="0" eaLnBrk="1" latinLnBrk="0" hangingPunct="1">
      <a:defRPr lang="fr-FR" sz="1800" kern="1200">
        <a:solidFill>
          <a:schemeClr val="tx1"/>
        </a:solidFill>
        <a:latin typeface="+mn-lt"/>
        <a:ea typeface="+mn-ea"/>
        <a:cs typeface="+mn-cs"/>
      </a:defRPr>
    </a:lvl1pPr>
    <a:lvl2pPr marL="457200" algn="l" defTabSz="914400" rtl="0" eaLnBrk="1" latinLnBrk="0" hangingPunct="1">
      <a:defRPr lang="fr-FR" sz="1800" kern="1200">
        <a:solidFill>
          <a:schemeClr val="tx1"/>
        </a:solidFill>
        <a:latin typeface="+mn-lt"/>
        <a:ea typeface="+mn-ea"/>
        <a:cs typeface="+mn-cs"/>
      </a:defRPr>
    </a:lvl2pPr>
    <a:lvl3pPr marL="914400" algn="l" defTabSz="914400" rtl="0" eaLnBrk="1" latinLnBrk="0" hangingPunct="1">
      <a:defRPr lang="fr-FR" sz="1800" kern="1200">
        <a:solidFill>
          <a:schemeClr val="tx1"/>
        </a:solidFill>
        <a:latin typeface="+mn-lt"/>
        <a:ea typeface="+mn-ea"/>
        <a:cs typeface="+mn-cs"/>
      </a:defRPr>
    </a:lvl3pPr>
    <a:lvl4pPr marL="1371600" algn="l" defTabSz="914400" rtl="0" eaLnBrk="1" latinLnBrk="0" hangingPunct="1">
      <a:defRPr lang="fr-FR" sz="1800" kern="1200">
        <a:solidFill>
          <a:schemeClr val="tx1"/>
        </a:solidFill>
        <a:latin typeface="+mn-lt"/>
        <a:ea typeface="+mn-ea"/>
        <a:cs typeface="+mn-cs"/>
      </a:defRPr>
    </a:lvl4pPr>
    <a:lvl5pPr marL="1828800" algn="l" defTabSz="914400" rtl="0" eaLnBrk="1" latinLnBrk="0" hangingPunct="1">
      <a:defRPr lang="fr-FR" sz="1800" kern="1200">
        <a:solidFill>
          <a:schemeClr val="tx1"/>
        </a:solidFill>
        <a:latin typeface="+mn-lt"/>
        <a:ea typeface="+mn-ea"/>
        <a:cs typeface="+mn-cs"/>
      </a:defRPr>
    </a:lvl5pPr>
    <a:lvl6pPr marL="2286000" algn="l" defTabSz="914400" rtl="0" eaLnBrk="1" latinLnBrk="0" hangingPunct="1">
      <a:defRPr lang="fr-FR" sz="1800" kern="1200">
        <a:solidFill>
          <a:schemeClr val="tx1"/>
        </a:solidFill>
        <a:latin typeface="+mn-lt"/>
        <a:ea typeface="+mn-ea"/>
        <a:cs typeface="+mn-cs"/>
      </a:defRPr>
    </a:lvl6pPr>
    <a:lvl7pPr marL="2743200" algn="l" defTabSz="914400" rtl="0" eaLnBrk="1" latinLnBrk="0" hangingPunct="1">
      <a:defRPr lang="fr-FR" sz="1800" kern="1200">
        <a:solidFill>
          <a:schemeClr val="tx1"/>
        </a:solidFill>
        <a:latin typeface="+mn-lt"/>
        <a:ea typeface="+mn-ea"/>
        <a:cs typeface="+mn-cs"/>
      </a:defRPr>
    </a:lvl7pPr>
    <a:lvl8pPr marL="3200400" algn="l" defTabSz="914400" rtl="0" eaLnBrk="1" latinLnBrk="0" hangingPunct="1">
      <a:defRPr lang="fr-FR" sz="1800" kern="1200">
        <a:solidFill>
          <a:schemeClr val="tx1"/>
        </a:solidFill>
        <a:latin typeface="+mn-lt"/>
        <a:ea typeface="+mn-ea"/>
        <a:cs typeface="+mn-cs"/>
      </a:defRPr>
    </a:lvl8pPr>
    <a:lvl9pPr marL="3657600" algn="l" defTabSz="914400" rtl="0" eaLnBrk="1" latinLnBrk="0" hangingPunct="1">
      <a:defRPr lang="fr-F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92" userDrawn="1">
          <p15:clr>
            <a:srgbClr val="A4A3A4"/>
          </p15:clr>
        </p15:guide>
        <p15:guide id="2" pos="7056" userDrawn="1">
          <p15:clr>
            <a:srgbClr val="A4A3A4"/>
          </p15:clr>
        </p15:guide>
        <p15:guide id="3" orient="horz" pos="3168"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bdallah BELHAMRA" initials="AB" lastIdx="2" clrIdx="0">
    <p:extLst>
      <p:ext uri="{19B8F6BF-5375-455C-9EA6-DF929625EA0E}">
        <p15:presenceInfo xmlns:p15="http://schemas.microsoft.com/office/powerpoint/2012/main" userId="492bc81daa232fd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9DCAF9ED-07DC-4A11-8D7F-57B35C25682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3917" autoAdjust="0"/>
  </p:normalViewPr>
  <p:slideViewPr>
    <p:cSldViewPr snapToGrid="0">
      <p:cViewPr varScale="1">
        <p:scale>
          <a:sx n="68" d="100"/>
          <a:sy n="68" d="100"/>
        </p:scale>
        <p:origin x="90" y="270"/>
      </p:cViewPr>
      <p:guideLst>
        <p:guide orient="horz" pos="1392"/>
        <p:guide pos="7056"/>
        <p:guide orient="horz" pos="3168"/>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9" d="100"/>
          <a:sy n="59" d="100"/>
        </p:scale>
        <p:origin x="1812"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8/10/relationships/authors" Target="author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30E99E25-5B65-D93A-3010-8B947D67E65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fr-FR" sz="1200"/>
            </a:lvl1pPr>
          </a:lstStyle>
          <a:p>
            <a:pPr rtl="0"/>
            <a:endParaRPr lang="fr-FR" dirty="0"/>
          </a:p>
        </p:txBody>
      </p:sp>
      <p:sp>
        <p:nvSpPr>
          <p:cNvPr id="3" name="Espace réservé de la date 2">
            <a:extLst>
              <a:ext uri="{FF2B5EF4-FFF2-40B4-BE49-F238E27FC236}">
                <a16:creationId xmlns:a16="http://schemas.microsoft.com/office/drawing/2014/main" id="{7DAEB28A-33CC-6CF5-1214-F2C3205F679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lang="fr-FR" sz="1200"/>
            </a:lvl1pPr>
          </a:lstStyle>
          <a:p>
            <a:pPr rtl="0"/>
            <a:fld id="{CEC443D7-B39A-4082-ACDA-AF77E4B4529B}" type="datetime1">
              <a:rPr lang="fr-FR" smtClean="0"/>
              <a:t>03/04/2024</a:t>
            </a:fld>
            <a:endParaRPr lang="fr-FR" dirty="0"/>
          </a:p>
        </p:txBody>
      </p:sp>
      <p:sp>
        <p:nvSpPr>
          <p:cNvPr id="4" name="Espace réservé du pied de page 3">
            <a:extLst>
              <a:ext uri="{FF2B5EF4-FFF2-40B4-BE49-F238E27FC236}">
                <a16:creationId xmlns:a16="http://schemas.microsoft.com/office/drawing/2014/main" id="{43D63414-6160-FF79-B3F6-CD615625C84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lang="fr-FR" sz="1200"/>
            </a:lvl1pPr>
          </a:lstStyle>
          <a:p>
            <a:pPr rtl="0"/>
            <a:endParaRPr lang="fr-FR" dirty="0"/>
          </a:p>
        </p:txBody>
      </p:sp>
      <p:sp>
        <p:nvSpPr>
          <p:cNvPr id="5" name="Espace réservé du numéro de diapositive 4">
            <a:extLst>
              <a:ext uri="{FF2B5EF4-FFF2-40B4-BE49-F238E27FC236}">
                <a16:creationId xmlns:a16="http://schemas.microsoft.com/office/drawing/2014/main" id="{2583E93F-BDEC-C5F7-2553-8324882C419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lang="fr-FR" sz="1200"/>
            </a:lvl1pPr>
          </a:lstStyle>
          <a:p>
            <a:pPr rtl="0"/>
            <a:fld id="{397C78D2-97D1-4B37-BDD1-08A09BD4CA99}" type="slidenum">
              <a:rPr lang="fr-FR" smtClean="0"/>
              <a:t>‹N°›</a:t>
            </a:fld>
            <a:endParaRPr lang="fr-FR" dirty="0"/>
          </a:p>
        </p:txBody>
      </p:sp>
    </p:spTree>
    <p:extLst>
      <p:ext uri="{BB962C8B-B14F-4D97-AF65-F5344CB8AC3E}">
        <p14:creationId xmlns:p14="http://schemas.microsoft.com/office/powerpoint/2010/main" val="23691359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fr-FR" sz="1200"/>
            </a:lvl1pPr>
          </a:lstStyle>
          <a:p>
            <a:pPr rtl="0"/>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lang="fr-FR" sz="1200"/>
            </a:lvl1pPr>
          </a:lstStyle>
          <a:p>
            <a:fld id="{F06201AB-AE6E-4BD6-8881-470FABF8AC15}" type="datetime1">
              <a:rPr lang="fr-FR" smtClean="0"/>
              <a:pPr/>
              <a:t>03/04/2024</a:t>
            </a:fld>
            <a:endParaRPr lang="fr-FR"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defPPr>
              <a:defRPr lang="fr-FR"/>
            </a:defPPr>
          </a:lstStyle>
          <a:p>
            <a:pPr rtl="0"/>
            <a:endParaRPr lang="fr-FR" dirty="0"/>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defPPr>
              <a:defRPr lang="fr-FR"/>
            </a:defPPr>
          </a:lstStyle>
          <a:p>
            <a:pPr lvl="0" rtl="0"/>
            <a:r>
              <a:rPr lang="fr-FR"/>
              <a:t>Modifiez les styles du texte</a:t>
            </a:r>
          </a:p>
          <a:p>
            <a:pPr lvl="1" rtl="0"/>
            <a:r>
              <a:rPr lang="fr-FR"/>
              <a:t>Deuxième niveau</a:t>
            </a:r>
          </a:p>
          <a:p>
            <a:pPr lvl="2" rtl="0"/>
            <a:r>
              <a:rPr lang="fr-FR"/>
              <a:t>Troisième niveau</a:t>
            </a:r>
          </a:p>
          <a:p>
            <a:pPr lvl="3" rtl="0"/>
            <a:r>
              <a:rPr lang="fr-FR"/>
              <a:t>Quatrième niveau</a:t>
            </a:r>
          </a:p>
          <a:p>
            <a:pPr lvl="4" rtl="0"/>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lang="fr-FR" sz="1200"/>
            </a:lvl1pPr>
          </a:lstStyle>
          <a:p>
            <a:pPr rtl="0"/>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lang="fr-FR" sz="1200"/>
            </a:lvl1pPr>
          </a:lstStyle>
          <a:p>
            <a:pPr rtl="0"/>
            <a:fld id="{D5939589-3E79-4C82-AA4A-FE78234FAA59}" type="slidenum">
              <a:rPr lang="fr-FR" smtClean="0"/>
              <a:t>‹N°›</a:t>
            </a:fld>
            <a:endParaRPr lang="fr-FR" dirty="0"/>
          </a:p>
        </p:txBody>
      </p:sp>
    </p:spTree>
    <p:extLst>
      <p:ext uri="{BB962C8B-B14F-4D97-AF65-F5344CB8AC3E}">
        <p14:creationId xmlns:p14="http://schemas.microsoft.com/office/powerpoint/2010/main" val="2194968962"/>
      </p:ext>
    </p:extLst>
  </p:cSld>
  <p:clrMap bg1="lt1" tx1="dk1" bg2="lt2" tx2="dk2" accent1="accent1" accent2="accent2" accent3="accent3" accent4="accent4" accent5="accent5" accent6="accent6" hlink="hlink" folHlink="folHlink"/>
  <p:notesStyle>
    <a:lvl1pPr marL="0" algn="l" defTabSz="914400" rtl="0" eaLnBrk="1" latinLnBrk="0" hangingPunct="1">
      <a:defRPr lang="fr-FR" sz="1200" kern="1200">
        <a:solidFill>
          <a:schemeClr val="tx1"/>
        </a:solidFill>
        <a:latin typeface="+mn-lt"/>
        <a:ea typeface="+mn-ea"/>
        <a:cs typeface="+mn-cs"/>
      </a:defRPr>
    </a:lvl1pPr>
    <a:lvl2pPr marL="457200" algn="l" defTabSz="914400" rtl="0" eaLnBrk="1" latinLnBrk="0" hangingPunct="1">
      <a:defRPr lang="fr-FR" sz="1200" kern="1200">
        <a:solidFill>
          <a:schemeClr val="tx1"/>
        </a:solidFill>
        <a:latin typeface="+mn-lt"/>
        <a:ea typeface="+mn-ea"/>
        <a:cs typeface="+mn-cs"/>
      </a:defRPr>
    </a:lvl2pPr>
    <a:lvl3pPr marL="914400" algn="l" defTabSz="914400" rtl="0" eaLnBrk="1" latinLnBrk="0" hangingPunct="1">
      <a:defRPr lang="fr-FR" sz="1200" kern="1200">
        <a:solidFill>
          <a:schemeClr val="tx1"/>
        </a:solidFill>
        <a:latin typeface="+mn-lt"/>
        <a:ea typeface="+mn-ea"/>
        <a:cs typeface="+mn-cs"/>
      </a:defRPr>
    </a:lvl3pPr>
    <a:lvl4pPr marL="1371600" algn="l" defTabSz="914400" rtl="0" eaLnBrk="1" latinLnBrk="0" hangingPunct="1">
      <a:defRPr lang="fr-FR" sz="1200" kern="1200">
        <a:solidFill>
          <a:schemeClr val="tx1"/>
        </a:solidFill>
        <a:latin typeface="+mn-lt"/>
        <a:ea typeface="+mn-ea"/>
        <a:cs typeface="+mn-cs"/>
      </a:defRPr>
    </a:lvl4pPr>
    <a:lvl5pPr marL="1828800" algn="l" defTabSz="914400" rtl="0" eaLnBrk="1" latinLnBrk="0" hangingPunct="1">
      <a:defRPr lang="fr-FR" sz="1200" kern="1200">
        <a:solidFill>
          <a:schemeClr val="tx1"/>
        </a:solidFill>
        <a:latin typeface="+mn-lt"/>
        <a:ea typeface="+mn-ea"/>
        <a:cs typeface="+mn-cs"/>
      </a:defRPr>
    </a:lvl5pPr>
    <a:lvl6pPr marL="2286000" algn="l" defTabSz="914400" rtl="0" eaLnBrk="1" latinLnBrk="0" hangingPunct="1">
      <a:defRPr lang="fr-FR" sz="1200" kern="1200">
        <a:solidFill>
          <a:schemeClr val="tx1"/>
        </a:solidFill>
        <a:latin typeface="+mn-lt"/>
        <a:ea typeface="+mn-ea"/>
        <a:cs typeface="+mn-cs"/>
      </a:defRPr>
    </a:lvl6pPr>
    <a:lvl7pPr marL="2743200" algn="l" defTabSz="914400" rtl="0" eaLnBrk="1" latinLnBrk="0" hangingPunct="1">
      <a:defRPr lang="fr-FR" sz="1200" kern="1200">
        <a:solidFill>
          <a:schemeClr val="tx1"/>
        </a:solidFill>
        <a:latin typeface="+mn-lt"/>
        <a:ea typeface="+mn-ea"/>
        <a:cs typeface="+mn-cs"/>
      </a:defRPr>
    </a:lvl7pPr>
    <a:lvl8pPr marL="3200400" algn="l" defTabSz="914400" rtl="0" eaLnBrk="1" latinLnBrk="0" hangingPunct="1">
      <a:defRPr lang="fr-FR" sz="1200" kern="1200">
        <a:solidFill>
          <a:schemeClr val="tx1"/>
        </a:solidFill>
        <a:latin typeface="+mn-lt"/>
        <a:ea typeface="+mn-ea"/>
        <a:cs typeface="+mn-cs"/>
      </a:defRPr>
    </a:lvl8pPr>
    <a:lvl9pPr marL="3657600" algn="l" defTabSz="914400" rtl="0" eaLnBrk="1" latinLnBrk="0" hangingPunct="1">
      <a:defRPr lang="fr-F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1</a:t>
            </a:fld>
            <a:endParaRPr lang="fr-FR" dirty="0"/>
          </a:p>
        </p:txBody>
      </p:sp>
    </p:spTree>
    <p:extLst>
      <p:ext uri="{BB962C8B-B14F-4D97-AF65-F5344CB8AC3E}">
        <p14:creationId xmlns:p14="http://schemas.microsoft.com/office/powerpoint/2010/main" val="18017961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10</a:t>
            </a:fld>
            <a:endParaRPr lang="fr-FR" dirty="0"/>
          </a:p>
        </p:txBody>
      </p:sp>
    </p:spTree>
    <p:extLst>
      <p:ext uri="{BB962C8B-B14F-4D97-AF65-F5344CB8AC3E}">
        <p14:creationId xmlns:p14="http://schemas.microsoft.com/office/powerpoint/2010/main" val="13714959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11</a:t>
            </a:fld>
            <a:endParaRPr lang="fr-FR" dirty="0"/>
          </a:p>
        </p:txBody>
      </p:sp>
    </p:spTree>
    <p:extLst>
      <p:ext uri="{BB962C8B-B14F-4D97-AF65-F5344CB8AC3E}">
        <p14:creationId xmlns:p14="http://schemas.microsoft.com/office/powerpoint/2010/main" val="13003593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12</a:t>
            </a:fld>
            <a:endParaRPr lang="fr-FR" dirty="0"/>
          </a:p>
        </p:txBody>
      </p:sp>
    </p:spTree>
    <p:extLst>
      <p:ext uri="{BB962C8B-B14F-4D97-AF65-F5344CB8AC3E}">
        <p14:creationId xmlns:p14="http://schemas.microsoft.com/office/powerpoint/2010/main" val="13892357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13</a:t>
            </a:fld>
            <a:endParaRPr lang="fr-FR" dirty="0"/>
          </a:p>
        </p:txBody>
      </p:sp>
    </p:spTree>
    <p:extLst>
      <p:ext uri="{BB962C8B-B14F-4D97-AF65-F5344CB8AC3E}">
        <p14:creationId xmlns:p14="http://schemas.microsoft.com/office/powerpoint/2010/main" val="15595652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14</a:t>
            </a:fld>
            <a:endParaRPr lang="fr-FR" dirty="0"/>
          </a:p>
        </p:txBody>
      </p:sp>
    </p:spTree>
    <p:extLst>
      <p:ext uri="{BB962C8B-B14F-4D97-AF65-F5344CB8AC3E}">
        <p14:creationId xmlns:p14="http://schemas.microsoft.com/office/powerpoint/2010/main" val="40313205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15</a:t>
            </a:fld>
            <a:endParaRPr lang="fr-FR" dirty="0"/>
          </a:p>
        </p:txBody>
      </p:sp>
    </p:spTree>
    <p:extLst>
      <p:ext uri="{BB962C8B-B14F-4D97-AF65-F5344CB8AC3E}">
        <p14:creationId xmlns:p14="http://schemas.microsoft.com/office/powerpoint/2010/main" val="25030947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16</a:t>
            </a:fld>
            <a:endParaRPr lang="fr-FR" dirty="0"/>
          </a:p>
        </p:txBody>
      </p:sp>
    </p:spTree>
    <p:extLst>
      <p:ext uri="{BB962C8B-B14F-4D97-AF65-F5344CB8AC3E}">
        <p14:creationId xmlns:p14="http://schemas.microsoft.com/office/powerpoint/2010/main" val="2424794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17</a:t>
            </a:fld>
            <a:endParaRPr lang="fr-FR" dirty="0"/>
          </a:p>
        </p:txBody>
      </p:sp>
    </p:spTree>
    <p:extLst>
      <p:ext uri="{BB962C8B-B14F-4D97-AF65-F5344CB8AC3E}">
        <p14:creationId xmlns:p14="http://schemas.microsoft.com/office/powerpoint/2010/main" val="38422802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18</a:t>
            </a:fld>
            <a:endParaRPr lang="fr-FR" dirty="0"/>
          </a:p>
        </p:txBody>
      </p:sp>
    </p:spTree>
    <p:extLst>
      <p:ext uri="{BB962C8B-B14F-4D97-AF65-F5344CB8AC3E}">
        <p14:creationId xmlns:p14="http://schemas.microsoft.com/office/powerpoint/2010/main" val="33544436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19</a:t>
            </a:fld>
            <a:endParaRPr lang="fr-FR" dirty="0"/>
          </a:p>
        </p:txBody>
      </p:sp>
    </p:spTree>
    <p:extLst>
      <p:ext uri="{BB962C8B-B14F-4D97-AF65-F5344CB8AC3E}">
        <p14:creationId xmlns:p14="http://schemas.microsoft.com/office/powerpoint/2010/main" val="2154127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2</a:t>
            </a:fld>
            <a:endParaRPr lang="fr-FR" dirty="0"/>
          </a:p>
        </p:txBody>
      </p:sp>
    </p:spTree>
    <p:extLst>
      <p:ext uri="{BB962C8B-B14F-4D97-AF65-F5344CB8AC3E}">
        <p14:creationId xmlns:p14="http://schemas.microsoft.com/office/powerpoint/2010/main" val="34667734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20</a:t>
            </a:fld>
            <a:endParaRPr lang="fr-FR" dirty="0"/>
          </a:p>
        </p:txBody>
      </p:sp>
    </p:spTree>
    <p:extLst>
      <p:ext uri="{BB962C8B-B14F-4D97-AF65-F5344CB8AC3E}">
        <p14:creationId xmlns:p14="http://schemas.microsoft.com/office/powerpoint/2010/main" val="30378581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rtl="0"/>
            <a:fld id="{D5939589-3E79-4C82-AA4A-FE78234FAA59}" type="slidenum">
              <a:rPr lang="fr-FR" smtClean="0"/>
              <a:t>21</a:t>
            </a:fld>
            <a:endParaRPr lang="fr-FR" dirty="0"/>
          </a:p>
        </p:txBody>
      </p:sp>
    </p:spTree>
    <p:extLst>
      <p:ext uri="{BB962C8B-B14F-4D97-AF65-F5344CB8AC3E}">
        <p14:creationId xmlns:p14="http://schemas.microsoft.com/office/powerpoint/2010/main" val="30648553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22</a:t>
            </a:fld>
            <a:endParaRPr lang="fr-FR" dirty="0"/>
          </a:p>
        </p:txBody>
      </p:sp>
    </p:spTree>
    <p:extLst>
      <p:ext uri="{BB962C8B-B14F-4D97-AF65-F5344CB8AC3E}">
        <p14:creationId xmlns:p14="http://schemas.microsoft.com/office/powerpoint/2010/main" val="4909167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23</a:t>
            </a:fld>
            <a:endParaRPr lang="fr-FR" dirty="0"/>
          </a:p>
        </p:txBody>
      </p:sp>
    </p:spTree>
    <p:extLst>
      <p:ext uri="{BB962C8B-B14F-4D97-AF65-F5344CB8AC3E}">
        <p14:creationId xmlns:p14="http://schemas.microsoft.com/office/powerpoint/2010/main" val="6611572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24</a:t>
            </a:fld>
            <a:endParaRPr lang="fr-FR" dirty="0"/>
          </a:p>
        </p:txBody>
      </p:sp>
    </p:spTree>
    <p:extLst>
      <p:ext uri="{BB962C8B-B14F-4D97-AF65-F5344CB8AC3E}">
        <p14:creationId xmlns:p14="http://schemas.microsoft.com/office/powerpoint/2010/main" val="34035730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25</a:t>
            </a:fld>
            <a:endParaRPr lang="fr-FR" dirty="0"/>
          </a:p>
        </p:txBody>
      </p:sp>
    </p:spTree>
    <p:extLst>
      <p:ext uri="{BB962C8B-B14F-4D97-AF65-F5344CB8AC3E}">
        <p14:creationId xmlns:p14="http://schemas.microsoft.com/office/powerpoint/2010/main" val="8860911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26</a:t>
            </a:fld>
            <a:endParaRPr lang="fr-FR" dirty="0"/>
          </a:p>
        </p:txBody>
      </p:sp>
    </p:spTree>
    <p:extLst>
      <p:ext uri="{BB962C8B-B14F-4D97-AF65-F5344CB8AC3E}">
        <p14:creationId xmlns:p14="http://schemas.microsoft.com/office/powerpoint/2010/main" val="40192703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27</a:t>
            </a:fld>
            <a:endParaRPr lang="fr-FR" dirty="0"/>
          </a:p>
        </p:txBody>
      </p:sp>
    </p:spTree>
    <p:extLst>
      <p:ext uri="{BB962C8B-B14F-4D97-AF65-F5344CB8AC3E}">
        <p14:creationId xmlns:p14="http://schemas.microsoft.com/office/powerpoint/2010/main" val="9987609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28</a:t>
            </a:fld>
            <a:endParaRPr lang="fr-FR" dirty="0"/>
          </a:p>
        </p:txBody>
      </p:sp>
    </p:spTree>
    <p:extLst>
      <p:ext uri="{BB962C8B-B14F-4D97-AF65-F5344CB8AC3E}">
        <p14:creationId xmlns:p14="http://schemas.microsoft.com/office/powerpoint/2010/main" val="17995171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29</a:t>
            </a:fld>
            <a:endParaRPr lang="fr-FR" dirty="0"/>
          </a:p>
        </p:txBody>
      </p:sp>
    </p:spTree>
    <p:extLst>
      <p:ext uri="{BB962C8B-B14F-4D97-AF65-F5344CB8AC3E}">
        <p14:creationId xmlns:p14="http://schemas.microsoft.com/office/powerpoint/2010/main" val="471595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3</a:t>
            </a:fld>
            <a:endParaRPr lang="fr-FR" dirty="0"/>
          </a:p>
        </p:txBody>
      </p:sp>
    </p:spTree>
    <p:extLst>
      <p:ext uri="{BB962C8B-B14F-4D97-AF65-F5344CB8AC3E}">
        <p14:creationId xmlns:p14="http://schemas.microsoft.com/office/powerpoint/2010/main" val="8334871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30</a:t>
            </a:fld>
            <a:endParaRPr lang="fr-FR" dirty="0"/>
          </a:p>
        </p:txBody>
      </p:sp>
    </p:spTree>
    <p:extLst>
      <p:ext uri="{BB962C8B-B14F-4D97-AF65-F5344CB8AC3E}">
        <p14:creationId xmlns:p14="http://schemas.microsoft.com/office/powerpoint/2010/main" val="9921093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31</a:t>
            </a:fld>
            <a:endParaRPr lang="fr-FR" dirty="0"/>
          </a:p>
        </p:txBody>
      </p:sp>
    </p:spTree>
    <p:extLst>
      <p:ext uri="{BB962C8B-B14F-4D97-AF65-F5344CB8AC3E}">
        <p14:creationId xmlns:p14="http://schemas.microsoft.com/office/powerpoint/2010/main" val="40639214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32</a:t>
            </a:fld>
            <a:endParaRPr lang="fr-FR" dirty="0"/>
          </a:p>
        </p:txBody>
      </p:sp>
    </p:spTree>
    <p:extLst>
      <p:ext uri="{BB962C8B-B14F-4D97-AF65-F5344CB8AC3E}">
        <p14:creationId xmlns:p14="http://schemas.microsoft.com/office/powerpoint/2010/main" val="42527579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33</a:t>
            </a:fld>
            <a:endParaRPr lang="fr-FR" dirty="0"/>
          </a:p>
        </p:txBody>
      </p:sp>
    </p:spTree>
    <p:extLst>
      <p:ext uri="{BB962C8B-B14F-4D97-AF65-F5344CB8AC3E}">
        <p14:creationId xmlns:p14="http://schemas.microsoft.com/office/powerpoint/2010/main" val="34556780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marL="0" marR="0" lvl="0" indent="0" algn="r" defTabSz="914400" rtl="0" eaLnBrk="1" fontAlgn="auto" latinLnBrk="0" hangingPunct="1">
              <a:lnSpc>
                <a:spcPct val="100000"/>
              </a:lnSpc>
              <a:spcBef>
                <a:spcPts val="0"/>
              </a:spcBef>
              <a:spcAft>
                <a:spcPts val="0"/>
              </a:spcAft>
              <a:buClrTx/>
              <a:buSzTx/>
              <a:buFontTx/>
              <a:buNone/>
              <a:tabLst/>
              <a:defRPr/>
            </a:pPr>
            <a:fld id="{D5939589-3E79-4C82-AA4A-FE78234FAA59}"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41682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35</a:t>
            </a:fld>
            <a:endParaRPr lang="fr-FR" dirty="0"/>
          </a:p>
        </p:txBody>
      </p:sp>
    </p:spTree>
    <p:extLst>
      <p:ext uri="{BB962C8B-B14F-4D97-AF65-F5344CB8AC3E}">
        <p14:creationId xmlns:p14="http://schemas.microsoft.com/office/powerpoint/2010/main" val="29967974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36</a:t>
            </a:fld>
            <a:endParaRPr lang="fr-FR" dirty="0"/>
          </a:p>
        </p:txBody>
      </p:sp>
    </p:spTree>
    <p:extLst>
      <p:ext uri="{BB962C8B-B14F-4D97-AF65-F5344CB8AC3E}">
        <p14:creationId xmlns:p14="http://schemas.microsoft.com/office/powerpoint/2010/main" val="194262315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37</a:t>
            </a:fld>
            <a:endParaRPr lang="fr-FR" dirty="0"/>
          </a:p>
        </p:txBody>
      </p:sp>
    </p:spTree>
    <p:extLst>
      <p:ext uri="{BB962C8B-B14F-4D97-AF65-F5344CB8AC3E}">
        <p14:creationId xmlns:p14="http://schemas.microsoft.com/office/powerpoint/2010/main" val="16865891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38</a:t>
            </a:fld>
            <a:endParaRPr lang="fr-FR" dirty="0"/>
          </a:p>
        </p:txBody>
      </p:sp>
    </p:spTree>
    <p:extLst>
      <p:ext uri="{BB962C8B-B14F-4D97-AF65-F5344CB8AC3E}">
        <p14:creationId xmlns:p14="http://schemas.microsoft.com/office/powerpoint/2010/main" val="406860152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39</a:t>
            </a:fld>
            <a:endParaRPr lang="fr-FR" dirty="0"/>
          </a:p>
        </p:txBody>
      </p:sp>
    </p:spTree>
    <p:extLst>
      <p:ext uri="{BB962C8B-B14F-4D97-AF65-F5344CB8AC3E}">
        <p14:creationId xmlns:p14="http://schemas.microsoft.com/office/powerpoint/2010/main" val="1414164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4</a:t>
            </a:fld>
            <a:endParaRPr lang="fr-FR" dirty="0"/>
          </a:p>
        </p:txBody>
      </p:sp>
    </p:spTree>
    <p:extLst>
      <p:ext uri="{BB962C8B-B14F-4D97-AF65-F5344CB8AC3E}">
        <p14:creationId xmlns:p14="http://schemas.microsoft.com/office/powerpoint/2010/main" val="40107760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40</a:t>
            </a:fld>
            <a:endParaRPr lang="fr-FR" dirty="0"/>
          </a:p>
        </p:txBody>
      </p:sp>
    </p:spTree>
    <p:extLst>
      <p:ext uri="{BB962C8B-B14F-4D97-AF65-F5344CB8AC3E}">
        <p14:creationId xmlns:p14="http://schemas.microsoft.com/office/powerpoint/2010/main" val="24226350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41</a:t>
            </a:fld>
            <a:endParaRPr lang="fr-FR" dirty="0"/>
          </a:p>
        </p:txBody>
      </p:sp>
    </p:spTree>
    <p:extLst>
      <p:ext uri="{BB962C8B-B14F-4D97-AF65-F5344CB8AC3E}">
        <p14:creationId xmlns:p14="http://schemas.microsoft.com/office/powerpoint/2010/main" val="34671724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42</a:t>
            </a:fld>
            <a:endParaRPr lang="fr-FR" dirty="0"/>
          </a:p>
        </p:txBody>
      </p:sp>
    </p:spTree>
    <p:extLst>
      <p:ext uri="{BB962C8B-B14F-4D97-AF65-F5344CB8AC3E}">
        <p14:creationId xmlns:p14="http://schemas.microsoft.com/office/powerpoint/2010/main" val="5855093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43</a:t>
            </a:fld>
            <a:endParaRPr lang="fr-FR" dirty="0"/>
          </a:p>
        </p:txBody>
      </p:sp>
    </p:spTree>
    <p:extLst>
      <p:ext uri="{BB962C8B-B14F-4D97-AF65-F5344CB8AC3E}">
        <p14:creationId xmlns:p14="http://schemas.microsoft.com/office/powerpoint/2010/main" val="356498991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44</a:t>
            </a:fld>
            <a:endParaRPr lang="fr-FR" dirty="0"/>
          </a:p>
        </p:txBody>
      </p:sp>
    </p:spTree>
    <p:extLst>
      <p:ext uri="{BB962C8B-B14F-4D97-AF65-F5344CB8AC3E}">
        <p14:creationId xmlns:p14="http://schemas.microsoft.com/office/powerpoint/2010/main" val="9103059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45</a:t>
            </a:fld>
            <a:endParaRPr lang="fr-FR" dirty="0"/>
          </a:p>
        </p:txBody>
      </p:sp>
    </p:spTree>
    <p:extLst>
      <p:ext uri="{BB962C8B-B14F-4D97-AF65-F5344CB8AC3E}">
        <p14:creationId xmlns:p14="http://schemas.microsoft.com/office/powerpoint/2010/main" val="82640845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46</a:t>
            </a:fld>
            <a:endParaRPr lang="fr-FR" dirty="0"/>
          </a:p>
        </p:txBody>
      </p:sp>
    </p:spTree>
    <p:extLst>
      <p:ext uri="{BB962C8B-B14F-4D97-AF65-F5344CB8AC3E}">
        <p14:creationId xmlns:p14="http://schemas.microsoft.com/office/powerpoint/2010/main" val="54045090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47</a:t>
            </a:fld>
            <a:endParaRPr lang="fr-FR" dirty="0"/>
          </a:p>
        </p:txBody>
      </p:sp>
    </p:spTree>
    <p:extLst>
      <p:ext uri="{BB962C8B-B14F-4D97-AF65-F5344CB8AC3E}">
        <p14:creationId xmlns:p14="http://schemas.microsoft.com/office/powerpoint/2010/main" val="36133641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5</a:t>
            </a:fld>
            <a:endParaRPr lang="fr-FR" dirty="0"/>
          </a:p>
        </p:txBody>
      </p:sp>
    </p:spTree>
    <p:extLst>
      <p:ext uri="{BB962C8B-B14F-4D97-AF65-F5344CB8AC3E}">
        <p14:creationId xmlns:p14="http://schemas.microsoft.com/office/powerpoint/2010/main" val="2396962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marL="0" marR="0" lvl="0" indent="0" algn="r" defTabSz="914400" rtl="0" eaLnBrk="1" fontAlgn="auto" latinLnBrk="0" hangingPunct="1">
              <a:lnSpc>
                <a:spcPct val="100000"/>
              </a:lnSpc>
              <a:spcBef>
                <a:spcPts val="0"/>
              </a:spcBef>
              <a:spcAft>
                <a:spcPts val="0"/>
              </a:spcAft>
              <a:buClrTx/>
              <a:buSzTx/>
              <a:buFontTx/>
              <a:buNone/>
              <a:tabLst/>
              <a:defRPr/>
            </a:pPr>
            <a:fld id="{D5939589-3E79-4C82-AA4A-FE78234FAA59}"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6008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7</a:t>
            </a:fld>
            <a:endParaRPr lang="fr-FR" dirty="0"/>
          </a:p>
        </p:txBody>
      </p:sp>
    </p:spTree>
    <p:extLst>
      <p:ext uri="{BB962C8B-B14F-4D97-AF65-F5344CB8AC3E}">
        <p14:creationId xmlns:p14="http://schemas.microsoft.com/office/powerpoint/2010/main" val="20847931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8</a:t>
            </a:fld>
            <a:endParaRPr lang="fr-FR" dirty="0"/>
          </a:p>
        </p:txBody>
      </p:sp>
    </p:spTree>
    <p:extLst>
      <p:ext uri="{BB962C8B-B14F-4D97-AF65-F5344CB8AC3E}">
        <p14:creationId xmlns:p14="http://schemas.microsoft.com/office/powerpoint/2010/main" val="38021883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defPPr>
              <a:defRPr lang="fr-FR"/>
            </a:defPPr>
          </a:lstStyle>
          <a:p>
            <a:pPr rtl="0"/>
            <a:endParaRPr lang="fr-FR" dirty="0"/>
          </a:p>
        </p:txBody>
      </p:sp>
      <p:sp>
        <p:nvSpPr>
          <p:cNvPr id="4" name="Espace réservé du numéro de diapositive 3"/>
          <p:cNvSpPr>
            <a:spLocks noGrp="1"/>
          </p:cNvSpPr>
          <p:nvPr>
            <p:ph type="sldNum" sz="quarter" idx="5"/>
          </p:nvPr>
        </p:nvSpPr>
        <p:spPr/>
        <p:txBody>
          <a:bodyPr rtlCol="0"/>
          <a:lstStyle>
            <a:defPPr>
              <a:defRPr lang="fr-FR"/>
            </a:defPPr>
          </a:lstStyle>
          <a:p>
            <a:pPr rtl="0"/>
            <a:fld id="{D5939589-3E79-4C82-AA4A-FE78234FAA59}" type="slidenum">
              <a:rPr lang="fr-FR" smtClean="0"/>
              <a:t>9</a:t>
            </a:fld>
            <a:endParaRPr lang="fr-FR" dirty="0"/>
          </a:p>
        </p:txBody>
      </p:sp>
    </p:spTree>
    <p:extLst>
      <p:ext uri="{BB962C8B-B14F-4D97-AF65-F5344CB8AC3E}">
        <p14:creationId xmlns:p14="http://schemas.microsoft.com/office/powerpoint/2010/main" val="2804821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uniquement Diapositive">
    <p:bg>
      <p:bgPr>
        <a:gradFill>
          <a:gsLst>
            <a:gs pos="100000">
              <a:schemeClr val="accent4"/>
            </a:gs>
            <a:gs pos="0">
              <a:schemeClr val="accent2"/>
            </a:gs>
          </a:gsLst>
          <a:lin ang="2700000" scaled="1"/>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640AAD-80AF-40E7-BE3F-43D32FC68ED4}"/>
              </a:ext>
            </a:extLst>
          </p:cNvPr>
          <p:cNvSpPr>
            <a:spLocks noGrp="1"/>
          </p:cNvSpPr>
          <p:nvPr>
            <p:ph type="ctrTitle"/>
          </p:nvPr>
        </p:nvSpPr>
        <p:spPr>
          <a:xfrm>
            <a:off x="1280159" y="357809"/>
            <a:ext cx="7983110" cy="3080335"/>
          </a:xfrm>
        </p:spPr>
        <p:txBody>
          <a:bodyPr lIns="0" tIns="0" rIns="0" bIns="0" rtlCol="0" anchor="b"/>
          <a:lstStyle>
            <a:lvl1pPr algn="l">
              <a:lnSpc>
                <a:spcPts val="5400"/>
              </a:lnSpc>
              <a:defRPr lang="fr-FR" sz="5400" b="1" i="0" cap="all" spc="0" baseline="0">
                <a:solidFill>
                  <a:schemeClr val="bg1"/>
                </a:solidFill>
              </a:defRPr>
            </a:lvl1pPr>
          </a:lstStyle>
          <a:p>
            <a:pPr rtl="0"/>
            <a:r>
              <a:rPr lang="fr-FR" dirty="0"/>
              <a:t>Modifiez le style du titre</a:t>
            </a:r>
          </a:p>
        </p:txBody>
      </p:sp>
      <p:cxnSp>
        <p:nvCxnSpPr>
          <p:cNvPr id="9" name="Connecteur droit 8">
            <a:extLst>
              <a:ext uri="{FF2B5EF4-FFF2-40B4-BE49-F238E27FC236}">
                <a16:creationId xmlns:a16="http://schemas.microsoft.com/office/drawing/2014/main" id="{8E825845-66DD-4B77-A729-CD97D156FE6C}"/>
              </a:ext>
              <a:ext uri="{C183D7F6-B498-43B3-948B-1728B52AA6E4}">
                <adec:decorative xmlns:adec="http://schemas.microsoft.com/office/drawing/2017/decorative" val="1"/>
              </a:ext>
            </a:extLst>
          </p:cNvPr>
          <p:cNvCxnSpPr>
            <a:cxnSpLocks/>
          </p:cNvCxnSpPr>
          <p:nvPr userDrawn="1"/>
        </p:nvCxnSpPr>
        <p:spPr>
          <a:xfrm>
            <a:off x="1280160" y="3496322"/>
            <a:ext cx="0" cy="335280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79060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re et image 2">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69F227-D21C-48B3-828A-6BFA9585E82F}"/>
              </a:ext>
            </a:extLst>
          </p:cNvPr>
          <p:cNvSpPr>
            <a:spLocks noGrp="1"/>
          </p:cNvSpPr>
          <p:nvPr>
            <p:ph type="title" hasCustomPrompt="1"/>
          </p:nvPr>
        </p:nvSpPr>
        <p:spPr>
          <a:xfrm>
            <a:off x="1280159" y="640080"/>
            <a:ext cx="4815836" cy="2103120"/>
          </a:xfrm>
        </p:spPr>
        <p:txBody>
          <a:bodyPr lIns="0" tIns="0" rIns="0" bIns="0" rtlCol="0" anchor="ctr" anchorCtr="0"/>
          <a:lstStyle>
            <a:lvl1pPr algn="l">
              <a:defRPr lang="fr-FR" sz="4000" b="1" cap="all" spc="0" baseline="0">
                <a:solidFill>
                  <a:schemeClr val="tx1"/>
                </a:solidFill>
              </a:defRPr>
            </a:lvl1pPr>
          </a:lstStyle>
          <a:p>
            <a:pPr rtl="0"/>
            <a:r>
              <a:rPr lang="fr-FR"/>
              <a:t>Cliquez pour ajouter un titre</a:t>
            </a:r>
          </a:p>
        </p:txBody>
      </p:sp>
      <p:sp>
        <p:nvSpPr>
          <p:cNvPr id="16" name="Espace réservé du numéro de diapositive 15">
            <a:extLst>
              <a:ext uri="{FF2B5EF4-FFF2-40B4-BE49-F238E27FC236}">
                <a16:creationId xmlns:a16="http://schemas.microsoft.com/office/drawing/2014/main" id="{6183E8BD-29F0-8F9F-FC7D-73F8067BCDDF}"/>
              </a:ext>
            </a:extLst>
          </p:cNvPr>
          <p:cNvSpPr>
            <a:spLocks noGrp="1"/>
          </p:cNvSpPr>
          <p:nvPr>
            <p:ph type="sldNum" sz="quarter" idx="20"/>
          </p:nvPr>
        </p:nvSpPr>
        <p:spPr/>
        <p:txBody>
          <a:bodyPr rtlCol="0"/>
          <a:lstStyle>
            <a:lvl1pPr>
              <a:defRPr lang="fr-FR">
                <a:solidFill>
                  <a:schemeClr val="accent2"/>
                </a:solidFill>
              </a:defRPr>
            </a:lvl1pPr>
          </a:lstStyle>
          <a:p>
            <a:pPr rtl="0"/>
            <a:fld id="{D8DA9DAA-006C-4F4B-980E-E3DF019B24E2}" type="slidenum">
              <a:rPr lang="fr-FR" smtClean="0"/>
              <a:pPr/>
              <a:t>‹N°›</a:t>
            </a:fld>
            <a:endParaRPr lang="fr-FR" dirty="0"/>
          </a:p>
        </p:txBody>
      </p:sp>
      <p:sp>
        <p:nvSpPr>
          <p:cNvPr id="15" name="Espace réservé du contenu 2">
            <a:extLst>
              <a:ext uri="{FF2B5EF4-FFF2-40B4-BE49-F238E27FC236}">
                <a16:creationId xmlns:a16="http://schemas.microsoft.com/office/drawing/2014/main" id="{5C983CA3-739C-6C20-AFE0-0997370354B4}"/>
              </a:ext>
            </a:extLst>
          </p:cNvPr>
          <p:cNvSpPr>
            <a:spLocks noGrp="1"/>
          </p:cNvSpPr>
          <p:nvPr>
            <p:ph idx="1" hasCustomPrompt="1"/>
          </p:nvPr>
        </p:nvSpPr>
        <p:spPr>
          <a:xfrm>
            <a:off x="6531427" y="640080"/>
            <a:ext cx="5122889" cy="2103120"/>
          </a:xfrm>
        </p:spPr>
        <p:txBody>
          <a:bodyPr lIns="0" tIns="0" rIns="0" bIns="0" rtlCol="0" anchor="ctr" anchorCtr="0">
            <a:normAutofit/>
          </a:bodyPr>
          <a:lstStyle>
            <a:lvl1pPr marL="0" indent="0">
              <a:lnSpc>
                <a:spcPct val="110000"/>
              </a:lnSpc>
              <a:buNone/>
              <a:defRPr lang="fr-FR" sz="1800">
                <a:solidFill>
                  <a:schemeClr val="tx1"/>
                </a:solidFill>
              </a:defRPr>
            </a:lvl1pPr>
            <a:lvl2pPr marL="228600">
              <a:lnSpc>
                <a:spcPct val="100000"/>
              </a:lnSpc>
              <a:defRPr lang="fr-FR" sz="1600">
                <a:solidFill>
                  <a:schemeClr val="tx1"/>
                </a:solidFill>
              </a:defRPr>
            </a:lvl2pPr>
            <a:lvl3pPr marL="457200">
              <a:lnSpc>
                <a:spcPct val="100000"/>
              </a:lnSpc>
              <a:defRPr lang="fr-FR" sz="1400">
                <a:solidFill>
                  <a:schemeClr val="tx1"/>
                </a:solidFill>
              </a:defRPr>
            </a:lvl3pPr>
            <a:lvl4pPr marL="685800">
              <a:lnSpc>
                <a:spcPct val="100000"/>
              </a:lnSpc>
              <a:defRPr lang="fr-FR" sz="1200">
                <a:solidFill>
                  <a:schemeClr val="tx1"/>
                </a:solidFill>
              </a:defRPr>
            </a:lvl4pPr>
            <a:lvl5pPr>
              <a:defRPr lang="fr-FR" sz="1400"/>
            </a:lvl5pPr>
          </a:lstStyle>
          <a:p>
            <a:pPr lvl="0" rtl="0"/>
            <a:r>
              <a:rPr lang="fr-FR"/>
              <a:t>Cliquer pour ajouter du texte</a:t>
            </a:r>
          </a:p>
          <a:p>
            <a:pPr lvl="1" rtl="0"/>
            <a:r>
              <a:rPr lang="fr-FR"/>
              <a:t>Deuxième niveau</a:t>
            </a:r>
          </a:p>
          <a:p>
            <a:pPr lvl="2" rtl="0"/>
            <a:r>
              <a:rPr lang="fr-FR"/>
              <a:t>Troisième niveau</a:t>
            </a:r>
          </a:p>
          <a:p>
            <a:pPr lvl="3" rtl="0"/>
            <a:r>
              <a:rPr lang="fr-FR"/>
              <a:t>Quatrième niveau</a:t>
            </a:r>
          </a:p>
        </p:txBody>
      </p:sp>
      <p:cxnSp>
        <p:nvCxnSpPr>
          <p:cNvPr id="4" name="Connecteur droit 3">
            <a:extLst>
              <a:ext uri="{FF2B5EF4-FFF2-40B4-BE49-F238E27FC236}">
                <a16:creationId xmlns:a16="http://schemas.microsoft.com/office/drawing/2014/main" id="{4BC9F29C-BBE9-AFB4-AFC6-30BCA4EB2AFA}"/>
              </a:ext>
              <a:ext uri="{C183D7F6-B498-43B3-948B-1728B52AA6E4}">
                <adec:decorative xmlns:adec="http://schemas.microsoft.com/office/drawing/2017/decorative" val="1"/>
              </a:ext>
            </a:extLst>
          </p:cNvPr>
          <p:cNvCxnSpPr>
            <a:cxnSpLocks/>
          </p:cNvCxnSpPr>
          <p:nvPr userDrawn="1"/>
        </p:nvCxnSpPr>
        <p:spPr>
          <a:xfrm>
            <a:off x="740664"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8" name="Espace réservé du contenu 2">
            <a:extLst>
              <a:ext uri="{FF2B5EF4-FFF2-40B4-BE49-F238E27FC236}">
                <a16:creationId xmlns:a16="http://schemas.microsoft.com/office/drawing/2014/main" id="{CBC4D286-C480-B4CF-4406-CACC323F9FAD}"/>
              </a:ext>
            </a:extLst>
          </p:cNvPr>
          <p:cNvSpPr>
            <a:spLocks noGrp="1"/>
          </p:cNvSpPr>
          <p:nvPr>
            <p:ph idx="21" hasCustomPrompt="1"/>
          </p:nvPr>
        </p:nvSpPr>
        <p:spPr>
          <a:xfrm>
            <a:off x="1280160" y="3017520"/>
            <a:ext cx="10374152" cy="3208866"/>
          </a:xfrm>
        </p:spPr>
        <p:txBody>
          <a:bodyPr rtlCol="0"/>
          <a:lstStyle>
            <a:defPPr>
              <a:defRPr lang="fr-FR"/>
            </a:defPPr>
          </a:lstStyle>
          <a:p>
            <a:pPr lvl="0" rtl="0"/>
            <a:r>
              <a:rPr lang="fr-FR"/>
              <a:t>Cliquer pour ajouter du texte</a:t>
            </a:r>
          </a:p>
          <a:p>
            <a:pPr lvl="1" rtl="0"/>
            <a:r>
              <a:rPr lang="fr-FR"/>
              <a:t>Deuxième niveau</a:t>
            </a:r>
          </a:p>
          <a:p>
            <a:pPr lvl="2" rtl="0"/>
            <a:r>
              <a:rPr lang="fr-FR"/>
              <a:t>Troisième niveau</a:t>
            </a:r>
          </a:p>
          <a:p>
            <a:pPr lvl="3" rtl="0"/>
            <a:r>
              <a:rPr lang="fr-FR"/>
              <a:t>Quatrième niveau</a:t>
            </a:r>
          </a:p>
          <a:p>
            <a:pPr lvl="4" rtl="0"/>
            <a:r>
              <a:rPr lang="fr-FR"/>
              <a:t>Cinquième niveau</a:t>
            </a:r>
          </a:p>
        </p:txBody>
      </p:sp>
      <p:sp>
        <p:nvSpPr>
          <p:cNvPr id="14" name="Espace réservé du pied de page 13">
            <a:extLst>
              <a:ext uri="{FF2B5EF4-FFF2-40B4-BE49-F238E27FC236}">
                <a16:creationId xmlns:a16="http://schemas.microsoft.com/office/drawing/2014/main" id="{0BEE2817-4518-D59A-BD13-29A3D4FE64F0}"/>
              </a:ext>
            </a:extLst>
          </p:cNvPr>
          <p:cNvSpPr>
            <a:spLocks noGrp="1"/>
          </p:cNvSpPr>
          <p:nvPr>
            <p:ph type="ftr" sz="quarter" idx="19"/>
          </p:nvPr>
        </p:nvSpPr>
        <p:spPr>
          <a:xfrm>
            <a:off x="7539516" y="6356350"/>
            <a:ext cx="4114800" cy="365125"/>
          </a:xfrm>
        </p:spPr>
        <p:txBody>
          <a:bodyPr rtlCol="0"/>
          <a:lstStyle>
            <a:defPPr>
              <a:defRPr lang="fr-FR"/>
            </a:defPPr>
          </a:lstStyle>
          <a:p>
            <a:pPr rtl="0"/>
            <a:endParaRPr lang="fr-FR" dirty="0"/>
          </a:p>
        </p:txBody>
      </p:sp>
    </p:spTree>
    <p:extLst>
      <p:ext uri="{BB962C8B-B14F-4D97-AF65-F5344CB8AC3E}">
        <p14:creationId xmlns:p14="http://schemas.microsoft.com/office/powerpoint/2010/main" val="1068905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F057AE-3B3B-4261-B912-BF9EB9A58C36}"/>
              </a:ext>
            </a:extLst>
          </p:cNvPr>
          <p:cNvSpPr>
            <a:spLocks noGrp="1"/>
          </p:cNvSpPr>
          <p:nvPr>
            <p:ph type="title"/>
          </p:nvPr>
        </p:nvSpPr>
        <p:spPr>
          <a:xfrm>
            <a:off x="1280159" y="4970638"/>
            <a:ext cx="9144000" cy="1280160"/>
          </a:xfrm>
        </p:spPr>
        <p:txBody>
          <a:bodyPr lIns="0" tIns="0" rIns="0" bIns="0" rtlCol="0" anchor="b" anchorCtr="0"/>
          <a:lstStyle>
            <a:lvl1pPr algn="l">
              <a:defRPr lang="fr-FR" sz="4000" b="1" cap="all" spc="0" baseline="0">
                <a:solidFill>
                  <a:schemeClr val="tx1"/>
                </a:solidFill>
              </a:defRPr>
            </a:lvl1pPr>
          </a:lstStyle>
          <a:p>
            <a:pPr rtl="0"/>
            <a:r>
              <a:rPr lang="fr-FR"/>
              <a:t>Modifiez le style du titre</a:t>
            </a:r>
          </a:p>
        </p:txBody>
      </p:sp>
      <p:sp>
        <p:nvSpPr>
          <p:cNvPr id="22" name="Espace réservé du numéro de diapositive 21">
            <a:extLst>
              <a:ext uri="{FF2B5EF4-FFF2-40B4-BE49-F238E27FC236}">
                <a16:creationId xmlns:a16="http://schemas.microsoft.com/office/drawing/2014/main" id="{F0626849-9D2D-3C95-8C10-FA8F325FE9AA}"/>
              </a:ext>
            </a:extLst>
          </p:cNvPr>
          <p:cNvSpPr>
            <a:spLocks noGrp="1"/>
          </p:cNvSpPr>
          <p:nvPr>
            <p:ph type="sldNum" sz="quarter" idx="12"/>
          </p:nvPr>
        </p:nvSpPr>
        <p:spPr/>
        <p:txBody>
          <a:bodyPr rtlCol="0"/>
          <a:lstStyle>
            <a:defPPr>
              <a:defRPr lang="fr-FR"/>
            </a:defPPr>
          </a:lstStyle>
          <a:p>
            <a:pPr rtl="0"/>
            <a:fld id="{D8DA9DAA-006C-4F4B-980E-E3DF019B24E2}" type="slidenum">
              <a:rPr lang="fr-FR" smtClean="0"/>
              <a:pPr/>
              <a:t>‹N°›</a:t>
            </a:fld>
            <a:endParaRPr lang="fr-FR" dirty="0"/>
          </a:p>
        </p:txBody>
      </p:sp>
      <p:sp>
        <p:nvSpPr>
          <p:cNvPr id="4" name="Espace réservé du contenu 3">
            <a:extLst>
              <a:ext uri="{FF2B5EF4-FFF2-40B4-BE49-F238E27FC236}">
                <a16:creationId xmlns:a16="http://schemas.microsoft.com/office/drawing/2014/main" id="{8DE39CA1-2B6D-427E-9688-9093D5865CB7}"/>
              </a:ext>
            </a:extLst>
          </p:cNvPr>
          <p:cNvSpPr>
            <a:spLocks noGrp="1"/>
          </p:cNvSpPr>
          <p:nvPr>
            <p:ph sz="half" idx="2" hasCustomPrompt="1"/>
          </p:nvPr>
        </p:nvSpPr>
        <p:spPr>
          <a:xfrm>
            <a:off x="1280160" y="685800"/>
            <a:ext cx="4937760" cy="4023360"/>
          </a:xfrm>
        </p:spPr>
        <p:txBody>
          <a:bodyPr lIns="0" tIns="0" rIns="0" bIns="0" rtlCol="0">
            <a:noAutofit/>
          </a:bodyPr>
          <a:lstStyle>
            <a:lvl1pPr marL="0" indent="0">
              <a:spcBef>
                <a:spcPts val="1200"/>
              </a:spcBef>
              <a:buNone/>
              <a:defRPr lang="fr-FR" sz="1800"/>
            </a:lvl1pPr>
            <a:lvl2pPr marL="457200">
              <a:spcBef>
                <a:spcPts val="1200"/>
              </a:spcBef>
              <a:defRPr lang="fr-FR" sz="1800"/>
            </a:lvl2pPr>
            <a:lvl3pPr marL="914400">
              <a:spcBef>
                <a:spcPts val="1200"/>
              </a:spcBef>
              <a:defRPr lang="fr-FR" sz="1800"/>
            </a:lvl3pPr>
            <a:lvl4pPr marL="1371600">
              <a:spcBef>
                <a:spcPts val="1200"/>
              </a:spcBef>
              <a:defRPr lang="fr-FR" sz="1800"/>
            </a:lvl4pPr>
            <a:lvl5pPr marL="1828800">
              <a:spcBef>
                <a:spcPts val="1200"/>
              </a:spcBef>
              <a:defRPr lang="fr-FR" sz="1800"/>
            </a:lvl5pPr>
          </a:lstStyle>
          <a:p>
            <a:pPr lvl="0" rtl="0"/>
            <a:r>
              <a:rPr lang="fr-FR"/>
              <a:t>Cliquer pour ajouter du texte</a:t>
            </a:r>
          </a:p>
          <a:p>
            <a:pPr lvl="1" rtl="0"/>
            <a:r>
              <a:rPr lang="fr-FR"/>
              <a:t>Deuxième niveau</a:t>
            </a:r>
          </a:p>
          <a:p>
            <a:pPr lvl="2" rtl="0"/>
            <a:r>
              <a:rPr lang="fr-FR"/>
              <a:t>Troisième niveau</a:t>
            </a:r>
          </a:p>
          <a:p>
            <a:pPr lvl="3" rtl="0"/>
            <a:r>
              <a:rPr lang="fr-FR"/>
              <a:t>Quatrième niveau</a:t>
            </a:r>
          </a:p>
          <a:p>
            <a:pPr lvl="4" rtl="0"/>
            <a:r>
              <a:rPr lang="fr-FR"/>
              <a:t>Cinquième niveau</a:t>
            </a:r>
          </a:p>
        </p:txBody>
      </p:sp>
      <p:sp>
        <p:nvSpPr>
          <p:cNvPr id="6" name="Espace réservé du contenu 5">
            <a:extLst>
              <a:ext uri="{FF2B5EF4-FFF2-40B4-BE49-F238E27FC236}">
                <a16:creationId xmlns:a16="http://schemas.microsoft.com/office/drawing/2014/main" id="{BD7EA593-3036-4FB5-94B4-D9431DF04871}"/>
              </a:ext>
            </a:extLst>
          </p:cNvPr>
          <p:cNvSpPr>
            <a:spLocks noGrp="1"/>
          </p:cNvSpPr>
          <p:nvPr>
            <p:ph sz="quarter" idx="4" hasCustomPrompt="1"/>
          </p:nvPr>
        </p:nvSpPr>
        <p:spPr>
          <a:xfrm>
            <a:off x="6704755" y="685800"/>
            <a:ext cx="4937760" cy="4023360"/>
          </a:xfrm>
        </p:spPr>
        <p:txBody>
          <a:bodyPr lIns="0" tIns="0" rIns="0" bIns="0" rtlCol="0">
            <a:noAutofit/>
          </a:bodyPr>
          <a:lstStyle>
            <a:lvl1pPr>
              <a:spcBef>
                <a:spcPts val="1200"/>
              </a:spcBef>
              <a:defRPr lang="fr-FR" sz="1800"/>
            </a:lvl1pPr>
            <a:lvl2pPr>
              <a:spcBef>
                <a:spcPts val="1200"/>
              </a:spcBef>
              <a:defRPr lang="fr-FR" sz="1800"/>
            </a:lvl2pPr>
            <a:lvl3pPr>
              <a:spcBef>
                <a:spcPts val="1200"/>
              </a:spcBef>
              <a:defRPr lang="fr-FR" sz="1800"/>
            </a:lvl3pPr>
            <a:lvl4pPr>
              <a:spcBef>
                <a:spcPts val="1200"/>
              </a:spcBef>
              <a:defRPr lang="fr-FR" sz="1800"/>
            </a:lvl4pPr>
            <a:lvl5pPr>
              <a:spcBef>
                <a:spcPts val="1200"/>
              </a:spcBef>
              <a:defRPr lang="fr-FR" sz="1800"/>
            </a:lvl5pPr>
          </a:lstStyle>
          <a:p>
            <a:pPr lvl="0" rtl="0"/>
            <a:r>
              <a:rPr lang="fr-FR"/>
              <a:t>Cliquer pour ajouter du texte</a:t>
            </a:r>
          </a:p>
          <a:p>
            <a:pPr lvl="1" rtl="0"/>
            <a:r>
              <a:rPr lang="fr-FR"/>
              <a:t>Deuxième niveau</a:t>
            </a:r>
          </a:p>
          <a:p>
            <a:pPr lvl="2" rtl="0"/>
            <a:r>
              <a:rPr lang="fr-FR"/>
              <a:t>Troisième niveau</a:t>
            </a:r>
          </a:p>
          <a:p>
            <a:pPr lvl="3" rtl="0"/>
            <a:r>
              <a:rPr lang="fr-FR"/>
              <a:t>Quatrième niveau</a:t>
            </a:r>
          </a:p>
          <a:p>
            <a:pPr lvl="4" rtl="0"/>
            <a:r>
              <a:rPr lang="fr-FR"/>
              <a:t>Cinquième niveau</a:t>
            </a:r>
          </a:p>
        </p:txBody>
      </p:sp>
      <p:grpSp>
        <p:nvGrpSpPr>
          <p:cNvPr id="13" name="Groupe 12">
            <a:extLst>
              <a:ext uri="{FF2B5EF4-FFF2-40B4-BE49-F238E27FC236}">
                <a16:creationId xmlns:a16="http://schemas.microsoft.com/office/drawing/2014/main" id="{4717D91C-F78C-0E4C-FB27-7112AB840A1C}"/>
              </a:ext>
              <a:ext uri="{C183D7F6-B498-43B3-948B-1728B52AA6E4}">
                <adec:decorative xmlns:adec="http://schemas.microsoft.com/office/drawing/2017/decorative" val="1"/>
              </a:ext>
            </a:extLst>
          </p:cNvPr>
          <p:cNvGrpSpPr/>
          <p:nvPr userDrawn="1"/>
        </p:nvGrpSpPr>
        <p:grpSpPr>
          <a:xfrm>
            <a:off x="5322570" y="5680647"/>
            <a:ext cx="465456" cy="581432"/>
            <a:chOff x="7843462" y="2744546"/>
            <a:chExt cx="465456" cy="581432"/>
          </a:xfrm>
        </p:grpSpPr>
        <p:sp>
          <p:nvSpPr>
            <p:cNvPr id="15" name="Graphisme 12">
              <a:extLst>
                <a:ext uri="{FF2B5EF4-FFF2-40B4-BE49-F238E27FC236}">
                  <a16:creationId xmlns:a16="http://schemas.microsoft.com/office/drawing/2014/main" id="{CC935CF3-75DF-0DC7-1B2A-E0E0205DF64B}"/>
                </a:ext>
              </a:extLst>
            </p:cNvPr>
            <p:cNvSpPr/>
            <p:nvPr userDrawn="1"/>
          </p:nvSpPr>
          <p:spPr>
            <a:xfrm>
              <a:off x="8217780" y="2973840"/>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defPPr>
                <a:defRPr lang="fr-FR"/>
              </a:defPPr>
            </a:lstStyle>
            <a:p>
              <a:pPr rtl="0"/>
              <a:endParaRPr lang="fr-FR" dirty="0"/>
            </a:p>
          </p:txBody>
        </p:sp>
        <p:sp>
          <p:nvSpPr>
            <p:cNvPr id="17" name="Graphisme 13">
              <a:extLst>
                <a:ext uri="{FF2B5EF4-FFF2-40B4-BE49-F238E27FC236}">
                  <a16:creationId xmlns:a16="http://schemas.microsoft.com/office/drawing/2014/main" id="{D5782BEB-6319-DEC1-F9ED-BA9201C6B9B7}"/>
                </a:ext>
              </a:extLst>
            </p:cNvPr>
            <p:cNvSpPr/>
            <p:nvPr userDrawn="1"/>
          </p:nvSpPr>
          <p:spPr>
            <a:xfrm>
              <a:off x="7859002" y="2744546"/>
              <a:ext cx="139038" cy="139038"/>
            </a:xfrm>
            <a:custGeom>
              <a:avLst/>
              <a:gdLst>
                <a:gd name="connsiteX0" fmla="*/ 129601 w 139038"/>
                <a:gd name="connsiteY0" fmla="*/ 60082 h 139038"/>
                <a:gd name="connsiteX1" fmla="*/ 78956 w 139038"/>
                <a:gd name="connsiteY1" fmla="*/ 60082 h 139038"/>
                <a:gd name="connsiteX2" fmla="*/ 78956 w 139038"/>
                <a:gd name="connsiteY2" fmla="*/ 9437 h 139038"/>
                <a:gd name="connsiteX3" fmla="*/ 69519 w 139038"/>
                <a:gd name="connsiteY3" fmla="*/ 0 h 139038"/>
                <a:gd name="connsiteX4" fmla="*/ 60082 w 139038"/>
                <a:gd name="connsiteY4" fmla="*/ 9437 h 139038"/>
                <a:gd name="connsiteX5" fmla="*/ 60082 w 139038"/>
                <a:gd name="connsiteY5" fmla="*/ 60082 h 139038"/>
                <a:gd name="connsiteX6" fmla="*/ 9437 w 139038"/>
                <a:gd name="connsiteY6" fmla="*/ 60082 h 139038"/>
                <a:gd name="connsiteX7" fmla="*/ 0 w 139038"/>
                <a:gd name="connsiteY7" fmla="*/ 69519 h 139038"/>
                <a:gd name="connsiteX8" fmla="*/ 9437 w 139038"/>
                <a:gd name="connsiteY8" fmla="*/ 78956 h 139038"/>
                <a:gd name="connsiteX9" fmla="*/ 60082 w 139038"/>
                <a:gd name="connsiteY9" fmla="*/ 78956 h 139038"/>
                <a:gd name="connsiteX10" fmla="*/ 60082 w 139038"/>
                <a:gd name="connsiteY10" fmla="*/ 129601 h 139038"/>
                <a:gd name="connsiteX11" fmla="*/ 69519 w 139038"/>
                <a:gd name="connsiteY11" fmla="*/ 139038 h 139038"/>
                <a:gd name="connsiteX12" fmla="*/ 78956 w 139038"/>
                <a:gd name="connsiteY12" fmla="*/ 129601 h 139038"/>
                <a:gd name="connsiteX13" fmla="*/ 78956 w 139038"/>
                <a:gd name="connsiteY13" fmla="*/ 78956 h 139038"/>
                <a:gd name="connsiteX14" fmla="*/ 129601 w 139038"/>
                <a:gd name="connsiteY14" fmla="*/ 78956 h 139038"/>
                <a:gd name="connsiteX15" fmla="*/ 139038 w 139038"/>
                <a:gd name="connsiteY15" fmla="*/ 69519 h 139038"/>
                <a:gd name="connsiteX16" fmla="*/ 129601 w 139038"/>
                <a:gd name="connsiteY16" fmla="*/ 60082 h 13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8" h="139038">
                  <a:moveTo>
                    <a:pt x="129601" y="60082"/>
                  </a:moveTo>
                  <a:lnTo>
                    <a:pt x="78956" y="60082"/>
                  </a:lnTo>
                  <a:lnTo>
                    <a:pt x="78956" y="9437"/>
                  </a:lnTo>
                  <a:cubicBezTo>
                    <a:pt x="78956" y="4225"/>
                    <a:pt x="74731" y="0"/>
                    <a:pt x="69519" y="0"/>
                  </a:cubicBezTo>
                  <a:cubicBezTo>
                    <a:pt x="64307" y="0"/>
                    <a:pt x="60082" y="4225"/>
                    <a:pt x="60082" y="9437"/>
                  </a:cubicBezTo>
                  <a:lnTo>
                    <a:pt x="60082" y="60082"/>
                  </a:lnTo>
                  <a:lnTo>
                    <a:pt x="9437" y="60082"/>
                  </a:lnTo>
                  <a:cubicBezTo>
                    <a:pt x="4225" y="60082"/>
                    <a:pt x="0" y="64307"/>
                    <a:pt x="0" y="69519"/>
                  </a:cubicBezTo>
                  <a:cubicBezTo>
                    <a:pt x="0" y="74731"/>
                    <a:pt x="4225" y="78956"/>
                    <a:pt x="9437" y="78956"/>
                  </a:cubicBezTo>
                  <a:lnTo>
                    <a:pt x="60082" y="78956"/>
                  </a:lnTo>
                  <a:lnTo>
                    <a:pt x="60082" y="129601"/>
                  </a:lnTo>
                  <a:cubicBezTo>
                    <a:pt x="60082" y="134813"/>
                    <a:pt x="64307" y="139038"/>
                    <a:pt x="69519" y="139038"/>
                  </a:cubicBezTo>
                  <a:cubicBezTo>
                    <a:pt x="74731" y="139038"/>
                    <a:pt x="78956" y="134813"/>
                    <a:pt x="78956" y="129601"/>
                  </a:cubicBezTo>
                  <a:lnTo>
                    <a:pt x="78956" y="78956"/>
                  </a:lnTo>
                  <a:lnTo>
                    <a:pt x="129601" y="78956"/>
                  </a:lnTo>
                  <a:cubicBezTo>
                    <a:pt x="134813" y="78956"/>
                    <a:pt x="139038" y="74731"/>
                    <a:pt x="139038" y="69519"/>
                  </a:cubicBezTo>
                  <a:cubicBezTo>
                    <a:pt x="139038" y="64307"/>
                    <a:pt x="134813" y="60082"/>
                    <a:pt x="129601" y="60082"/>
                  </a:cubicBezTo>
                  <a:close/>
                </a:path>
              </a:pathLst>
            </a:custGeom>
            <a:solidFill>
              <a:schemeClr val="bg1"/>
            </a:solidFill>
            <a:ln w="603" cap="flat">
              <a:noFill/>
              <a:prstDash val="solid"/>
              <a:miter/>
            </a:ln>
          </p:spPr>
          <p:txBody>
            <a:bodyPr rtlCol="0" anchor="ctr"/>
            <a:lstStyle>
              <a:defPPr>
                <a:defRPr lang="fr-FR"/>
              </a:defPPr>
            </a:lstStyle>
            <a:p>
              <a:pPr rtl="0"/>
              <a:endParaRPr lang="fr-FR" dirty="0"/>
            </a:p>
          </p:txBody>
        </p:sp>
        <p:sp>
          <p:nvSpPr>
            <p:cNvPr id="18" name="Graphisme 15">
              <a:extLst>
                <a:ext uri="{FF2B5EF4-FFF2-40B4-BE49-F238E27FC236}">
                  <a16:creationId xmlns:a16="http://schemas.microsoft.com/office/drawing/2014/main" id="{6E59DFAF-9794-BD12-D89A-422FFFFCE023}"/>
                </a:ext>
              </a:extLst>
            </p:cNvPr>
            <p:cNvSpPr/>
            <p:nvPr userDrawn="1"/>
          </p:nvSpPr>
          <p:spPr>
            <a:xfrm>
              <a:off x="7843462" y="3198265"/>
              <a:ext cx="127713" cy="127713"/>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defPPr>
                <a:defRPr lang="fr-FR"/>
              </a:defPPr>
            </a:lstStyle>
            <a:p>
              <a:pPr rtl="0"/>
              <a:endParaRPr lang="fr-FR" dirty="0"/>
            </a:p>
          </p:txBody>
        </p:sp>
      </p:grpSp>
      <p:sp>
        <p:nvSpPr>
          <p:cNvPr id="21" name="Espace réservé du pied de page 20">
            <a:extLst>
              <a:ext uri="{FF2B5EF4-FFF2-40B4-BE49-F238E27FC236}">
                <a16:creationId xmlns:a16="http://schemas.microsoft.com/office/drawing/2014/main" id="{36444A47-BCB3-5C86-F2B8-25092BE8D9FF}"/>
              </a:ext>
            </a:extLst>
          </p:cNvPr>
          <p:cNvSpPr>
            <a:spLocks noGrp="1"/>
          </p:cNvSpPr>
          <p:nvPr>
            <p:ph type="ftr" sz="quarter" idx="11"/>
          </p:nvPr>
        </p:nvSpPr>
        <p:spPr>
          <a:xfrm>
            <a:off x="1280160" y="6356350"/>
            <a:ext cx="4114800" cy="365125"/>
          </a:xfrm>
        </p:spPr>
        <p:txBody>
          <a:bodyPr lIns="0" rIns="91440" rtlCol="0"/>
          <a:lstStyle>
            <a:lvl1pPr algn="l">
              <a:defRPr lang="fr-FR"/>
            </a:lvl1pPr>
          </a:lstStyle>
          <a:p>
            <a:pPr rtl="0"/>
            <a:endParaRPr lang="fr-FR" dirty="0"/>
          </a:p>
        </p:txBody>
      </p:sp>
      <p:cxnSp>
        <p:nvCxnSpPr>
          <p:cNvPr id="23" name="Connecteur droit 22">
            <a:extLst>
              <a:ext uri="{FF2B5EF4-FFF2-40B4-BE49-F238E27FC236}">
                <a16:creationId xmlns:a16="http://schemas.microsoft.com/office/drawing/2014/main" id="{C648C53D-49AB-C003-70E8-5117AF079715}"/>
              </a:ext>
              <a:ext uri="{C183D7F6-B498-43B3-948B-1728B52AA6E4}">
                <adec:decorative xmlns:adec="http://schemas.microsoft.com/office/drawing/2017/decorative" val="1"/>
              </a:ext>
            </a:extLst>
          </p:cNvPr>
          <p:cNvCxnSpPr>
            <a:cxnSpLocks/>
          </p:cNvCxnSpPr>
          <p:nvPr userDrawn="1"/>
        </p:nvCxnSpPr>
        <p:spPr>
          <a:xfrm>
            <a:off x="740664"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73764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696CF8C-1EA0-4E47-AC60-CAC3B80A3C5D}"/>
              </a:ext>
            </a:extLst>
          </p:cNvPr>
          <p:cNvSpPr>
            <a:spLocks noGrp="1"/>
          </p:cNvSpPr>
          <p:nvPr>
            <p:ph type="title" hasCustomPrompt="1"/>
          </p:nvPr>
        </p:nvSpPr>
        <p:spPr>
          <a:xfrm>
            <a:off x="1280160" y="640080"/>
            <a:ext cx="10087699" cy="1280160"/>
          </a:xfrm>
        </p:spPr>
        <p:txBody>
          <a:bodyPr lIns="0" tIns="0" rIns="0" bIns="0" rtlCol="0" anchor="b" anchorCtr="0"/>
          <a:lstStyle>
            <a:lvl1pPr>
              <a:defRPr lang="fr-FR" sz="4000" b="1" cap="all" baseline="0"/>
            </a:lvl1pPr>
          </a:lstStyle>
          <a:p>
            <a:pPr rtl="0"/>
            <a:r>
              <a:rPr lang="fr-FR"/>
              <a:t>Cliquez pour ajouter un titre</a:t>
            </a:r>
          </a:p>
        </p:txBody>
      </p:sp>
      <p:sp>
        <p:nvSpPr>
          <p:cNvPr id="10" name="Espace réservé du numéro de diapositive 9">
            <a:extLst>
              <a:ext uri="{FF2B5EF4-FFF2-40B4-BE49-F238E27FC236}">
                <a16:creationId xmlns:a16="http://schemas.microsoft.com/office/drawing/2014/main" id="{116B8DF0-B7E6-5032-C3C7-E457E793BE37}"/>
              </a:ext>
            </a:extLst>
          </p:cNvPr>
          <p:cNvSpPr>
            <a:spLocks noGrp="1"/>
          </p:cNvSpPr>
          <p:nvPr>
            <p:ph type="sldNum" sz="quarter" idx="12"/>
          </p:nvPr>
        </p:nvSpPr>
        <p:spPr/>
        <p:txBody>
          <a:bodyPr rtlCol="0"/>
          <a:lstStyle>
            <a:defPPr>
              <a:defRPr lang="fr-FR"/>
            </a:defPPr>
          </a:lstStyle>
          <a:p>
            <a:pPr rtl="0"/>
            <a:fld id="{D8DA9DAA-006C-4F4B-980E-E3DF019B24E2}" type="slidenum">
              <a:rPr lang="fr-FR" smtClean="0"/>
              <a:pPr/>
              <a:t>‹N°›</a:t>
            </a:fld>
            <a:endParaRPr lang="fr-FR" dirty="0"/>
          </a:p>
        </p:txBody>
      </p:sp>
      <p:sp>
        <p:nvSpPr>
          <p:cNvPr id="3" name="Espace réservé du contenu 2">
            <a:extLst>
              <a:ext uri="{FF2B5EF4-FFF2-40B4-BE49-F238E27FC236}">
                <a16:creationId xmlns:a16="http://schemas.microsoft.com/office/drawing/2014/main" id="{628CABF8-19D8-4F3C-994F-4D35EC7A2C3E}"/>
              </a:ext>
            </a:extLst>
          </p:cNvPr>
          <p:cNvSpPr>
            <a:spLocks noGrp="1"/>
          </p:cNvSpPr>
          <p:nvPr>
            <p:ph idx="1" hasCustomPrompt="1"/>
          </p:nvPr>
        </p:nvSpPr>
        <p:spPr>
          <a:xfrm>
            <a:off x="1280160" y="2103119"/>
            <a:ext cx="10087699" cy="4114800"/>
          </a:xfrm>
        </p:spPr>
        <p:txBody>
          <a:bodyPr lIns="0" tIns="0" rIns="0" bIns="0" rtlCol="0"/>
          <a:lstStyle>
            <a:defPPr>
              <a:defRPr lang="fr-FR"/>
            </a:defPPr>
          </a:lstStyle>
          <a:p>
            <a:pPr lvl="0" rtl="0"/>
            <a:r>
              <a:rPr lang="fr-FR"/>
              <a:t>Cliquer pour ajouter du texte</a:t>
            </a:r>
          </a:p>
          <a:p>
            <a:pPr lvl="1" rtl="0"/>
            <a:r>
              <a:rPr lang="fr-FR"/>
              <a:t>Deuxième niveau</a:t>
            </a:r>
          </a:p>
          <a:p>
            <a:pPr lvl="2" rtl="0"/>
            <a:r>
              <a:rPr lang="fr-FR"/>
              <a:t>Troisième niveau</a:t>
            </a:r>
          </a:p>
          <a:p>
            <a:pPr lvl="3" rtl="0"/>
            <a:r>
              <a:rPr lang="fr-FR"/>
              <a:t>Quatrième niveau</a:t>
            </a:r>
          </a:p>
          <a:p>
            <a:pPr lvl="4" rtl="0"/>
            <a:r>
              <a:rPr lang="fr-FR"/>
              <a:t>Cinquième niveau</a:t>
            </a:r>
          </a:p>
        </p:txBody>
      </p:sp>
      <p:cxnSp>
        <p:nvCxnSpPr>
          <p:cNvPr id="7" name="Connecteur droit 6">
            <a:extLst>
              <a:ext uri="{FF2B5EF4-FFF2-40B4-BE49-F238E27FC236}">
                <a16:creationId xmlns:a16="http://schemas.microsoft.com/office/drawing/2014/main" id="{5C05CAAB-DBA2-4548-AD5F-01BB97FBB207}"/>
              </a:ext>
              <a:ext uri="{C183D7F6-B498-43B3-948B-1728B52AA6E4}">
                <adec:decorative xmlns:adec="http://schemas.microsoft.com/office/drawing/2017/decorative" val="1"/>
              </a:ext>
            </a:extLst>
          </p:cNvPr>
          <p:cNvCxnSpPr>
            <a:cxnSpLocks/>
          </p:cNvCxnSpPr>
          <p:nvPr/>
        </p:nvCxnSpPr>
        <p:spPr>
          <a:xfrm>
            <a:off x="740664"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9" name="Espace réservé du pied de page 8">
            <a:extLst>
              <a:ext uri="{FF2B5EF4-FFF2-40B4-BE49-F238E27FC236}">
                <a16:creationId xmlns:a16="http://schemas.microsoft.com/office/drawing/2014/main" id="{DC5F4D40-ADE4-5EEB-436C-8563A49C55F8}"/>
              </a:ext>
            </a:extLst>
          </p:cNvPr>
          <p:cNvSpPr>
            <a:spLocks noGrp="1"/>
          </p:cNvSpPr>
          <p:nvPr>
            <p:ph type="ftr" sz="quarter" idx="11"/>
          </p:nvPr>
        </p:nvSpPr>
        <p:spPr>
          <a:xfrm>
            <a:off x="1280160" y="6356350"/>
            <a:ext cx="4114800" cy="365125"/>
          </a:xfrm>
        </p:spPr>
        <p:txBody>
          <a:bodyPr lIns="0" rtlCol="0"/>
          <a:lstStyle>
            <a:lvl1pPr algn="l">
              <a:defRPr lang="fr-FR"/>
            </a:lvl1pPr>
          </a:lstStyle>
          <a:p>
            <a:pPr rtl="0"/>
            <a:endParaRPr lang="fr-FR" dirty="0"/>
          </a:p>
        </p:txBody>
      </p:sp>
    </p:spTree>
    <p:extLst>
      <p:ext uri="{BB962C8B-B14F-4D97-AF65-F5344CB8AC3E}">
        <p14:creationId xmlns:p14="http://schemas.microsoft.com/office/powerpoint/2010/main" val="33217450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lles d’image et titre 1">
    <p:bg>
      <p:bgPr>
        <a:gradFill>
          <a:gsLst>
            <a:gs pos="100000">
              <a:schemeClr val="accent4"/>
            </a:gs>
            <a:gs pos="0">
              <a:schemeClr val="accent2"/>
            </a:gs>
          </a:gsLst>
          <a:lin ang="8100000" scaled="1"/>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69F227-D21C-48B3-828A-6BFA9585E82F}"/>
              </a:ext>
            </a:extLst>
          </p:cNvPr>
          <p:cNvSpPr>
            <a:spLocks noGrp="1"/>
          </p:cNvSpPr>
          <p:nvPr>
            <p:ph type="title"/>
          </p:nvPr>
        </p:nvSpPr>
        <p:spPr>
          <a:xfrm>
            <a:off x="2792897" y="585216"/>
            <a:ext cx="8965094" cy="2276856"/>
          </a:xfrm>
        </p:spPr>
        <p:txBody>
          <a:bodyPr lIns="0" tIns="0" rIns="0" rtlCol="0" anchor="b"/>
          <a:lstStyle>
            <a:lvl1pPr algn="r">
              <a:lnSpc>
                <a:spcPts val="4800"/>
              </a:lnSpc>
              <a:defRPr lang="fr-FR" sz="4800" b="1" cap="all" spc="0" baseline="0">
                <a:solidFill>
                  <a:schemeClr val="bg1"/>
                </a:solidFill>
              </a:defRPr>
            </a:lvl1pPr>
          </a:lstStyle>
          <a:p>
            <a:pPr rtl="0"/>
            <a:r>
              <a:rPr lang="fr-FR"/>
              <a:t>Modifiez le style du titre</a:t>
            </a:r>
            <a:endParaRPr lang="fr-FR" dirty="0"/>
          </a:p>
        </p:txBody>
      </p:sp>
      <p:sp>
        <p:nvSpPr>
          <p:cNvPr id="7" name="Espace réservé d’image 14">
            <a:extLst>
              <a:ext uri="{FF2B5EF4-FFF2-40B4-BE49-F238E27FC236}">
                <a16:creationId xmlns:a16="http://schemas.microsoft.com/office/drawing/2014/main" id="{FC9B12A4-113B-B3F6-5926-5C2A6F504ABA}"/>
              </a:ext>
            </a:extLst>
          </p:cNvPr>
          <p:cNvSpPr>
            <a:spLocks noGrp="1"/>
          </p:cNvSpPr>
          <p:nvPr>
            <p:ph type="pic" sz="quarter" idx="14" hasCustomPrompt="1"/>
          </p:nvPr>
        </p:nvSpPr>
        <p:spPr>
          <a:xfrm>
            <a:off x="1371606" y="3205313"/>
            <a:ext cx="3043077" cy="3043083"/>
          </a:xfrm>
          <a:custGeom>
            <a:avLst/>
            <a:gdLst>
              <a:gd name="connsiteX0" fmla="*/ 2133823 w 4266960"/>
              <a:gd name="connsiteY0" fmla="*/ 0 h 4266968"/>
              <a:gd name="connsiteX1" fmla="*/ 4256628 w 4266960"/>
              <a:gd name="connsiteY1" fmla="*/ 1915652 h 4266968"/>
              <a:gd name="connsiteX2" fmla="*/ 4266960 w 4266960"/>
              <a:gd name="connsiteY2" fmla="*/ 2120258 h 4266968"/>
              <a:gd name="connsiteX3" fmla="*/ 4266960 w 4266960"/>
              <a:gd name="connsiteY3" fmla="*/ 2147389 h 4266968"/>
              <a:gd name="connsiteX4" fmla="*/ 4256628 w 4266960"/>
              <a:gd name="connsiteY4" fmla="*/ 2351994 h 4266968"/>
              <a:gd name="connsiteX5" fmla="*/ 2351994 w 4266960"/>
              <a:gd name="connsiteY5" fmla="*/ 4256629 h 4266968"/>
              <a:gd name="connsiteX6" fmla="*/ 2147230 w 4266960"/>
              <a:gd name="connsiteY6" fmla="*/ 4266968 h 4266968"/>
              <a:gd name="connsiteX7" fmla="*/ 2120416 w 4266960"/>
              <a:gd name="connsiteY7" fmla="*/ 4266968 h 4266968"/>
              <a:gd name="connsiteX8" fmla="*/ 1915652 w 4266960"/>
              <a:gd name="connsiteY8" fmla="*/ 4256629 h 4266968"/>
              <a:gd name="connsiteX9" fmla="*/ 0 w 4266960"/>
              <a:gd name="connsiteY9" fmla="*/ 2133823 h 4266968"/>
              <a:gd name="connsiteX10" fmla="*/ 2133823 w 4266960"/>
              <a:gd name="connsiteY10" fmla="*/ 0 h 426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6960" h="4266968">
                <a:moveTo>
                  <a:pt x="2133823" y="0"/>
                </a:moveTo>
                <a:cubicBezTo>
                  <a:pt x="3238644" y="0"/>
                  <a:pt x="4147355" y="839660"/>
                  <a:pt x="4256628" y="1915652"/>
                </a:cubicBezTo>
                <a:lnTo>
                  <a:pt x="4266960" y="2120258"/>
                </a:lnTo>
                <a:lnTo>
                  <a:pt x="4266960" y="2147389"/>
                </a:lnTo>
                <a:lnTo>
                  <a:pt x="4256628" y="2351994"/>
                </a:lnTo>
                <a:cubicBezTo>
                  <a:pt x="4154640" y="3356254"/>
                  <a:pt x="3356253" y="4154640"/>
                  <a:pt x="2351994" y="4256629"/>
                </a:cubicBezTo>
                <a:lnTo>
                  <a:pt x="2147230" y="4266968"/>
                </a:lnTo>
                <a:lnTo>
                  <a:pt x="2120416" y="4266968"/>
                </a:lnTo>
                <a:lnTo>
                  <a:pt x="1915652" y="4256629"/>
                </a:lnTo>
                <a:cubicBezTo>
                  <a:pt x="839660" y="4147356"/>
                  <a:pt x="0" y="3238645"/>
                  <a:pt x="0" y="2133823"/>
                </a:cubicBezTo>
                <a:cubicBezTo>
                  <a:pt x="0" y="955346"/>
                  <a:pt x="955346" y="0"/>
                  <a:pt x="2133823" y="0"/>
                </a:cubicBezTo>
                <a:close/>
              </a:path>
            </a:pathLst>
          </a:custGeom>
        </p:spPr>
        <p:txBody>
          <a:bodyPr wrap="square" tIns="914400" rtlCol="0" anchor="t" anchorCtr="0">
            <a:noAutofit/>
          </a:bodyPr>
          <a:lstStyle>
            <a:lvl1pPr algn="ctr">
              <a:buNone/>
              <a:defRPr lang="fr-FR" sz="1800">
                <a:solidFill>
                  <a:schemeClr val="bg1"/>
                </a:solidFill>
              </a:defRPr>
            </a:lvl1pPr>
          </a:lstStyle>
          <a:p>
            <a:pPr rtl="0"/>
            <a:r>
              <a:rPr lang="fr-FR"/>
              <a:t>Cliquez ici pour ajouter une image.</a:t>
            </a:r>
          </a:p>
        </p:txBody>
      </p:sp>
      <p:sp>
        <p:nvSpPr>
          <p:cNvPr id="16" name="Espace réservé du texte 15">
            <a:extLst>
              <a:ext uri="{FF2B5EF4-FFF2-40B4-BE49-F238E27FC236}">
                <a16:creationId xmlns:a16="http://schemas.microsoft.com/office/drawing/2014/main" id="{A928810C-E773-43AE-A2A1-4073955CC8DA}"/>
              </a:ext>
            </a:extLst>
          </p:cNvPr>
          <p:cNvSpPr>
            <a:spLocks noGrp="1"/>
          </p:cNvSpPr>
          <p:nvPr>
            <p:ph type="body" sz="quarter" idx="13" hasCustomPrompt="1"/>
          </p:nvPr>
        </p:nvSpPr>
        <p:spPr>
          <a:xfrm>
            <a:off x="5640609" y="3127248"/>
            <a:ext cx="6117381" cy="3017520"/>
          </a:xfrm>
        </p:spPr>
        <p:txBody>
          <a:bodyPr lIns="0" tIns="0" rIns="0" bIns="0" rtlCol="0">
            <a:normAutofit/>
          </a:bodyPr>
          <a:lstStyle>
            <a:lvl1pPr marL="0" indent="0" algn="r">
              <a:spcBef>
                <a:spcPts val="1200"/>
              </a:spcBef>
              <a:buNone/>
              <a:defRPr lang="fr-FR" sz="2400">
                <a:solidFill>
                  <a:schemeClr val="bg1"/>
                </a:solidFill>
              </a:defRPr>
            </a:lvl1pPr>
          </a:lstStyle>
          <a:p>
            <a:pPr lvl="0" rtl="0"/>
            <a:r>
              <a:rPr lang="fr-FR"/>
              <a:t>Cliquer pour ajouter du texte</a:t>
            </a:r>
          </a:p>
        </p:txBody>
      </p:sp>
      <p:cxnSp>
        <p:nvCxnSpPr>
          <p:cNvPr id="13" name="Connecteur droit 12">
            <a:extLst>
              <a:ext uri="{FF2B5EF4-FFF2-40B4-BE49-F238E27FC236}">
                <a16:creationId xmlns:a16="http://schemas.microsoft.com/office/drawing/2014/main" id="{9D0FE75D-ACD3-655E-58A7-8F2C182760B4}"/>
              </a:ext>
              <a:ext uri="{C183D7F6-B498-43B3-948B-1728B52AA6E4}">
                <adec:decorative xmlns:adec="http://schemas.microsoft.com/office/drawing/2017/decorative" val="1"/>
              </a:ext>
            </a:extLst>
          </p:cNvPr>
          <p:cNvCxnSpPr>
            <a:cxnSpLocks/>
          </p:cNvCxnSpPr>
          <p:nvPr userDrawn="1"/>
        </p:nvCxnSpPr>
        <p:spPr>
          <a:xfrm>
            <a:off x="740664" y="3503032"/>
            <a:ext cx="0" cy="334609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93626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re uniquement">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69F227-D21C-48B3-828A-6BFA9585E82F}"/>
              </a:ext>
            </a:extLst>
          </p:cNvPr>
          <p:cNvSpPr>
            <a:spLocks noGrp="1"/>
          </p:cNvSpPr>
          <p:nvPr>
            <p:ph type="title" hasCustomPrompt="1"/>
          </p:nvPr>
        </p:nvSpPr>
        <p:spPr>
          <a:xfrm>
            <a:off x="838200" y="136525"/>
            <a:ext cx="10515600" cy="1509713"/>
          </a:xfrm>
        </p:spPr>
        <p:txBody>
          <a:bodyPr rtlCol="0"/>
          <a:lstStyle>
            <a:defPPr>
              <a:defRPr lang="fr-FR"/>
            </a:defPPr>
          </a:lstStyle>
          <a:p>
            <a:pPr rtl="0"/>
            <a:r>
              <a:rPr lang="fr-FR"/>
              <a:t>Cliquez pour ajouter un titre</a:t>
            </a:r>
          </a:p>
        </p:txBody>
      </p:sp>
      <p:sp>
        <p:nvSpPr>
          <p:cNvPr id="4" name="Espace réservé du pied de page 3">
            <a:extLst>
              <a:ext uri="{FF2B5EF4-FFF2-40B4-BE49-F238E27FC236}">
                <a16:creationId xmlns:a16="http://schemas.microsoft.com/office/drawing/2014/main" id="{7EBC03C0-6EB7-4633-967C-12C35768BB58}"/>
              </a:ext>
            </a:extLst>
          </p:cNvPr>
          <p:cNvSpPr>
            <a:spLocks noGrp="1"/>
          </p:cNvSpPr>
          <p:nvPr>
            <p:ph type="ftr" sz="quarter" idx="11"/>
          </p:nvPr>
        </p:nvSpPr>
        <p:spPr>
          <a:xfrm>
            <a:off x="7239000" y="6356350"/>
            <a:ext cx="4114800" cy="365125"/>
          </a:xfrm>
          <a:prstGeom prst="rect">
            <a:avLst/>
          </a:prstGeom>
        </p:spPr>
        <p:txBody>
          <a:bodyPr rtlCol="0"/>
          <a:lstStyle>
            <a:defPPr>
              <a:defRPr lang="fr-FR"/>
            </a:defPPr>
          </a:lstStyle>
          <a:p>
            <a:pPr rtl="0"/>
            <a:endParaRPr lang="fr-FR" dirty="0"/>
          </a:p>
        </p:txBody>
      </p:sp>
      <p:sp>
        <p:nvSpPr>
          <p:cNvPr id="5" name="Espace réservé du numéro de diapositive 4">
            <a:extLst>
              <a:ext uri="{FF2B5EF4-FFF2-40B4-BE49-F238E27FC236}">
                <a16:creationId xmlns:a16="http://schemas.microsoft.com/office/drawing/2014/main" id="{30FF4306-91CD-4B7B-8A53-34BE8F997581}"/>
              </a:ext>
            </a:extLst>
          </p:cNvPr>
          <p:cNvSpPr>
            <a:spLocks noGrp="1"/>
          </p:cNvSpPr>
          <p:nvPr>
            <p:ph type="sldNum" sz="quarter" idx="12"/>
          </p:nvPr>
        </p:nvSpPr>
        <p:spPr>
          <a:xfrm>
            <a:off x="484632" y="726630"/>
            <a:ext cx="520991" cy="517379"/>
          </a:xfrm>
        </p:spPr>
        <p:txBody>
          <a:bodyPr rtlCol="0"/>
          <a:lstStyle>
            <a:defPPr>
              <a:defRPr lang="fr-FR"/>
            </a:defPPr>
          </a:lstStyle>
          <a:p>
            <a:pPr rtl="0"/>
            <a:fld id="{D8DA9DAA-006C-4F4B-980E-E3DF019B24E2}" type="slidenum">
              <a:rPr lang="fr-FR" smtClean="0"/>
              <a:t>‹N°›</a:t>
            </a:fld>
            <a:endParaRPr lang="fr-FR" dirty="0"/>
          </a:p>
        </p:txBody>
      </p:sp>
      <p:cxnSp>
        <p:nvCxnSpPr>
          <p:cNvPr id="3" name="Connecteur droit 2">
            <a:extLst>
              <a:ext uri="{FF2B5EF4-FFF2-40B4-BE49-F238E27FC236}">
                <a16:creationId xmlns:a16="http://schemas.microsoft.com/office/drawing/2014/main" id="{B5B2B208-F5B9-0151-C982-A389CB0B2996}"/>
              </a:ext>
              <a:ext uri="{C183D7F6-B498-43B3-948B-1728B52AA6E4}">
                <adec:decorative xmlns:adec="http://schemas.microsoft.com/office/drawing/2017/decorative" val="1"/>
              </a:ext>
            </a:extLst>
          </p:cNvPr>
          <p:cNvCxnSpPr>
            <a:cxnSpLocks/>
          </p:cNvCxnSpPr>
          <p:nvPr userDrawn="1"/>
        </p:nvCxnSpPr>
        <p:spPr>
          <a:xfrm>
            <a:off x="715890"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3291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cxnSp>
        <p:nvCxnSpPr>
          <p:cNvPr id="2" name="Connecteur droit 1">
            <a:extLst>
              <a:ext uri="{FF2B5EF4-FFF2-40B4-BE49-F238E27FC236}">
                <a16:creationId xmlns:a16="http://schemas.microsoft.com/office/drawing/2014/main" id="{20EEA6CA-DE1E-18ED-E69E-54A1372FE216}"/>
              </a:ext>
              <a:ext uri="{C183D7F6-B498-43B3-948B-1728B52AA6E4}">
                <adec:decorative xmlns:adec="http://schemas.microsoft.com/office/drawing/2017/decorative" val="1"/>
              </a:ext>
            </a:extLst>
          </p:cNvPr>
          <p:cNvCxnSpPr>
            <a:cxnSpLocks/>
          </p:cNvCxnSpPr>
          <p:nvPr userDrawn="1"/>
        </p:nvCxnSpPr>
        <p:spPr>
          <a:xfrm>
            <a:off x="715890"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8" name="Espace réservé du pied de page 7">
            <a:extLst>
              <a:ext uri="{FF2B5EF4-FFF2-40B4-BE49-F238E27FC236}">
                <a16:creationId xmlns:a16="http://schemas.microsoft.com/office/drawing/2014/main" id="{2F973C81-5E94-41F6-CE15-3B4763B3ABEB}"/>
              </a:ext>
            </a:extLst>
          </p:cNvPr>
          <p:cNvSpPr>
            <a:spLocks noGrp="1"/>
          </p:cNvSpPr>
          <p:nvPr>
            <p:ph type="ftr" sz="quarter" idx="11"/>
          </p:nvPr>
        </p:nvSpPr>
        <p:spPr/>
        <p:txBody>
          <a:bodyPr rtlCol="0"/>
          <a:lstStyle>
            <a:defPPr>
              <a:defRPr lang="fr-FR"/>
            </a:defPPr>
          </a:lstStyle>
          <a:p>
            <a:pPr rtl="0"/>
            <a:endParaRPr lang="fr-FR" dirty="0"/>
          </a:p>
        </p:txBody>
      </p:sp>
      <p:sp>
        <p:nvSpPr>
          <p:cNvPr id="9" name="Espace réservé du numéro de diapositive 8">
            <a:extLst>
              <a:ext uri="{FF2B5EF4-FFF2-40B4-BE49-F238E27FC236}">
                <a16:creationId xmlns:a16="http://schemas.microsoft.com/office/drawing/2014/main" id="{2C835B5C-F994-9D57-3118-919EE90F57E1}"/>
              </a:ext>
            </a:extLst>
          </p:cNvPr>
          <p:cNvSpPr>
            <a:spLocks noGrp="1"/>
          </p:cNvSpPr>
          <p:nvPr>
            <p:ph type="sldNum" sz="quarter" idx="12"/>
          </p:nvPr>
        </p:nvSpPr>
        <p:spPr/>
        <p:txBody>
          <a:bodyPr rtlCol="0"/>
          <a:lstStyle>
            <a:defPPr>
              <a:defRPr lang="fr-FR"/>
            </a:defPPr>
          </a:lstStyle>
          <a:p>
            <a:pPr rtl="0"/>
            <a:fld id="{D8DA9DAA-006C-4F4B-980E-E3DF019B24E2}" type="slidenum">
              <a:rPr lang="fr-FR" smtClean="0"/>
              <a:pPr/>
              <a:t>‹N°›</a:t>
            </a:fld>
            <a:endParaRPr lang="fr-FR" dirty="0"/>
          </a:p>
        </p:txBody>
      </p:sp>
    </p:spTree>
    <p:extLst>
      <p:ext uri="{BB962C8B-B14F-4D97-AF65-F5344CB8AC3E}">
        <p14:creationId xmlns:p14="http://schemas.microsoft.com/office/powerpoint/2010/main" val="3840867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image">
    <p:bg>
      <p:bgPr>
        <a:gradFill>
          <a:gsLst>
            <a:gs pos="100000">
              <a:schemeClr val="accent4"/>
            </a:gs>
            <a:gs pos="0">
              <a:schemeClr val="accent2"/>
            </a:gs>
          </a:gsLst>
          <a:lin ang="8100000" scaled="1"/>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69F227-D21C-48B3-828A-6BFA9585E82F}"/>
              </a:ext>
            </a:extLst>
          </p:cNvPr>
          <p:cNvSpPr>
            <a:spLocks noGrp="1"/>
          </p:cNvSpPr>
          <p:nvPr>
            <p:ph type="title" hasCustomPrompt="1"/>
          </p:nvPr>
        </p:nvSpPr>
        <p:spPr>
          <a:xfrm>
            <a:off x="5116544" y="614202"/>
            <a:ext cx="5918072" cy="2276856"/>
          </a:xfrm>
        </p:spPr>
        <p:txBody>
          <a:bodyPr lIns="0" tIns="0" rIns="0" bIns="0" rtlCol="0" anchor="b"/>
          <a:lstStyle>
            <a:lvl1pPr algn="r">
              <a:lnSpc>
                <a:spcPts val="4000"/>
              </a:lnSpc>
              <a:defRPr lang="fr-FR" sz="4000" b="1" cap="all" spc="0" baseline="0">
                <a:solidFill>
                  <a:schemeClr val="bg1"/>
                </a:solidFill>
              </a:defRPr>
            </a:lvl1pPr>
          </a:lstStyle>
          <a:p>
            <a:pPr rtl="0"/>
            <a:r>
              <a:rPr lang="fr-FR"/>
              <a:t>Cliquez pour ajouter un titre</a:t>
            </a:r>
          </a:p>
        </p:txBody>
      </p:sp>
      <p:sp>
        <p:nvSpPr>
          <p:cNvPr id="8" name="Espace réservé du numéro de diapositive 7">
            <a:extLst>
              <a:ext uri="{FF2B5EF4-FFF2-40B4-BE49-F238E27FC236}">
                <a16:creationId xmlns:a16="http://schemas.microsoft.com/office/drawing/2014/main" id="{1C738AB3-8054-6E21-C34C-36AF3A31AC4E}"/>
              </a:ext>
            </a:extLst>
          </p:cNvPr>
          <p:cNvSpPr>
            <a:spLocks noGrp="1"/>
          </p:cNvSpPr>
          <p:nvPr>
            <p:ph type="sldNum" sz="quarter" idx="20"/>
          </p:nvPr>
        </p:nvSpPr>
        <p:spPr/>
        <p:txBody>
          <a:bodyPr rtlCol="0"/>
          <a:lstStyle>
            <a:lvl1pPr>
              <a:defRPr lang="fr-FR">
                <a:solidFill>
                  <a:schemeClr val="bg1"/>
                </a:solidFill>
              </a:defRPr>
            </a:lvl1pPr>
          </a:lstStyle>
          <a:p>
            <a:pPr rtl="0"/>
            <a:fld id="{D8DA9DAA-006C-4F4B-980E-E3DF019B24E2}" type="slidenum">
              <a:rPr lang="fr-FR" smtClean="0"/>
              <a:pPr/>
              <a:t>‹N°›</a:t>
            </a:fld>
            <a:endParaRPr lang="fr-FR" dirty="0"/>
          </a:p>
        </p:txBody>
      </p:sp>
      <p:sp>
        <p:nvSpPr>
          <p:cNvPr id="19" name="Espace réservé d’image 18">
            <a:extLst>
              <a:ext uri="{FF2B5EF4-FFF2-40B4-BE49-F238E27FC236}">
                <a16:creationId xmlns:a16="http://schemas.microsoft.com/office/drawing/2014/main" id="{34120D15-E48C-4FBE-BB95-24DB36D9F458}"/>
              </a:ext>
            </a:extLst>
          </p:cNvPr>
          <p:cNvSpPr>
            <a:spLocks noGrp="1"/>
          </p:cNvSpPr>
          <p:nvPr>
            <p:ph type="pic" sz="quarter" idx="14" hasCustomPrompt="1"/>
          </p:nvPr>
        </p:nvSpPr>
        <p:spPr>
          <a:xfrm>
            <a:off x="1280160" y="2530058"/>
            <a:ext cx="3707972" cy="3707971"/>
          </a:xfrm>
          <a:custGeom>
            <a:avLst/>
            <a:gdLst>
              <a:gd name="connsiteX0" fmla="*/ 1853986 w 3707972"/>
              <a:gd name="connsiteY0" fmla="*/ 0 h 3707971"/>
              <a:gd name="connsiteX1" fmla="*/ 3707972 w 3707972"/>
              <a:gd name="connsiteY1" fmla="*/ 1853986 h 3707971"/>
              <a:gd name="connsiteX2" fmla="*/ 2043545 w 3707972"/>
              <a:gd name="connsiteY2" fmla="*/ 3698400 h 3707971"/>
              <a:gd name="connsiteX3" fmla="*/ 1854006 w 3707972"/>
              <a:gd name="connsiteY3" fmla="*/ 3707971 h 3707971"/>
              <a:gd name="connsiteX4" fmla="*/ 1853966 w 3707972"/>
              <a:gd name="connsiteY4" fmla="*/ 3707971 h 3707971"/>
              <a:gd name="connsiteX5" fmla="*/ 1664427 w 3707972"/>
              <a:gd name="connsiteY5" fmla="*/ 3698400 h 3707971"/>
              <a:gd name="connsiteX6" fmla="*/ 0 w 3707972"/>
              <a:gd name="connsiteY6" fmla="*/ 1853986 h 3707971"/>
              <a:gd name="connsiteX7" fmla="*/ 1853986 w 3707972"/>
              <a:gd name="connsiteY7" fmla="*/ 0 h 3707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7972" h="3707971">
                <a:moveTo>
                  <a:pt x="1853986" y="0"/>
                </a:moveTo>
                <a:cubicBezTo>
                  <a:pt x="2877914" y="0"/>
                  <a:pt x="3707972" y="830058"/>
                  <a:pt x="3707972" y="1853986"/>
                </a:cubicBezTo>
                <a:cubicBezTo>
                  <a:pt x="3707972" y="2813919"/>
                  <a:pt x="2978429" y="3603458"/>
                  <a:pt x="2043545" y="3698400"/>
                </a:cubicBezTo>
                <a:lnTo>
                  <a:pt x="1854006" y="3707971"/>
                </a:lnTo>
                <a:lnTo>
                  <a:pt x="1853966" y="3707971"/>
                </a:lnTo>
                <a:lnTo>
                  <a:pt x="1664427" y="3698400"/>
                </a:lnTo>
                <a:cubicBezTo>
                  <a:pt x="729543" y="3603458"/>
                  <a:pt x="0" y="2813919"/>
                  <a:pt x="0" y="1853986"/>
                </a:cubicBezTo>
                <a:cubicBezTo>
                  <a:pt x="0" y="830058"/>
                  <a:pt x="830058" y="0"/>
                  <a:pt x="1853986" y="0"/>
                </a:cubicBezTo>
                <a:close/>
              </a:path>
            </a:pathLst>
          </a:custGeom>
        </p:spPr>
        <p:txBody>
          <a:bodyPr wrap="square" tIns="914400" rtlCol="0" anchor="t">
            <a:noAutofit/>
          </a:bodyPr>
          <a:lstStyle>
            <a:lvl1pPr algn="ctr">
              <a:buNone/>
              <a:defRPr lang="fr-FR" sz="1600" b="1">
                <a:solidFill>
                  <a:schemeClr val="bg1"/>
                </a:solidFill>
              </a:defRPr>
            </a:lvl1pPr>
          </a:lstStyle>
          <a:p>
            <a:pPr rtl="0"/>
            <a:r>
              <a:rPr lang="fr-FR"/>
              <a:t>Cliquez ici pour ajouter une image.</a:t>
            </a:r>
          </a:p>
        </p:txBody>
      </p:sp>
      <p:sp>
        <p:nvSpPr>
          <p:cNvPr id="4" name="Espace réservé du texte 3">
            <a:extLst>
              <a:ext uri="{FF2B5EF4-FFF2-40B4-BE49-F238E27FC236}">
                <a16:creationId xmlns:a16="http://schemas.microsoft.com/office/drawing/2014/main" id="{94FD1B85-4BEF-C1C1-5619-B82E9E44A9F8}"/>
              </a:ext>
            </a:extLst>
          </p:cNvPr>
          <p:cNvSpPr>
            <a:spLocks noGrp="1"/>
          </p:cNvSpPr>
          <p:nvPr>
            <p:ph type="body" sz="quarter" idx="17"/>
          </p:nvPr>
        </p:nvSpPr>
        <p:spPr>
          <a:xfrm>
            <a:off x="5116548" y="3161752"/>
            <a:ext cx="5918068" cy="3144965"/>
          </a:xfrm>
        </p:spPr>
        <p:txBody>
          <a:bodyPr lIns="0" tIns="0" rIns="0" bIns="0" rtlCol="0">
            <a:normAutofit/>
          </a:bodyPr>
          <a:lstStyle>
            <a:lvl1pPr marL="0" indent="0" algn="r">
              <a:spcBef>
                <a:spcPts val="1200"/>
              </a:spcBef>
              <a:buNone/>
              <a:defRPr lang="fr-FR" sz="2400">
                <a:solidFill>
                  <a:schemeClr val="bg1"/>
                </a:solidFill>
              </a:defRPr>
            </a:lvl1pPr>
            <a:lvl2pPr marL="457200" indent="0" algn="r">
              <a:spcBef>
                <a:spcPts val="1200"/>
              </a:spcBef>
              <a:buNone/>
              <a:defRPr lang="fr-FR" sz="2400">
                <a:solidFill>
                  <a:schemeClr val="bg1"/>
                </a:solidFill>
              </a:defRPr>
            </a:lvl2pPr>
            <a:lvl3pPr marL="914400" indent="0" algn="r">
              <a:spcBef>
                <a:spcPts val="1200"/>
              </a:spcBef>
              <a:buNone/>
              <a:defRPr lang="fr-FR" sz="2400">
                <a:solidFill>
                  <a:schemeClr val="bg1"/>
                </a:solidFill>
              </a:defRPr>
            </a:lvl3pPr>
            <a:lvl4pPr marL="1371600" indent="0" algn="r">
              <a:spcBef>
                <a:spcPts val="1200"/>
              </a:spcBef>
              <a:buNone/>
              <a:defRPr lang="fr-FR" sz="2400">
                <a:solidFill>
                  <a:schemeClr val="bg1"/>
                </a:solidFill>
              </a:defRPr>
            </a:lvl4pPr>
            <a:lvl5pPr marL="1828800" indent="0" algn="r">
              <a:buNone/>
              <a:defRPr lang="fr-FR" sz="1800">
                <a:solidFill>
                  <a:schemeClr val="bg1"/>
                </a:solidFill>
              </a:defRPr>
            </a:lvl5pPr>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p:txBody>
      </p:sp>
      <p:cxnSp>
        <p:nvCxnSpPr>
          <p:cNvPr id="14" name="Connecteur droit 13">
            <a:extLst>
              <a:ext uri="{FF2B5EF4-FFF2-40B4-BE49-F238E27FC236}">
                <a16:creationId xmlns:a16="http://schemas.microsoft.com/office/drawing/2014/main" id="{13AE7F8D-AE68-4A83-BAB5-3A97D473CE3C}"/>
              </a:ext>
              <a:ext uri="{C183D7F6-B498-43B3-948B-1728B52AA6E4}">
                <adec:decorative xmlns:adec="http://schemas.microsoft.com/office/drawing/2017/decorative" val="1"/>
              </a:ext>
            </a:extLst>
          </p:cNvPr>
          <p:cNvCxnSpPr>
            <a:cxnSpLocks/>
          </p:cNvCxnSpPr>
          <p:nvPr userDrawn="1"/>
        </p:nvCxnSpPr>
        <p:spPr>
          <a:xfrm>
            <a:off x="740664" y="1371600"/>
            <a:ext cx="0" cy="548640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
        <p:nvSpPr>
          <p:cNvPr id="7" name="Espace réservé du pied de page 6">
            <a:extLst>
              <a:ext uri="{FF2B5EF4-FFF2-40B4-BE49-F238E27FC236}">
                <a16:creationId xmlns:a16="http://schemas.microsoft.com/office/drawing/2014/main" id="{CE9872E9-2F0D-2FEB-0974-F0BBBC5E0331}"/>
              </a:ext>
            </a:extLst>
          </p:cNvPr>
          <p:cNvSpPr>
            <a:spLocks noGrp="1"/>
          </p:cNvSpPr>
          <p:nvPr>
            <p:ph type="ftr" sz="quarter" idx="19"/>
          </p:nvPr>
        </p:nvSpPr>
        <p:spPr>
          <a:xfrm>
            <a:off x="7238999" y="6356350"/>
            <a:ext cx="3795615" cy="365125"/>
          </a:xfrm>
        </p:spPr>
        <p:txBody>
          <a:bodyPr rtlCol="0"/>
          <a:lstStyle>
            <a:lvl1pPr>
              <a:defRPr lang="fr-FR">
                <a:solidFill>
                  <a:schemeClr val="bg1"/>
                </a:solidFill>
              </a:defRPr>
            </a:lvl1pPr>
          </a:lstStyle>
          <a:p>
            <a:pPr rtl="0"/>
            <a:endParaRPr lang="fr-FR" dirty="0"/>
          </a:p>
        </p:txBody>
      </p:sp>
    </p:spTree>
    <p:extLst>
      <p:ext uri="{BB962C8B-B14F-4D97-AF65-F5344CB8AC3E}">
        <p14:creationId xmlns:p14="http://schemas.microsoft.com/office/powerpoint/2010/main" val="2490768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 image">
    <p:bg>
      <p:bgPr>
        <a:gradFill>
          <a:gsLst>
            <a:gs pos="100000">
              <a:schemeClr val="accent4"/>
            </a:gs>
            <a:gs pos="0">
              <a:schemeClr val="accent2"/>
            </a:gs>
          </a:gsLst>
          <a:lin ang="18900000" scaled="0"/>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640AAD-80AF-40E7-BE3F-43D32FC68ED4}"/>
              </a:ext>
            </a:extLst>
          </p:cNvPr>
          <p:cNvSpPr>
            <a:spLocks noGrp="1"/>
          </p:cNvSpPr>
          <p:nvPr>
            <p:ph type="ctrTitle"/>
          </p:nvPr>
        </p:nvSpPr>
        <p:spPr>
          <a:xfrm>
            <a:off x="1280159" y="3386775"/>
            <a:ext cx="8311102" cy="3080335"/>
          </a:xfrm>
        </p:spPr>
        <p:txBody>
          <a:bodyPr lIns="0" tIns="274320" rIns="0" bIns="0" rtlCol="0" anchor="t" anchorCtr="0"/>
          <a:lstStyle>
            <a:lvl1pPr algn="l">
              <a:lnSpc>
                <a:spcPts val="5400"/>
              </a:lnSpc>
              <a:defRPr lang="fr-FR" sz="5400" b="1" i="0" cap="all" spc="0" baseline="0">
                <a:solidFill>
                  <a:schemeClr val="bg1"/>
                </a:solidFill>
              </a:defRPr>
            </a:lvl1pPr>
          </a:lstStyle>
          <a:p>
            <a:pPr rtl="0"/>
            <a:r>
              <a:rPr lang="fr-FR"/>
              <a:t>Modifiez le style du titre</a:t>
            </a:r>
            <a:endParaRPr lang="fr-FR" dirty="0"/>
          </a:p>
        </p:txBody>
      </p:sp>
    </p:spTree>
    <p:extLst>
      <p:ext uri="{BB962C8B-B14F-4D97-AF65-F5344CB8AC3E}">
        <p14:creationId xmlns:p14="http://schemas.microsoft.com/office/powerpoint/2010/main" val="1951239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 sous-titre + image">
    <p:bg>
      <p:bgPr>
        <a:gradFill>
          <a:gsLst>
            <a:gs pos="100000">
              <a:schemeClr val="accent4"/>
            </a:gs>
            <a:gs pos="0">
              <a:schemeClr val="accent2"/>
            </a:gs>
          </a:gsLst>
          <a:lin ang="2700000" scaled="1"/>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640AAD-80AF-40E7-BE3F-43D32FC68ED4}"/>
              </a:ext>
            </a:extLst>
          </p:cNvPr>
          <p:cNvSpPr>
            <a:spLocks noGrp="1"/>
          </p:cNvSpPr>
          <p:nvPr>
            <p:ph type="ctrTitle" hasCustomPrompt="1"/>
          </p:nvPr>
        </p:nvSpPr>
        <p:spPr>
          <a:xfrm>
            <a:off x="1280159" y="640080"/>
            <a:ext cx="10302240" cy="1852046"/>
          </a:xfrm>
        </p:spPr>
        <p:txBody>
          <a:bodyPr lIns="0" tIns="0" rIns="0" bIns="0" rtlCol="0" anchor="b"/>
          <a:lstStyle>
            <a:lvl1pPr algn="l">
              <a:lnSpc>
                <a:spcPts val="5400"/>
              </a:lnSpc>
              <a:defRPr lang="fr-FR" sz="5400" b="1" i="0" cap="all" spc="0" baseline="0">
                <a:solidFill>
                  <a:schemeClr val="bg1"/>
                </a:solidFill>
              </a:defRPr>
            </a:lvl1pPr>
          </a:lstStyle>
          <a:p>
            <a:pPr rtl="0"/>
            <a:r>
              <a:rPr lang="fr-FR"/>
              <a:t>Cliquez pour ajouter un titre</a:t>
            </a:r>
          </a:p>
        </p:txBody>
      </p:sp>
      <p:sp>
        <p:nvSpPr>
          <p:cNvPr id="3" name="Sous-titre 2">
            <a:extLst>
              <a:ext uri="{FF2B5EF4-FFF2-40B4-BE49-F238E27FC236}">
                <a16:creationId xmlns:a16="http://schemas.microsoft.com/office/drawing/2014/main" id="{EC80FBD9-0977-4B2B-9318-30774BB0947C}"/>
              </a:ext>
            </a:extLst>
          </p:cNvPr>
          <p:cNvSpPr>
            <a:spLocks noGrp="1"/>
          </p:cNvSpPr>
          <p:nvPr>
            <p:ph type="subTitle" idx="1" hasCustomPrompt="1"/>
          </p:nvPr>
        </p:nvSpPr>
        <p:spPr>
          <a:xfrm>
            <a:off x="1280158" y="2588447"/>
            <a:ext cx="7853678" cy="726645"/>
          </a:xfrm>
        </p:spPr>
        <p:txBody>
          <a:bodyPr lIns="0" tIns="0" rIns="0" bIns="0" rtlCol="0" anchor="t" anchorCtr="0">
            <a:normAutofit/>
          </a:bodyPr>
          <a:lstStyle>
            <a:lvl1pPr marL="0" indent="0" algn="l">
              <a:buNone/>
              <a:defRPr lang="fr-FR" sz="2400">
                <a:solidFill>
                  <a:schemeClr val="bg1"/>
                </a:solidFill>
              </a:defRPr>
            </a:lvl1pPr>
            <a:lvl2pPr marL="457200" indent="0" algn="ctr">
              <a:buNone/>
              <a:defRPr lang="fr-FR" sz="2000"/>
            </a:lvl2pPr>
            <a:lvl3pPr marL="914400" indent="0" algn="ctr">
              <a:buNone/>
              <a:defRPr lang="fr-FR" sz="1800"/>
            </a:lvl3pPr>
            <a:lvl4pPr marL="1371600" indent="0" algn="ctr">
              <a:buNone/>
              <a:defRPr lang="fr-FR" sz="1600"/>
            </a:lvl4pPr>
            <a:lvl5pPr marL="1828800" indent="0" algn="ctr">
              <a:buNone/>
              <a:defRPr lang="fr-FR" sz="1600"/>
            </a:lvl5pPr>
            <a:lvl6pPr marL="2286000" indent="0" algn="ctr">
              <a:buNone/>
              <a:defRPr lang="fr-FR" sz="1600"/>
            </a:lvl6pPr>
            <a:lvl7pPr marL="2743200" indent="0" algn="ctr">
              <a:buNone/>
              <a:defRPr lang="fr-FR" sz="1600"/>
            </a:lvl7pPr>
            <a:lvl8pPr marL="3200400" indent="0" algn="ctr">
              <a:buNone/>
              <a:defRPr lang="fr-FR" sz="1600"/>
            </a:lvl8pPr>
            <a:lvl9pPr marL="3657600" indent="0" algn="ctr">
              <a:buNone/>
              <a:defRPr lang="fr-FR" sz="1600"/>
            </a:lvl9pPr>
          </a:lstStyle>
          <a:p>
            <a:pPr lvl="0" rtl="0"/>
            <a:r>
              <a:rPr lang="fr-FR"/>
              <a:t>Cliquer pour ajouter du texte</a:t>
            </a:r>
          </a:p>
        </p:txBody>
      </p:sp>
      <p:sp>
        <p:nvSpPr>
          <p:cNvPr id="5" name="Espace réservé d’image 14">
            <a:extLst>
              <a:ext uri="{FF2B5EF4-FFF2-40B4-BE49-F238E27FC236}">
                <a16:creationId xmlns:a16="http://schemas.microsoft.com/office/drawing/2014/main" id="{5DDB7824-50BA-B12F-AD49-CA8953CA3A0E}"/>
              </a:ext>
            </a:extLst>
          </p:cNvPr>
          <p:cNvSpPr>
            <a:spLocks noGrp="1"/>
          </p:cNvSpPr>
          <p:nvPr>
            <p:ph type="pic" sz="quarter" idx="13" hasCustomPrompt="1"/>
          </p:nvPr>
        </p:nvSpPr>
        <p:spPr>
          <a:xfrm>
            <a:off x="8536252" y="3205313"/>
            <a:ext cx="3043077" cy="3043083"/>
          </a:xfrm>
          <a:custGeom>
            <a:avLst/>
            <a:gdLst>
              <a:gd name="connsiteX0" fmla="*/ 2133823 w 4266960"/>
              <a:gd name="connsiteY0" fmla="*/ 0 h 4266968"/>
              <a:gd name="connsiteX1" fmla="*/ 4256628 w 4266960"/>
              <a:gd name="connsiteY1" fmla="*/ 1915652 h 4266968"/>
              <a:gd name="connsiteX2" fmla="*/ 4266960 w 4266960"/>
              <a:gd name="connsiteY2" fmla="*/ 2120258 h 4266968"/>
              <a:gd name="connsiteX3" fmla="*/ 4266960 w 4266960"/>
              <a:gd name="connsiteY3" fmla="*/ 2147389 h 4266968"/>
              <a:gd name="connsiteX4" fmla="*/ 4256628 w 4266960"/>
              <a:gd name="connsiteY4" fmla="*/ 2351994 h 4266968"/>
              <a:gd name="connsiteX5" fmla="*/ 2351994 w 4266960"/>
              <a:gd name="connsiteY5" fmla="*/ 4256629 h 4266968"/>
              <a:gd name="connsiteX6" fmla="*/ 2147230 w 4266960"/>
              <a:gd name="connsiteY6" fmla="*/ 4266968 h 4266968"/>
              <a:gd name="connsiteX7" fmla="*/ 2120416 w 4266960"/>
              <a:gd name="connsiteY7" fmla="*/ 4266968 h 4266968"/>
              <a:gd name="connsiteX8" fmla="*/ 1915652 w 4266960"/>
              <a:gd name="connsiteY8" fmla="*/ 4256629 h 4266968"/>
              <a:gd name="connsiteX9" fmla="*/ 0 w 4266960"/>
              <a:gd name="connsiteY9" fmla="*/ 2133823 h 4266968"/>
              <a:gd name="connsiteX10" fmla="*/ 2133823 w 4266960"/>
              <a:gd name="connsiteY10" fmla="*/ 0 h 426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6960" h="4266968">
                <a:moveTo>
                  <a:pt x="2133823" y="0"/>
                </a:moveTo>
                <a:cubicBezTo>
                  <a:pt x="3238644" y="0"/>
                  <a:pt x="4147355" y="839660"/>
                  <a:pt x="4256628" y="1915652"/>
                </a:cubicBezTo>
                <a:lnTo>
                  <a:pt x="4266960" y="2120258"/>
                </a:lnTo>
                <a:lnTo>
                  <a:pt x="4266960" y="2147389"/>
                </a:lnTo>
                <a:lnTo>
                  <a:pt x="4256628" y="2351994"/>
                </a:lnTo>
                <a:cubicBezTo>
                  <a:pt x="4154640" y="3356254"/>
                  <a:pt x="3356253" y="4154640"/>
                  <a:pt x="2351994" y="4256629"/>
                </a:cubicBezTo>
                <a:lnTo>
                  <a:pt x="2147230" y="4266968"/>
                </a:lnTo>
                <a:lnTo>
                  <a:pt x="2120416" y="4266968"/>
                </a:lnTo>
                <a:lnTo>
                  <a:pt x="1915652" y="4256629"/>
                </a:lnTo>
                <a:cubicBezTo>
                  <a:pt x="839660" y="4147356"/>
                  <a:pt x="0" y="3238645"/>
                  <a:pt x="0" y="2133823"/>
                </a:cubicBezTo>
                <a:cubicBezTo>
                  <a:pt x="0" y="955346"/>
                  <a:pt x="955346" y="0"/>
                  <a:pt x="2133823" y="0"/>
                </a:cubicBezTo>
                <a:close/>
              </a:path>
            </a:pathLst>
          </a:custGeom>
        </p:spPr>
        <p:txBody>
          <a:bodyPr wrap="square" tIns="914400" rtlCol="0" anchor="t" anchorCtr="0">
            <a:noAutofit/>
          </a:bodyPr>
          <a:lstStyle>
            <a:lvl1pPr algn="ctr">
              <a:buNone/>
              <a:defRPr lang="fr-FR" sz="1800">
                <a:solidFill>
                  <a:schemeClr val="bg1"/>
                </a:solidFill>
              </a:defRPr>
            </a:lvl1pPr>
          </a:lstStyle>
          <a:p>
            <a:pPr rtl="0"/>
            <a:r>
              <a:rPr lang="fr-FR"/>
              <a:t>Cliquez ici pour ajouter une image.</a:t>
            </a:r>
          </a:p>
        </p:txBody>
      </p:sp>
    </p:spTree>
    <p:extLst>
      <p:ext uri="{BB962C8B-B14F-4D97-AF65-F5344CB8AC3E}">
        <p14:creationId xmlns:p14="http://schemas.microsoft.com/office/powerpoint/2010/main" val="652645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e, imag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696CF8C-1EA0-4E47-AC60-CAC3B80A3C5D}"/>
              </a:ext>
            </a:extLst>
          </p:cNvPr>
          <p:cNvSpPr>
            <a:spLocks noGrp="1"/>
          </p:cNvSpPr>
          <p:nvPr>
            <p:ph type="title" hasCustomPrompt="1"/>
          </p:nvPr>
        </p:nvSpPr>
        <p:spPr>
          <a:xfrm>
            <a:off x="4114800" y="640080"/>
            <a:ext cx="7498080" cy="1280160"/>
          </a:xfrm>
        </p:spPr>
        <p:txBody>
          <a:bodyPr lIns="0" tIns="0" rIns="0" bIns="0" rtlCol="0" anchor="b" anchorCtr="0"/>
          <a:lstStyle>
            <a:lvl1pPr>
              <a:defRPr lang="fr-FR" sz="4000" b="1" cap="all" spc="0" baseline="0"/>
            </a:lvl1pPr>
          </a:lstStyle>
          <a:p>
            <a:pPr rtl="0"/>
            <a:r>
              <a:rPr lang="fr-FR"/>
              <a:t>Cliquez pour ajouter un titre</a:t>
            </a:r>
          </a:p>
        </p:txBody>
      </p:sp>
      <p:sp>
        <p:nvSpPr>
          <p:cNvPr id="6" name="Espace réservé du numéro de diapositive 5">
            <a:extLst>
              <a:ext uri="{FF2B5EF4-FFF2-40B4-BE49-F238E27FC236}">
                <a16:creationId xmlns:a16="http://schemas.microsoft.com/office/drawing/2014/main" id="{5266FD4D-815A-431C-ADEF-DE6F236F617F}"/>
              </a:ext>
            </a:extLst>
          </p:cNvPr>
          <p:cNvSpPr>
            <a:spLocks noGrp="1"/>
          </p:cNvSpPr>
          <p:nvPr>
            <p:ph type="sldNum" sz="quarter" idx="12"/>
          </p:nvPr>
        </p:nvSpPr>
        <p:spPr>
          <a:xfrm>
            <a:off x="484632" y="722376"/>
            <a:ext cx="520991" cy="517379"/>
          </a:xfrm>
        </p:spPr>
        <p:txBody>
          <a:bodyPr rtlCol="0" anchor="t" anchorCtr="0"/>
          <a:lstStyle>
            <a:lvl1pPr>
              <a:defRPr lang="fr-FR">
                <a:solidFill>
                  <a:schemeClr val="accent2"/>
                </a:solidFill>
              </a:defRPr>
            </a:lvl1pPr>
          </a:lstStyle>
          <a:p>
            <a:pPr rtl="0"/>
            <a:fld id="{D8DA9DAA-006C-4F4B-980E-E3DF019B24E2}" type="slidenum">
              <a:rPr lang="fr-FR" smtClean="0"/>
              <a:pPr/>
              <a:t>‹N°›</a:t>
            </a:fld>
            <a:endParaRPr lang="fr-FR" dirty="0"/>
          </a:p>
        </p:txBody>
      </p:sp>
      <p:sp>
        <p:nvSpPr>
          <p:cNvPr id="15" name="Espace réservé d’image 14">
            <a:extLst>
              <a:ext uri="{FF2B5EF4-FFF2-40B4-BE49-F238E27FC236}">
                <a16:creationId xmlns:a16="http://schemas.microsoft.com/office/drawing/2014/main" id="{E62FC6D8-DD87-4B93-8491-43C84EE63FE2}"/>
              </a:ext>
            </a:extLst>
          </p:cNvPr>
          <p:cNvSpPr>
            <a:spLocks noGrp="1"/>
          </p:cNvSpPr>
          <p:nvPr>
            <p:ph type="pic" sz="quarter" idx="13" hasCustomPrompt="1"/>
          </p:nvPr>
        </p:nvSpPr>
        <p:spPr>
          <a:xfrm>
            <a:off x="1317615" y="895646"/>
            <a:ext cx="1956925" cy="1956928"/>
          </a:xfrm>
          <a:custGeom>
            <a:avLst/>
            <a:gdLst>
              <a:gd name="connsiteX0" fmla="*/ 2133823 w 4266960"/>
              <a:gd name="connsiteY0" fmla="*/ 0 h 4266968"/>
              <a:gd name="connsiteX1" fmla="*/ 4256628 w 4266960"/>
              <a:gd name="connsiteY1" fmla="*/ 1915652 h 4266968"/>
              <a:gd name="connsiteX2" fmla="*/ 4266960 w 4266960"/>
              <a:gd name="connsiteY2" fmla="*/ 2120258 h 4266968"/>
              <a:gd name="connsiteX3" fmla="*/ 4266960 w 4266960"/>
              <a:gd name="connsiteY3" fmla="*/ 2147389 h 4266968"/>
              <a:gd name="connsiteX4" fmla="*/ 4256628 w 4266960"/>
              <a:gd name="connsiteY4" fmla="*/ 2351994 h 4266968"/>
              <a:gd name="connsiteX5" fmla="*/ 2351994 w 4266960"/>
              <a:gd name="connsiteY5" fmla="*/ 4256629 h 4266968"/>
              <a:gd name="connsiteX6" fmla="*/ 2147230 w 4266960"/>
              <a:gd name="connsiteY6" fmla="*/ 4266968 h 4266968"/>
              <a:gd name="connsiteX7" fmla="*/ 2120416 w 4266960"/>
              <a:gd name="connsiteY7" fmla="*/ 4266968 h 4266968"/>
              <a:gd name="connsiteX8" fmla="*/ 1915652 w 4266960"/>
              <a:gd name="connsiteY8" fmla="*/ 4256629 h 4266968"/>
              <a:gd name="connsiteX9" fmla="*/ 0 w 4266960"/>
              <a:gd name="connsiteY9" fmla="*/ 2133823 h 4266968"/>
              <a:gd name="connsiteX10" fmla="*/ 2133823 w 4266960"/>
              <a:gd name="connsiteY10" fmla="*/ 0 h 426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6960" h="4266968">
                <a:moveTo>
                  <a:pt x="2133823" y="0"/>
                </a:moveTo>
                <a:cubicBezTo>
                  <a:pt x="3238644" y="0"/>
                  <a:pt x="4147355" y="839660"/>
                  <a:pt x="4256628" y="1915652"/>
                </a:cubicBezTo>
                <a:lnTo>
                  <a:pt x="4266960" y="2120258"/>
                </a:lnTo>
                <a:lnTo>
                  <a:pt x="4266960" y="2147389"/>
                </a:lnTo>
                <a:lnTo>
                  <a:pt x="4256628" y="2351994"/>
                </a:lnTo>
                <a:cubicBezTo>
                  <a:pt x="4154640" y="3356254"/>
                  <a:pt x="3356253" y="4154640"/>
                  <a:pt x="2351994" y="4256629"/>
                </a:cubicBezTo>
                <a:lnTo>
                  <a:pt x="2147230" y="4266968"/>
                </a:lnTo>
                <a:lnTo>
                  <a:pt x="2120416" y="4266968"/>
                </a:lnTo>
                <a:lnTo>
                  <a:pt x="1915652" y="4256629"/>
                </a:lnTo>
                <a:cubicBezTo>
                  <a:pt x="839660" y="4147356"/>
                  <a:pt x="0" y="3238645"/>
                  <a:pt x="0" y="2133823"/>
                </a:cubicBezTo>
                <a:cubicBezTo>
                  <a:pt x="0" y="955346"/>
                  <a:pt x="955346" y="0"/>
                  <a:pt x="2133823" y="0"/>
                </a:cubicBezTo>
                <a:close/>
              </a:path>
            </a:pathLst>
          </a:custGeom>
        </p:spPr>
        <p:txBody>
          <a:bodyPr wrap="square" tIns="91440" rtlCol="0" anchor="t" anchorCtr="0">
            <a:noAutofit/>
          </a:bodyPr>
          <a:lstStyle>
            <a:lvl1pPr algn="ctr">
              <a:buNone/>
              <a:defRPr lang="fr-FR" sz="1800"/>
            </a:lvl1pPr>
          </a:lstStyle>
          <a:p>
            <a:pPr rtl="0"/>
            <a:r>
              <a:rPr lang="fr-FR"/>
              <a:t>Cliquez ici pour ajouter une image.</a:t>
            </a:r>
          </a:p>
        </p:txBody>
      </p:sp>
      <p:sp>
        <p:nvSpPr>
          <p:cNvPr id="3" name="Espace réservé du contenu 2">
            <a:extLst>
              <a:ext uri="{FF2B5EF4-FFF2-40B4-BE49-F238E27FC236}">
                <a16:creationId xmlns:a16="http://schemas.microsoft.com/office/drawing/2014/main" id="{628CABF8-19D8-4F3C-994F-4D35EC7A2C3E}"/>
              </a:ext>
            </a:extLst>
          </p:cNvPr>
          <p:cNvSpPr>
            <a:spLocks noGrp="1"/>
          </p:cNvSpPr>
          <p:nvPr>
            <p:ph idx="1" hasCustomPrompt="1"/>
          </p:nvPr>
        </p:nvSpPr>
        <p:spPr>
          <a:xfrm>
            <a:off x="4114800" y="2194560"/>
            <a:ext cx="7498080" cy="4023360"/>
          </a:xfrm>
        </p:spPr>
        <p:txBody>
          <a:bodyPr lIns="0" tIns="0" rIns="0" bIns="0" rtlCol="0">
            <a:noAutofit/>
          </a:bodyPr>
          <a:lstStyle>
            <a:lvl1pPr marL="0" indent="0">
              <a:lnSpc>
                <a:spcPct val="110000"/>
              </a:lnSpc>
              <a:buNone/>
              <a:defRPr lang="fr-FR" sz="1800"/>
            </a:lvl1pPr>
            <a:lvl2pPr marL="228600">
              <a:defRPr lang="fr-FR" sz="1600"/>
            </a:lvl2pPr>
            <a:lvl3pPr marL="457200">
              <a:defRPr lang="fr-FR" sz="1400"/>
            </a:lvl3pPr>
            <a:lvl4pPr marL="685800">
              <a:defRPr lang="fr-FR" sz="1200"/>
            </a:lvl4pPr>
            <a:lvl5pPr>
              <a:defRPr lang="fr-FR" sz="1400"/>
            </a:lvl5pPr>
          </a:lstStyle>
          <a:p>
            <a:pPr lvl="0" rtl="0"/>
            <a:r>
              <a:rPr lang="fr-FR"/>
              <a:t>Cliquer pour ajouter du texte</a:t>
            </a:r>
          </a:p>
          <a:p>
            <a:pPr lvl="1" rtl="0"/>
            <a:r>
              <a:rPr lang="fr-FR"/>
              <a:t>Deuxième niveau</a:t>
            </a:r>
          </a:p>
          <a:p>
            <a:pPr lvl="2" rtl="0"/>
            <a:r>
              <a:rPr lang="fr-FR"/>
              <a:t>Troisième niveau</a:t>
            </a:r>
          </a:p>
          <a:p>
            <a:pPr lvl="3" rtl="0"/>
            <a:r>
              <a:rPr lang="fr-FR"/>
              <a:t>Quatrième niveau</a:t>
            </a:r>
          </a:p>
        </p:txBody>
      </p:sp>
      <p:sp>
        <p:nvSpPr>
          <p:cNvPr id="4" name="Espace réservé du pied de page 8">
            <a:extLst>
              <a:ext uri="{FF2B5EF4-FFF2-40B4-BE49-F238E27FC236}">
                <a16:creationId xmlns:a16="http://schemas.microsoft.com/office/drawing/2014/main" id="{5189CAD3-7011-6481-11F8-05B5CB106F01}"/>
              </a:ext>
            </a:extLst>
          </p:cNvPr>
          <p:cNvSpPr>
            <a:spLocks noGrp="1"/>
          </p:cNvSpPr>
          <p:nvPr>
            <p:ph type="ftr" sz="quarter" idx="17"/>
          </p:nvPr>
        </p:nvSpPr>
        <p:spPr>
          <a:xfrm>
            <a:off x="1280160" y="6356350"/>
            <a:ext cx="4114800" cy="365125"/>
          </a:xfrm>
        </p:spPr>
        <p:txBody>
          <a:bodyPr lIns="0" rIns="91440" rtlCol="0"/>
          <a:lstStyle>
            <a:lvl1pPr algn="l">
              <a:defRPr lang="fr-FR"/>
            </a:lvl1pPr>
          </a:lstStyle>
          <a:p>
            <a:pPr rtl="0"/>
            <a:endParaRPr lang="fr-FR" dirty="0"/>
          </a:p>
        </p:txBody>
      </p:sp>
      <p:cxnSp>
        <p:nvCxnSpPr>
          <p:cNvPr id="10" name="Connecteur droit 9">
            <a:extLst>
              <a:ext uri="{FF2B5EF4-FFF2-40B4-BE49-F238E27FC236}">
                <a16:creationId xmlns:a16="http://schemas.microsoft.com/office/drawing/2014/main" id="{CB7CB27F-7A56-A747-A4D6-5627C24638D9}"/>
              </a:ext>
              <a:ext uri="{C183D7F6-B498-43B3-948B-1728B52AA6E4}">
                <adec:decorative xmlns:adec="http://schemas.microsoft.com/office/drawing/2017/decorative" val="1"/>
              </a:ext>
            </a:extLst>
          </p:cNvPr>
          <p:cNvCxnSpPr>
            <a:cxnSpLocks/>
          </p:cNvCxnSpPr>
          <p:nvPr userDrawn="1"/>
        </p:nvCxnSpPr>
        <p:spPr>
          <a:xfrm>
            <a:off x="740664"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7111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re + sous-titre diapositive">
    <p:bg>
      <p:bgPr>
        <a:gradFill>
          <a:gsLst>
            <a:gs pos="100000">
              <a:schemeClr val="accent4"/>
            </a:gs>
            <a:gs pos="0">
              <a:schemeClr val="accent2"/>
            </a:gs>
          </a:gsLst>
          <a:lin ang="18000000" scaled="0"/>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640AAD-80AF-40E7-BE3F-43D32FC68ED4}"/>
              </a:ext>
            </a:extLst>
          </p:cNvPr>
          <p:cNvSpPr>
            <a:spLocks noGrp="1"/>
          </p:cNvSpPr>
          <p:nvPr>
            <p:ph type="ctrTitle" hasCustomPrompt="1"/>
          </p:nvPr>
        </p:nvSpPr>
        <p:spPr>
          <a:xfrm>
            <a:off x="1280159" y="3383280"/>
            <a:ext cx="10302240" cy="1852046"/>
          </a:xfrm>
        </p:spPr>
        <p:txBody>
          <a:bodyPr lIns="0" tIns="274320" rIns="0" bIns="0" rtlCol="0" anchor="t" anchorCtr="0"/>
          <a:lstStyle>
            <a:lvl1pPr algn="l">
              <a:lnSpc>
                <a:spcPts val="5400"/>
              </a:lnSpc>
              <a:defRPr lang="fr-FR" sz="5400" b="1" i="0" cap="all" spc="0" baseline="0">
                <a:solidFill>
                  <a:schemeClr val="bg1"/>
                </a:solidFill>
              </a:defRPr>
            </a:lvl1pPr>
          </a:lstStyle>
          <a:p>
            <a:pPr rtl="0"/>
            <a:r>
              <a:rPr lang="fr-FR"/>
              <a:t>Cliquez pour ajouter un titre</a:t>
            </a:r>
          </a:p>
        </p:txBody>
      </p:sp>
      <p:sp>
        <p:nvSpPr>
          <p:cNvPr id="3" name="Sous-titre 2">
            <a:extLst>
              <a:ext uri="{FF2B5EF4-FFF2-40B4-BE49-F238E27FC236}">
                <a16:creationId xmlns:a16="http://schemas.microsoft.com/office/drawing/2014/main" id="{EC80FBD9-0977-4B2B-9318-30774BB0947C}"/>
              </a:ext>
            </a:extLst>
          </p:cNvPr>
          <p:cNvSpPr>
            <a:spLocks noGrp="1"/>
          </p:cNvSpPr>
          <p:nvPr>
            <p:ph type="subTitle" idx="1" hasCustomPrompt="1"/>
          </p:nvPr>
        </p:nvSpPr>
        <p:spPr>
          <a:xfrm>
            <a:off x="1280158" y="2966886"/>
            <a:ext cx="10302237" cy="397191"/>
          </a:xfrm>
        </p:spPr>
        <p:txBody>
          <a:bodyPr lIns="0" tIns="0" rIns="0" bIns="0" rtlCol="0" anchor="b" anchorCtr="0">
            <a:normAutofit/>
          </a:bodyPr>
          <a:lstStyle>
            <a:lvl1pPr marL="0" indent="0" algn="l">
              <a:buNone/>
              <a:defRPr lang="fr-FR" sz="2400">
                <a:solidFill>
                  <a:schemeClr val="bg1"/>
                </a:solidFill>
              </a:defRPr>
            </a:lvl1pPr>
            <a:lvl2pPr marL="457200" indent="0" algn="ctr">
              <a:buNone/>
              <a:defRPr lang="fr-FR" sz="2000"/>
            </a:lvl2pPr>
            <a:lvl3pPr marL="914400" indent="0" algn="ctr">
              <a:buNone/>
              <a:defRPr lang="fr-FR" sz="1800"/>
            </a:lvl3pPr>
            <a:lvl4pPr marL="1371600" indent="0" algn="ctr">
              <a:buNone/>
              <a:defRPr lang="fr-FR" sz="1600"/>
            </a:lvl4pPr>
            <a:lvl5pPr marL="1828800" indent="0" algn="ctr">
              <a:buNone/>
              <a:defRPr lang="fr-FR" sz="1600"/>
            </a:lvl5pPr>
            <a:lvl6pPr marL="2286000" indent="0" algn="ctr">
              <a:buNone/>
              <a:defRPr lang="fr-FR" sz="1600"/>
            </a:lvl6pPr>
            <a:lvl7pPr marL="2743200" indent="0" algn="ctr">
              <a:buNone/>
              <a:defRPr lang="fr-FR" sz="1600"/>
            </a:lvl7pPr>
            <a:lvl8pPr marL="3200400" indent="0" algn="ctr">
              <a:buNone/>
              <a:defRPr lang="fr-FR" sz="1600"/>
            </a:lvl8pPr>
            <a:lvl9pPr marL="3657600" indent="0" algn="ctr">
              <a:buNone/>
              <a:defRPr lang="fr-FR" sz="1600"/>
            </a:lvl9pPr>
          </a:lstStyle>
          <a:p>
            <a:pPr lvl="0" rtl="0"/>
            <a:r>
              <a:rPr lang="fr-FR"/>
              <a:t>Cliquer pour ajouter du texte</a:t>
            </a:r>
          </a:p>
        </p:txBody>
      </p:sp>
      <p:cxnSp>
        <p:nvCxnSpPr>
          <p:cNvPr id="5" name="Connecteur droit 4">
            <a:extLst>
              <a:ext uri="{FF2B5EF4-FFF2-40B4-BE49-F238E27FC236}">
                <a16:creationId xmlns:a16="http://schemas.microsoft.com/office/drawing/2014/main" id="{57912362-D30D-7B0B-BA94-0993B1EBC4E4}"/>
              </a:ext>
              <a:ext uri="{C183D7F6-B498-43B3-948B-1728B52AA6E4}">
                <adec:decorative xmlns:adec="http://schemas.microsoft.com/office/drawing/2017/decorative" val="1"/>
              </a:ext>
            </a:extLst>
          </p:cNvPr>
          <p:cNvCxnSpPr>
            <a:cxnSpLocks/>
          </p:cNvCxnSpPr>
          <p:nvPr userDrawn="1"/>
        </p:nvCxnSpPr>
        <p:spPr>
          <a:xfrm>
            <a:off x="1280160" y="0"/>
            <a:ext cx="0" cy="2775857"/>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7644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F057AE-3B3B-4261-B912-BF9EB9A58C36}"/>
              </a:ext>
            </a:extLst>
          </p:cNvPr>
          <p:cNvSpPr>
            <a:spLocks noGrp="1"/>
          </p:cNvSpPr>
          <p:nvPr>
            <p:ph type="title" hasCustomPrompt="1"/>
          </p:nvPr>
        </p:nvSpPr>
        <p:spPr>
          <a:xfrm>
            <a:off x="1280160" y="685800"/>
            <a:ext cx="9137012" cy="1280160"/>
          </a:xfrm>
        </p:spPr>
        <p:txBody>
          <a:bodyPr lIns="0" tIns="0" rIns="0" bIns="0" rtlCol="0"/>
          <a:lstStyle>
            <a:lvl1pPr>
              <a:defRPr lang="fr-FR" sz="4000" b="1" cap="all" spc="0" baseline="0"/>
            </a:lvl1pPr>
          </a:lstStyle>
          <a:p>
            <a:pPr rtl="0"/>
            <a:r>
              <a:rPr lang="fr-FR"/>
              <a:t>Cliquez pour ajouter un titre</a:t>
            </a:r>
          </a:p>
        </p:txBody>
      </p:sp>
      <p:sp>
        <p:nvSpPr>
          <p:cNvPr id="15" name="Espace réservé du numéro de diapositive 14">
            <a:extLst>
              <a:ext uri="{FF2B5EF4-FFF2-40B4-BE49-F238E27FC236}">
                <a16:creationId xmlns:a16="http://schemas.microsoft.com/office/drawing/2014/main" id="{0F91A5DB-A2CA-1D70-9A06-3869A288C924}"/>
              </a:ext>
            </a:extLst>
          </p:cNvPr>
          <p:cNvSpPr>
            <a:spLocks noGrp="1"/>
          </p:cNvSpPr>
          <p:nvPr>
            <p:ph type="sldNum" sz="quarter" idx="12"/>
          </p:nvPr>
        </p:nvSpPr>
        <p:spPr/>
        <p:txBody>
          <a:bodyPr rtlCol="0"/>
          <a:lstStyle>
            <a:defPPr>
              <a:defRPr lang="fr-FR"/>
            </a:defPPr>
          </a:lstStyle>
          <a:p>
            <a:pPr rtl="0"/>
            <a:fld id="{D8DA9DAA-006C-4F4B-980E-E3DF019B24E2}" type="slidenum">
              <a:rPr lang="fr-FR" smtClean="0"/>
              <a:pPr/>
              <a:t>‹N°›</a:t>
            </a:fld>
            <a:endParaRPr lang="fr-FR" dirty="0"/>
          </a:p>
        </p:txBody>
      </p:sp>
      <p:sp>
        <p:nvSpPr>
          <p:cNvPr id="4" name="Espace réservé du contenu 3">
            <a:extLst>
              <a:ext uri="{FF2B5EF4-FFF2-40B4-BE49-F238E27FC236}">
                <a16:creationId xmlns:a16="http://schemas.microsoft.com/office/drawing/2014/main" id="{8DE39CA1-2B6D-427E-9688-9093D5865CB7}"/>
              </a:ext>
            </a:extLst>
          </p:cNvPr>
          <p:cNvSpPr>
            <a:spLocks noGrp="1"/>
          </p:cNvSpPr>
          <p:nvPr>
            <p:ph sz="half" idx="2" hasCustomPrompt="1"/>
          </p:nvPr>
        </p:nvSpPr>
        <p:spPr>
          <a:xfrm>
            <a:off x="1280160" y="2327440"/>
            <a:ext cx="4846320" cy="4040574"/>
          </a:xfrm>
        </p:spPr>
        <p:txBody>
          <a:bodyPr lIns="0" tIns="0" rIns="0" bIns="0" rtlCol="0">
            <a:normAutofit/>
          </a:bodyPr>
          <a:lstStyle>
            <a:lvl1pPr marL="0" indent="0">
              <a:spcAft>
                <a:spcPts val="0"/>
              </a:spcAft>
              <a:buNone/>
              <a:defRPr lang="fr-FR" sz="1800"/>
            </a:lvl1pPr>
            <a:lvl2pPr marL="228600">
              <a:spcBef>
                <a:spcPts val="1200"/>
              </a:spcBef>
              <a:defRPr lang="fr-FR" sz="1800"/>
            </a:lvl2pPr>
            <a:lvl3pPr marL="685800">
              <a:spcBef>
                <a:spcPts val="1200"/>
              </a:spcBef>
              <a:defRPr lang="fr-FR" sz="1800"/>
            </a:lvl3pPr>
            <a:lvl4pPr marL="1143000">
              <a:spcBef>
                <a:spcPts val="1200"/>
              </a:spcBef>
              <a:defRPr lang="fr-FR" sz="1800"/>
            </a:lvl4pPr>
            <a:lvl5pPr marL="1600200">
              <a:spcBef>
                <a:spcPts val="1200"/>
              </a:spcBef>
              <a:defRPr lang="fr-FR" sz="1800"/>
            </a:lvl5pPr>
          </a:lstStyle>
          <a:p>
            <a:pPr lvl="0" rtl="0"/>
            <a:r>
              <a:rPr lang="fr-FR"/>
              <a:t>Cliquer pour ajouter du texte</a:t>
            </a:r>
          </a:p>
          <a:p>
            <a:pPr lvl="1" rtl="0"/>
            <a:r>
              <a:rPr lang="fr-FR"/>
              <a:t>Deuxième niveau</a:t>
            </a:r>
          </a:p>
          <a:p>
            <a:pPr lvl="2" rtl="0"/>
            <a:r>
              <a:rPr lang="fr-FR"/>
              <a:t>Troisième niveau</a:t>
            </a:r>
          </a:p>
          <a:p>
            <a:pPr lvl="3" rtl="0"/>
            <a:r>
              <a:rPr lang="fr-FR"/>
              <a:t>Quatrième niveau</a:t>
            </a:r>
          </a:p>
          <a:p>
            <a:pPr lvl="4" rtl="0"/>
            <a:r>
              <a:rPr lang="fr-FR"/>
              <a:t>Cinquième niveau</a:t>
            </a:r>
          </a:p>
        </p:txBody>
      </p:sp>
      <p:sp>
        <p:nvSpPr>
          <p:cNvPr id="6" name="Espace réservé du contenu 5">
            <a:extLst>
              <a:ext uri="{FF2B5EF4-FFF2-40B4-BE49-F238E27FC236}">
                <a16:creationId xmlns:a16="http://schemas.microsoft.com/office/drawing/2014/main" id="{BD7EA593-3036-4FB5-94B4-D9431DF04871}"/>
              </a:ext>
            </a:extLst>
          </p:cNvPr>
          <p:cNvSpPr>
            <a:spLocks noGrp="1"/>
          </p:cNvSpPr>
          <p:nvPr>
            <p:ph sz="quarter" idx="4" hasCustomPrompt="1"/>
          </p:nvPr>
        </p:nvSpPr>
        <p:spPr>
          <a:xfrm>
            <a:off x="6723402" y="2327441"/>
            <a:ext cx="4846320" cy="4040574"/>
          </a:xfrm>
        </p:spPr>
        <p:txBody>
          <a:bodyPr lIns="0" tIns="0" rIns="0" bIns="0" rtlCol="0">
            <a:normAutofit/>
          </a:bodyPr>
          <a:lstStyle>
            <a:lvl1pPr marL="0" indent="0">
              <a:spcAft>
                <a:spcPts val="0"/>
              </a:spcAft>
              <a:buNone/>
              <a:defRPr lang="fr-FR" sz="1800"/>
            </a:lvl1pPr>
            <a:lvl2pPr marL="228600">
              <a:spcBef>
                <a:spcPts val="1200"/>
              </a:spcBef>
              <a:defRPr lang="fr-FR" sz="1800"/>
            </a:lvl2pPr>
            <a:lvl3pPr marL="685800">
              <a:spcBef>
                <a:spcPts val="1200"/>
              </a:spcBef>
              <a:defRPr lang="fr-FR" sz="1800"/>
            </a:lvl3pPr>
            <a:lvl4pPr marL="1143000">
              <a:spcBef>
                <a:spcPts val="1200"/>
              </a:spcBef>
              <a:defRPr lang="fr-FR" sz="1800"/>
            </a:lvl4pPr>
            <a:lvl5pPr marL="1600200">
              <a:spcBef>
                <a:spcPts val="1200"/>
              </a:spcBef>
              <a:defRPr lang="fr-FR" sz="1800"/>
            </a:lvl5pPr>
          </a:lstStyle>
          <a:p>
            <a:pPr lvl="0" rtl="0"/>
            <a:r>
              <a:rPr lang="fr-FR"/>
              <a:t>Cliquer pour ajouter du texte</a:t>
            </a:r>
          </a:p>
          <a:p>
            <a:pPr lvl="1" rtl="0"/>
            <a:r>
              <a:rPr lang="fr-FR"/>
              <a:t>Deuxième niveau</a:t>
            </a:r>
          </a:p>
          <a:p>
            <a:pPr lvl="2" rtl="0"/>
            <a:r>
              <a:rPr lang="fr-FR"/>
              <a:t>Troisième niveau</a:t>
            </a:r>
          </a:p>
          <a:p>
            <a:pPr lvl="3" rtl="0"/>
            <a:r>
              <a:rPr lang="fr-FR"/>
              <a:t>Quatrième niveau</a:t>
            </a:r>
          </a:p>
          <a:p>
            <a:pPr lvl="4" rtl="0"/>
            <a:r>
              <a:rPr lang="fr-FR"/>
              <a:t>Cinquième niveau</a:t>
            </a:r>
          </a:p>
        </p:txBody>
      </p:sp>
      <p:cxnSp>
        <p:nvCxnSpPr>
          <p:cNvPr id="10" name="Connecteur droit 9">
            <a:extLst>
              <a:ext uri="{FF2B5EF4-FFF2-40B4-BE49-F238E27FC236}">
                <a16:creationId xmlns:a16="http://schemas.microsoft.com/office/drawing/2014/main" id="{160F34ED-DA60-4CC2-B735-B0EC5D9FEA35}"/>
              </a:ext>
              <a:ext uri="{C183D7F6-B498-43B3-948B-1728B52AA6E4}">
                <adec:decorative xmlns:adec="http://schemas.microsoft.com/office/drawing/2017/decorative" val="1"/>
              </a:ext>
            </a:extLst>
          </p:cNvPr>
          <p:cNvCxnSpPr>
            <a:cxnSpLocks/>
          </p:cNvCxnSpPr>
          <p:nvPr/>
        </p:nvCxnSpPr>
        <p:spPr>
          <a:xfrm>
            <a:off x="740664"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13" name="Espace réservé du pied de page 12">
            <a:extLst>
              <a:ext uri="{FF2B5EF4-FFF2-40B4-BE49-F238E27FC236}">
                <a16:creationId xmlns:a16="http://schemas.microsoft.com/office/drawing/2014/main" id="{6D6A69CF-70D6-AB12-CD8B-FD75B7EE1420}"/>
              </a:ext>
            </a:extLst>
          </p:cNvPr>
          <p:cNvSpPr>
            <a:spLocks noGrp="1"/>
          </p:cNvSpPr>
          <p:nvPr>
            <p:ph type="ftr" sz="quarter" idx="11"/>
          </p:nvPr>
        </p:nvSpPr>
        <p:spPr>
          <a:xfrm>
            <a:off x="1280160" y="6356350"/>
            <a:ext cx="4114800" cy="365125"/>
          </a:xfrm>
        </p:spPr>
        <p:txBody>
          <a:bodyPr rtlCol="0"/>
          <a:lstStyle>
            <a:lvl1pPr algn="l">
              <a:defRPr lang="fr-FR"/>
            </a:lvl1pPr>
          </a:lstStyle>
          <a:p>
            <a:pPr rtl="0"/>
            <a:endParaRPr lang="fr-FR" dirty="0"/>
          </a:p>
        </p:txBody>
      </p:sp>
    </p:spTree>
    <p:extLst>
      <p:ext uri="{BB962C8B-B14F-4D97-AF65-F5344CB8AC3E}">
        <p14:creationId xmlns:p14="http://schemas.microsoft.com/office/powerpoint/2010/main" val="937595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aison 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EFE408-BFE1-16DC-F7C6-47F55C171AC6}"/>
              </a:ext>
              <a:ext uri="{C183D7F6-B498-43B3-948B-1728B52AA6E4}">
                <adec:decorative xmlns:adec="http://schemas.microsoft.com/office/drawing/2017/decorative" val="1"/>
              </a:ext>
            </a:extLst>
          </p:cNvPr>
          <p:cNvSpPr/>
          <p:nvPr userDrawn="1"/>
        </p:nvSpPr>
        <p:spPr>
          <a:xfrm>
            <a:off x="6412992" y="0"/>
            <a:ext cx="5779008" cy="6858000"/>
          </a:xfrm>
          <a:prstGeom prst="rect">
            <a:avLst/>
          </a:prstGeom>
          <a:gradFill flip="none" rotWithShape="1">
            <a:gsLst>
              <a:gs pos="100000">
                <a:schemeClr val="accent4"/>
              </a:gs>
              <a:gs pos="0">
                <a:schemeClr val="accent2"/>
              </a:gs>
            </a:gsLst>
            <a:lin ang="4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stStyle>
          <a:p>
            <a:pPr algn="ctr" rtl="0"/>
            <a:endParaRPr lang="fr-FR" dirty="0"/>
          </a:p>
        </p:txBody>
      </p:sp>
      <p:sp>
        <p:nvSpPr>
          <p:cNvPr id="2" name="Titre 1">
            <a:extLst>
              <a:ext uri="{FF2B5EF4-FFF2-40B4-BE49-F238E27FC236}">
                <a16:creationId xmlns:a16="http://schemas.microsoft.com/office/drawing/2014/main" id="{B5F057AE-3B3B-4261-B912-BF9EB9A58C36}"/>
              </a:ext>
            </a:extLst>
          </p:cNvPr>
          <p:cNvSpPr>
            <a:spLocks noGrp="1"/>
          </p:cNvSpPr>
          <p:nvPr>
            <p:ph type="title"/>
          </p:nvPr>
        </p:nvSpPr>
        <p:spPr>
          <a:xfrm>
            <a:off x="6915572" y="685800"/>
            <a:ext cx="4754880" cy="5670550"/>
          </a:xfrm>
        </p:spPr>
        <p:txBody>
          <a:bodyPr lIns="0" tIns="0" rIns="0" bIns="0" rtlCol="0" anchor="ctr" anchorCtr="0"/>
          <a:lstStyle>
            <a:lvl1pPr algn="l">
              <a:defRPr lang="fr-FR" sz="4000" b="1" cap="all" spc="0" baseline="0">
                <a:solidFill>
                  <a:schemeClr val="bg1"/>
                </a:solidFill>
              </a:defRPr>
            </a:lvl1pPr>
          </a:lstStyle>
          <a:p>
            <a:pPr rtl="0"/>
            <a:r>
              <a:rPr lang="fr-FR"/>
              <a:t>Modifiez le style du titre</a:t>
            </a:r>
          </a:p>
        </p:txBody>
      </p:sp>
      <p:sp>
        <p:nvSpPr>
          <p:cNvPr id="22" name="Espace réservé du numéro de diapositive 21">
            <a:extLst>
              <a:ext uri="{FF2B5EF4-FFF2-40B4-BE49-F238E27FC236}">
                <a16:creationId xmlns:a16="http://schemas.microsoft.com/office/drawing/2014/main" id="{4C0ED5DD-6381-0FFD-7B45-D21179A390B5}"/>
              </a:ext>
            </a:extLst>
          </p:cNvPr>
          <p:cNvSpPr>
            <a:spLocks noGrp="1"/>
          </p:cNvSpPr>
          <p:nvPr>
            <p:ph type="sldNum" sz="quarter" idx="12"/>
          </p:nvPr>
        </p:nvSpPr>
        <p:spPr/>
        <p:txBody>
          <a:bodyPr rtlCol="0"/>
          <a:lstStyle>
            <a:defPPr>
              <a:defRPr lang="fr-FR"/>
            </a:defPPr>
          </a:lstStyle>
          <a:p>
            <a:pPr rtl="0"/>
            <a:fld id="{D8DA9DAA-006C-4F4B-980E-E3DF019B24E2}" type="slidenum">
              <a:rPr lang="fr-FR" smtClean="0"/>
              <a:pPr/>
              <a:t>‹N°›</a:t>
            </a:fld>
            <a:endParaRPr lang="fr-FR" dirty="0"/>
          </a:p>
        </p:txBody>
      </p:sp>
      <p:sp>
        <p:nvSpPr>
          <p:cNvPr id="4" name="Espace réservé du contenu 5">
            <a:extLst>
              <a:ext uri="{FF2B5EF4-FFF2-40B4-BE49-F238E27FC236}">
                <a16:creationId xmlns:a16="http://schemas.microsoft.com/office/drawing/2014/main" id="{F042E432-AE48-385B-DEA1-32129394CE76}"/>
              </a:ext>
            </a:extLst>
          </p:cNvPr>
          <p:cNvSpPr>
            <a:spLocks noGrp="1"/>
          </p:cNvSpPr>
          <p:nvPr>
            <p:ph sz="quarter" idx="15" hasCustomPrompt="1"/>
          </p:nvPr>
        </p:nvSpPr>
        <p:spPr>
          <a:xfrm>
            <a:off x="1279526" y="1533524"/>
            <a:ext cx="4663440" cy="1895475"/>
          </a:xfrm>
        </p:spPr>
        <p:txBody>
          <a:bodyPr lIns="0" tIns="0" rIns="0" bIns="0" rtlCol="0" anchor="t" anchorCtr="0">
            <a:noAutofit/>
          </a:bodyPr>
          <a:lstStyle>
            <a:lvl1pPr marL="342900" indent="-512064">
              <a:spcBef>
                <a:spcPts val="1000"/>
              </a:spcBef>
              <a:buFont typeface="+mj-lt"/>
              <a:buAutoNum type="arabicPeriod"/>
              <a:defRPr lang="fr-FR" sz="1800"/>
            </a:lvl1pPr>
            <a:lvl2pPr marL="1028700" indent="-342900">
              <a:spcBef>
                <a:spcPts val="1200"/>
              </a:spcBef>
              <a:buFont typeface="+mj-lt"/>
              <a:buAutoNum type="alphaLcPeriod"/>
              <a:defRPr lang="fr-FR" sz="1800"/>
            </a:lvl2pPr>
            <a:lvl3pPr marL="1257300" indent="-342900">
              <a:spcBef>
                <a:spcPts val="1200"/>
              </a:spcBef>
              <a:buFont typeface="+mj-lt"/>
              <a:buAutoNum type="arabicParenR"/>
              <a:defRPr lang="fr-FR" sz="1800"/>
            </a:lvl3pPr>
            <a:lvl4pPr marL="1714500" indent="-342900">
              <a:spcBef>
                <a:spcPts val="1200"/>
              </a:spcBef>
              <a:buFont typeface="+mj-lt"/>
              <a:buAutoNum type="alphaLcParenR"/>
              <a:defRPr lang="fr-FR" sz="1800"/>
            </a:lvl4pPr>
            <a:lvl5pPr marL="2228850" indent="-400050">
              <a:spcBef>
                <a:spcPts val="1200"/>
              </a:spcBef>
              <a:buFont typeface="+mj-lt"/>
              <a:buAutoNum type="romanLcPeriod"/>
              <a:defRPr lang="fr-FR" sz="1800"/>
            </a:lvl5pPr>
          </a:lstStyle>
          <a:p>
            <a:pPr lvl="0" rtl="0"/>
            <a:r>
              <a:rPr lang="fr-FR"/>
              <a:t>Cliquer pour ajouter du texte</a:t>
            </a:r>
          </a:p>
          <a:p>
            <a:pPr lvl="1" rtl="0"/>
            <a:r>
              <a:rPr lang="fr-FR"/>
              <a:t>Deuxième niveau</a:t>
            </a:r>
          </a:p>
          <a:p>
            <a:pPr lvl="2" rtl="0"/>
            <a:r>
              <a:rPr lang="fr-FR"/>
              <a:t>Troisième niveau</a:t>
            </a:r>
          </a:p>
          <a:p>
            <a:pPr lvl="3" rtl="0"/>
            <a:r>
              <a:rPr lang="fr-FR"/>
              <a:t>Quatrième niveau</a:t>
            </a:r>
          </a:p>
          <a:p>
            <a:pPr lvl="4" rtl="0"/>
            <a:r>
              <a:rPr lang="fr-FR"/>
              <a:t>Cinquième niveau</a:t>
            </a:r>
          </a:p>
        </p:txBody>
      </p:sp>
      <p:sp>
        <p:nvSpPr>
          <p:cNvPr id="7" name="Espace réservé du contenu 5">
            <a:extLst>
              <a:ext uri="{FF2B5EF4-FFF2-40B4-BE49-F238E27FC236}">
                <a16:creationId xmlns:a16="http://schemas.microsoft.com/office/drawing/2014/main" id="{DF111B2E-0535-57E2-FE92-620F9307A956}"/>
              </a:ext>
            </a:extLst>
          </p:cNvPr>
          <p:cNvSpPr>
            <a:spLocks noGrp="1"/>
          </p:cNvSpPr>
          <p:nvPr>
            <p:ph sz="quarter" idx="13" hasCustomPrompt="1"/>
          </p:nvPr>
        </p:nvSpPr>
        <p:spPr>
          <a:xfrm>
            <a:off x="1280160" y="3482974"/>
            <a:ext cx="4663440" cy="1190033"/>
          </a:xfrm>
        </p:spPr>
        <p:txBody>
          <a:bodyPr lIns="0" tIns="0" rIns="0" bIns="0" rtlCol="0" anchor="t" anchorCtr="0">
            <a:noAutofit/>
          </a:bodyPr>
          <a:lstStyle>
            <a:lvl1pPr marL="0" indent="0">
              <a:spcBef>
                <a:spcPts val="1200"/>
              </a:spcBef>
              <a:buNone/>
              <a:defRPr lang="fr-FR" sz="1800"/>
            </a:lvl1pPr>
            <a:lvl2pPr marL="457200" indent="0">
              <a:spcBef>
                <a:spcPts val="1200"/>
              </a:spcBef>
              <a:buNone/>
              <a:defRPr lang="fr-FR" sz="1600"/>
            </a:lvl2pPr>
            <a:lvl3pPr marL="914400" indent="0">
              <a:spcBef>
                <a:spcPts val="1200"/>
              </a:spcBef>
              <a:buNone/>
              <a:defRPr lang="fr-FR" sz="1400"/>
            </a:lvl3pPr>
            <a:lvl4pPr marL="1371600" indent="0">
              <a:spcBef>
                <a:spcPts val="1200"/>
              </a:spcBef>
              <a:buNone/>
              <a:defRPr lang="fr-FR" sz="1200"/>
            </a:lvl4pPr>
            <a:lvl5pPr marL="1828800" indent="0">
              <a:spcBef>
                <a:spcPts val="1200"/>
              </a:spcBef>
              <a:buNone/>
              <a:defRPr lang="fr-FR" sz="1200"/>
            </a:lvl5pPr>
          </a:lstStyle>
          <a:p>
            <a:pPr lvl="0" rtl="0"/>
            <a:r>
              <a:rPr lang="fr-FR"/>
              <a:t>Cliquer pour ajouter du texte</a:t>
            </a:r>
          </a:p>
        </p:txBody>
      </p:sp>
      <p:sp>
        <p:nvSpPr>
          <p:cNvPr id="6" name="Espace réservé du contenu 5">
            <a:extLst>
              <a:ext uri="{FF2B5EF4-FFF2-40B4-BE49-F238E27FC236}">
                <a16:creationId xmlns:a16="http://schemas.microsoft.com/office/drawing/2014/main" id="{BD7EA593-3036-4FB5-94B4-D9431DF04871}"/>
              </a:ext>
            </a:extLst>
          </p:cNvPr>
          <p:cNvSpPr>
            <a:spLocks noGrp="1"/>
          </p:cNvSpPr>
          <p:nvPr>
            <p:ph sz="quarter" idx="4" hasCustomPrompt="1"/>
          </p:nvPr>
        </p:nvSpPr>
        <p:spPr>
          <a:xfrm>
            <a:off x="1280160" y="4692058"/>
            <a:ext cx="4663440" cy="1584918"/>
          </a:xfrm>
        </p:spPr>
        <p:txBody>
          <a:bodyPr lIns="0" tIns="0" rIns="0" bIns="0" rtlCol="0" anchor="t" anchorCtr="0">
            <a:noAutofit/>
          </a:bodyPr>
          <a:lstStyle>
            <a:lvl1pPr>
              <a:spcBef>
                <a:spcPts val="1200"/>
              </a:spcBef>
              <a:defRPr lang="fr-FR" sz="1800"/>
            </a:lvl1pPr>
            <a:lvl2pPr>
              <a:spcBef>
                <a:spcPts val="1200"/>
              </a:spcBef>
              <a:defRPr lang="fr-FR" sz="1600"/>
            </a:lvl2pPr>
            <a:lvl3pPr>
              <a:spcBef>
                <a:spcPts val="1200"/>
              </a:spcBef>
              <a:defRPr lang="fr-FR" sz="1400"/>
            </a:lvl3pPr>
            <a:lvl4pPr>
              <a:spcBef>
                <a:spcPts val="1200"/>
              </a:spcBef>
              <a:defRPr lang="fr-FR" sz="1200"/>
            </a:lvl4pPr>
            <a:lvl5pPr>
              <a:spcBef>
                <a:spcPts val="1200"/>
              </a:spcBef>
              <a:defRPr lang="fr-FR" sz="1200"/>
            </a:lvl5pPr>
          </a:lstStyle>
          <a:p>
            <a:pPr lvl="0" rtl="0"/>
            <a:r>
              <a:rPr lang="fr-FR"/>
              <a:t>Cliquer pour ajouter du texte</a:t>
            </a:r>
          </a:p>
          <a:p>
            <a:pPr lvl="1" rtl="0"/>
            <a:r>
              <a:rPr lang="fr-FR"/>
              <a:t>Deuxième niveau</a:t>
            </a:r>
          </a:p>
          <a:p>
            <a:pPr lvl="2" rtl="0"/>
            <a:r>
              <a:rPr lang="fr-FR"/>
              <a:t>Troisième niveau</a:t>
            </a:r>
          </a:p>
          <a:p>
            <a:pPr lvl="3" rtl="0"/>
            <a:r>
              <a:rPr lang="fr-FR"/>
              <a:t>Quatrième niveau</a:t>
            </a:r>
          </a:p>
          <a:p>
            <a:pPr lvl="4" rtl="0"/>
            <a:r>
              <a:rPr lang="fr-FR"/>
              <a:t>Cinquième niveau</a:t>
            </a:r>
          </a:p>
        </p:txBody>
      </p:sp>
      <p:sp>
        <p:nvSpPr>
          <p:cNvPr id="21" name="Espace réservé du pied de page 20">
            <a:extLst>
              <a:ext uri="{FF2B5EF4-FFF2-40B4-BE49-F238E27FC236}">
                <a16:creationId xmlns:a16="http://schemas.microsoft.com/office/drawing/2014/main" id="{34C23E1A-9E5E-DA12-8E11-83F486766E16}"/>
              </a:ext>
            </a:extLst>
          </p:cNvPr>
          <p:cNvSpPr>
            <a:spLocks noGrp="1"/>
          </p:cNvSpPr>
          <p:nvPr>
            <p:ph type="ftr" sz="quarter" idx="11"/>
          </p:nvPr>
        </p:nvSpPr>
        <p:spPr>
          <a:xfrm>
            <a:off x="1280160" y="6356350"/>
            <a:ext cx="4114800" cy="365125"/>
          </a:xfrm>
        </p:spPr>
        <p:txBody>
          <a:bodyPr lIns="0" rIns="91440" rtlCol="0"/>
          <a:lstStyle>
            <a:lvl1pPr algn="l">
              <a:defRPr lang="fr-FR"/>
            </a:lvl1pPr>
          </a:lstStyle>
          <a:p>
            <a:pPr rtl="0"/>
            <a:endParaRPr lang="fr-FR" dirty="0"/>
          </a:p>
        </p:txBody>
      </p:sp>
      <p:cxnSp>
        <p:nvCxnSpPr>
          <p:cNvPr id="23" name="Connecteur droit 22">
            <a:extLst>
              <a:ext uri="{FF2B5EF4-FFF2-40B4-BE49-F238E27FC236}">
                <a16:creationId xmlns:a16="http://schemas.microsoft.com/office/drawing/2014/main" id="{E3FE6E42-6A8F-C459-87EE-E2A5BAFA852B}"/>
              </a:ext>
              <a:ext uri="{C183D7F6-B498-43B3-948B-1728B52AA6E4}">
                <adec:decorative xmlns:adec="http://schemas.microsoft.com/office/drawing/2017/decorative" val="1"/>
              </a:ext>
            </a:extLst>
          </p:cNvPr>
          <p:cNvCxnSpPr>
            <a:cxnSpLocks/>
          </p:cNvCxnSpPr>
          <p:nvPr userDrawn="1"/>
        </p:nvCxnSpPr>
        <p:spPr>
          <a:xfrm>
            <a:off x="740664"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9320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et contenu 3">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640AAD-80AF-40E7-BE3F-43D32FC68ED4}"/>
              </a:ext>
            </a:extLst>
          </p:cNvPr>
          <p:cNvSpPr>
            <a:spLocks noGrp="1"/>
          </p:cNvSpPr>
          <p:nvPr>
            <p:ph type="ctrTitle"/>
          </p:nvPr>
        </p:nvSpPr>
        <p:spPr>
          <a:xfrm>
            <a:off x="1280160" y="301752"/>
            <a:ext cx="4663438" cy="2441448"/>
          </a:xfrm>
        </p:spPr>
        <p:txBody>
          <a:bodyPr lIns="0" tIns="0" rIns="0" bIns="0" rtlCol="0" anchor="ctr" anchorCtr="0"/>
          <a:lstStyle>
            <a:lvl1pPr algn="l">
              <a:lnSpc>
                <a:spcPts val="4000"/>
              </a:lnSpc>
              <a:spcBef>
                <a:spcPts val="1000"/>
              </a:spcBef>
              <a:defRPr lang="fr-FR" sz="4000" b="1" i="0" cap="all" spc="0" baseline="0"/>
            </a:lvl1pPr>
          </a:lstStyle>
          <a:p>
            <a:pPr rtl="0"/>
            <a:r>
              <a:rPr lang="fr-FR"/>
              <a:t>Modifiez le style du titre</a:t>
            </a:r>
            <a:endParaRPr lang="fr-FR" dirty="0"/>
          </a:p>
        </p:txBody>
      </p:sp>
      <p:sp>
        <p:nvSpPr>
          <p:cNvPr id="6" name="Espace réservé du numéro de diapositive 5">
            <a:extLst>
              <a:ext uri="{FF2B5EF4-FFF2-40B4-BE49-F238E27FC236}">
                <a16:creationId xmlns:a16="http://schemas.microsoft.com/office/drawing/2014/main" id="{A401EAA4-F44C-4C1F-B8E3-1A3005300F50}"/>
              </a:ext>
            </a:extLst>
          </p:cNvPr>
          <p:cNvSpPr>
            <a:spLocks noGrp="1"/>
          </p:cNvSpPr>
          <p:nvPr>
            <p:ph type="sldNum" sz="quarter" idx="12"/>
          </p:nvPr>
        </p:nvSpPr>
        <p:spPr>
          <a:xfrm>
            <a:off x="484632" y="726630"/>
            <a:ext cx="520991" cy="517379"/>
          </a:xfrm>
        </p:spPr>
        <p:txBody>
          <a:bodyPr rtlCol="0"/>
          <a:lstStyle>
            <a:lvl1pPr>
              <a:defRPr lang="fr-FR">
                <a:solidFill>
                  <a:schemeClr val="accent2"/>
                </a:solidFill>
              </a:defRPr>
            </a:lvl1pPr>
          </a:lstStyle>
          <a:p>
            <a:pPr rtl="0"/>
            <a:fld id="{D8DA9DAA-006C-4F4B-980E-E3DF019B24E2}" type="slidenum">
              <a:rPr lang="fr-FR" smtClean="0"/>
              <a:pPr/>
              <a:t>‹N°›</a:t>
            </a:fld>
            <a:endParaRPr lang="fr-FR" dirty="0"/>
          </a:p>
        </p:txBody>
      </p:sp>
      <p:sp>
        <p:nvSpPr>
          <p:cNvPr id="8" name="Espace réservé du texte 4">
            <a:extLst>
              <a:ext uri="{FF2B5EF4-FFF2-40B4-BE49-F238E27FC236}">
                <a16:creationId xmlns:a16="http://schemas.microsoft.com/office/drawing/2014/main" id="{9FB40175-FA51-DA14-A5B2-CD06DE6ECC31}"/>
              </a:ext>
            </a:extLst>
          </p:cNvPr>
          <p:cNvSpPr>
            <a:spLocks noGrp="1"/>
          </p:cNvSpPr>
          <p:nvPr>
            <p:ph type="body" sz="quarter" idx="14"/>
          </p:nvPr>
        </p:nvSpPr>
        <p:spPr>
          <a:xfrm>
            <a:off x="1280161" y="2777067"/>
            <a:ext cx="4663440" cy="3550581"/>
          </a:xfrm>
        </p:spPr>
        <p:txBody>
          <a:bodyPr lIns="0" tIns="0" rIns="0" bIns="0" rtlCol="0">
            <a:noAutofit/>
          </a:bodyPr>
          <a:lstStyle>
            <a:lvl1pPr marL="0" indent="0">
              <a:lnSpc>
                <a:spcPct val="110000"/>
              </a:lnSpc>
              <a:buNone/>
              <a:defRPr lang="fr-FR" sz="1800"/>
            </a:lvl1pPr>
            <a:lvl2pPr marL="228600">
              <a:lnSpc>
                <a:spcPct val="110000"/>
              </a:lnSpc>
              <a:defRPr lang="fr-FR" sz="1600"/>
            </a:lvl2pPr>
            <a:lvl3pPr marL="457200">
              <a:lnSpc>
                <a:spcPct val="110000"/>
              </a:lnSpc>
              <a:defRPr lang="fr-FR" sz="1400"/>
            </a:lvl3pPr>
            <a:lvl4pPr marL="685800">
              <a:lnSpc>
                <a:spcPct val="110000"/>
              </a:lnSpc>
              <a:defRPr lang="fr-FR" sz="1200"/>
            </a:lvl4pPr>
            <a:lvl5pPr marL="914400">
              <a:lnSpc>
                <a:spcPct val="110000"/>
              </a:lnSpc>
              <a:defRPr lang="fr-FR" sz="1200"/>
            </a:lvl5pPr>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p>
        </p:txBody>
      </p:sp>
      <p:sp>
        <p:nvSpPr>
          <p:cNvPr id="9" name="Rectangle 8">
            <a:extLst>
              <a:ext uri="{FF2B5EF4-FFF2-40B4-BE49-F238E27FC236}">
                <a16:creationId xmlns:a16="http://schemas.microsoft.com/office/drawing/2014/main" id="{515930B2-E36D-4D05-A6B3-CA1BF61D50CC}"/>
              </a:ext>
              <a:ext uri="{C183D7F6-B498-43B3-948B-1728B52AA6E4}">
                <adec:decorative xmlns:adec="http://schemas.microsoft.com/office/drawing/2017/decorative" val="1"/>
              </a:ext>
            </a:extLst>
          </p:cNvPr>
          <p:cNvSpPr/>
          <p:nvPr userDrawn="1"/>
        </p:nvSpPr>
        <p:spPr>
          <a:xfrm>
            <a:off x="6412089"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stStyle>
          <a:p>
            <a:pPr algn="ctr" rtl="0"/>
            <a:endParaRPr lang="fr-FR" dirty="0"/>
          </a:p>
        </p:txBody>
      </p:sp>
      <p:sp>
        <p:nvSpPr>
          <p:cNvPr id="13" name="Espace réservé d’image 12">
            <a:extLst>
              <a:ext uri="{FF2B5EF4-FFF2-40B4-BE49-F238E27FC236}">
                <a16:creationId xmlns:a16="http://schemas.microsoft.com/office/drawing/2014/main" id="{9CEC7E0F-60E8-418B-978D-C607C82E97F7}"/>
              </a:ext>
            </a:extLst>
          </p:cNvPr>
          <p:cNvSpPr>
            <a:spLocks noGrp="1"/>
          </p:cNvSpPr>
          <p:nvPr>
            <p:ph type="pic" sz="quarter" idx="13" hasCustomPrompt="1"/>
          </p:nvPr>
        </p:nvSpPr>
        <p:spPr>
          <a:xfrm>
            <a:off x="6695553" y="301752"/>
            <a:ext cx="5221224" cy="6263640"/>
          </a:xfrm>
        </p:spPr>
        <p:txBody>
          <a:bodyPr tIns="914400" rtlCol="0" anchor="t" anchorCtr="0"/>
          <a:lstStyle>
            <a:lvl1pPr algn="ctr">
              <a:buNone/>
              <a:defRPr lang="fr-FR">
                <a:solidFill>
                  <a:schemeClr val="bg1"/>
                </a:solidFill>
              </a:defRPr>
            </a:lvl1pPr>
          </a:lstStyle>
          <a:p>
            <a:pPr rtl="0"/>
            <a:r>
              <a:rPr lang="fr-FR"/>
              <a:t>Cliquez ici pour ajouter une image.</a:t>
            </a:r>
          </a:p>
        </p:txBody>
      </p:sp>
      <p:sp>
        <p:nvSpPr>
          <p:cNvPr id="10" name="Espace réservé du pied de page 8">
            <a:extLst>
              <a:ext uri="{FF2B5EF4-FFF2-40B4-BE49-F238E27FC236}">
                <a16:creationId xmlns:a16="http://schemas.microsoft.com/office/drawing/2014/main" id="{7A4AE671-C203-0370-2888-FC8F7D444D11}"/>
              </a:ext>
            </a:extLst>
          </p:cNvPr>
          <p:cNvSpPr>
            <a:spLocks noGrp="1"/>
          </p:cNvSpPr>
          <p:nvPr>
            <p:ph type="ftr" sz="quarter" idx="17"/>
          </p:nvPr>
        </p:nvSpPr>
        <p:spPr>
          <a:xfrm>
            <a:off x="1280160" y="6356350"/>
            <a:ext cx="4434825" cy="365125"/>
          </a:xfrm>
        </p:spPr>
        <p:txBody>
          <a:bodyPr rtlCol="0"/>
          <a:lstStyle>
            <a:lvl1pPr algn="l">
              <a:defRPr lang="fr-FR"/>
            </a:lvl1pPr>
          </a:lstStyle>
          <a:p>
            <a:pPr rtl="0"/>
            <a:endParaRPr lang="fr-FR" dirty="0"/>
          </a:p>
        </p:txBody>
      </p:sp>
      <p:cxnSp>
        <p:nvCxnSpPr>
          <p:cNvPr id="3" name="Connecteur droit 2">
            <a:extLst>
              <a:ext uri="{FF2B5EF4-FFF2-40B4-BE49-F238E27FC236}">
                <a16:creationId xmlns:a16="http://schemas.microsoft.com/office/drawing/2014/main" id="{1792BFA8-57AD-0B5C-2534-1E862B58DAB3}"/>
              </a:ext>
              <a:ext uri="{C183D7F6-B498-43B3-948B-1728B52AA6E4}">
                <adec:decorative xmlns:adec="http://schemas.microsoft.com/office/drawing/2017/decorative" val="1"/>
              </a:ext>
            </a:extLst>
          </p:cNvPr>
          <p:cNvCxnSpPr>
            <a:cxnSpLocks/>
          </p:cNvCxnSpPr>
          <p:nvPr userDrawn="1"/>
        </p:nvCxnSpPr>
        <p:spPr>
          <a:xfrm>
            <a:off x="745127"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6807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FDA4224-F4E4-47A4-ACF7-2317493908AE}"/>
              </a:ext>
            </a:extLst>
          </p:cNvPr>
          <p:cNvSpPr>
            <a:spLocks noGrp="1"/>
          </p:cNvSpPr>
          <p:nvPr>
            <p:ph type="title"/>
          </p:nvPr>
        </p:nvSpPr>
        <p:spPr>
          <a:xfrm>
            <a:off x="1435394" y="1"/>
            <a:ext cx="9918405" cy="1646237"/>
          </a:xfrm>
          <a:prstGeom prst="rect">
            <a:avLst/>
          </a:prstGeom>
        </p:spPr>
        <p:txBody>
          <a:bodyPr vert="horz" lIns="91440" tIns="45720" rIns="91440" bIns="45720" rtlCol="0" anchor="b" anchorCtr="0">
            <a:noAutofit/>
          </a:bodyPr>
          <a:lstStyle>
            <a:defPPr>
              <a:defRPr lang="fr-FR"/>
            </a:defPPr>
          </a:lstStyle>
          <a:p>
            <a:pPr rtl="0"/>
            <a:r>
              <a:rPr lang="fr-FR"/>
              <a:t>Modifiez le style du titre</a:t>
            </a:r>
          </a:p>
        </p:txBody>
      </p:sp>
      <p:sp>
        <p:nvSpPr>
          <p:cNvPr id="3" name="Espace réservé du texte 2">
            <a:extLst>
              <a:ext uri="{FF2B5EF4-FFF2-40B4-BE49-F238E27FC236}">
                <a16:creationId xmlns:a16="http://schemas.microsoft.com/office/drawing/2014/main" id="{31679907-DC49-4B86-A34C-C97DBC26A938}"/>
              </a:ext>
            </a:extLst>
          </p:cNvPr>
          <p:cNvSpPr>
            <a:spLocks noGrp="1"/>
          </p:cNvSpPr>
          <p:nvPr>
            <p:ph type="body" idx="1"/>
          </p:nvPr>
        </p:nvSpPr>
        <p:spPr>
          <a:xfrm>
            <a:off x="1435394" y="1825625"/>
            <a:ext cx="9918405" cy="4351338"/>
          </a:xfrm>
          <a:prstGeom prst="rect">
            <a:avLst/>
          </a:prstGeom>
        </p:spPr>
        <p:txBody>
          <a:bodyPr vert="horz" lIns="91440" tIns="45720" rIns="91440" bIns="45720" rtlCol="0">
            <a:normAutofit/>
          </a:bodyPr>
          <a:lstStyle>
            <a:defPPr>
              <a:defRPr lang="fr-FR"/>
            </a:defPPr>
          </a:lstStyle>
          <a:p>
            <a:pPr lvl="0" rtl="0"/>
            <a:r>
              <a:rPr lang="fr-FR"/>
              <a:t>Modifiez les styles du texte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6" name="Espace réservé du numéro de diapositive 5">
            <a:extLst>
              <a:ext uri="{FF2B5EF4-FFF2-40B4-BE49-F238E27FC236}">
                <a16:creationId xmlns:a16="http://schemas.microsoft.com/office/drawing/2014/main" id="{F6C0E9BD-90BD-46AE-8A0D-06796ADB760A}"/>
              </a:ext>
            </a:extLst>
          </p:cNvPr>
          <p:cNvSpPr>
            <a:spLocks noGrp="1"/>
          </p:cNvSpPr>
          <p:nvPr>
            <p:ph type="sldNum" sz="quarter" idx="4"/>
          </p:nvPr>
        </p:nvSpPr>
        <p:spPr>
          <a:xfrm>
            <a:off x="486121" y="726630"/>
            <a:ext cx="520991" cy="517379"/>
          </a:xfrm>
          <a:prstGeom prst="rect">
            <a:avLst/>
          </a:prstGeom>
        </p:spPr>
        <p:txBody>
          <a:bodyPr vert="horz" lIns="0" tIns="0" rIns="0" bIns="0" rtlCol="0" anchor="t" anchorCtr="0"/>
          <a:lstStyle>
            <a:lvl1pPr algn="ctr">
              <a:defRPr lang="fr-FR" sz="1800" b="1" i="0" cap="all" spc="100" baseline="0">
                <a:solidFill>
                  <a:schemeClr val="accent2"/>
                </a:solidFill>
              </a:defRPr>
            </a:lvl1pPr>
          </a:lstStyle>
          <a:p>
            <a:pPr rtl="0"/>
            <a:fld id="{D8DA9DAA-006C-4F4B-980E-E3DF019B24E2}" type="slidenum">
              <a:rPr lang="fr-FR" smtClean="0"/>
              <a:pPr/>
              <a:t>‹N°›</a:t>
            </a:fld>
            <a:endParaRPr lang="fr-FR" dirty="0"/>
          </a:p>
        </p:txBody>
      </p:sp>
      <p:sp>
        <p:nvSpPr>
          <p:cNvPr id="4" name="Espace réservé de la date 3">
            <a:extLst>
              <a:ext uri="{FF2B5EF4-FFF2-40B4-BE49-F238E27FC236}">
                <a16:creationId xmlns:a16="http://schemas.microsoft.com/office/drawing/2014/main" id="{B1EF1C86-6A9C-D287-D381-5634A69BF1C8}"/>
              </a:ext>
            </a:extLst>
          </p:cNvPr>
          <p:cNvSpPr>
            <a:spLocks noGrp="1"/>
          </p:cNvSpPr>
          <p:nvPr>
            <p:ph type="dt" sz="half" idx="2"/>
          </p:nvPr>
        </p:nvSpPr>
        <p:spPr>
          <a:xfrm>
            <a:off x="1435394" y="6356350"/>
            <a:ext cx="2743200" cy="365125"/>
          </a:xfrm>
          <a:prstGeom prst="rect">
            <a:avLst/>
          </a:prstGeom>
        </p:spPr>
        <p:txBody>
          <a:bodyPr vert="horz" lIns="0" tIns="45720" rIns="91440" bIns="45720" rtlCol="0" anchor="ctr"/>
          <a:lstStyle>
            <a:lvl1pPr algn="l">
              <a:defRPr lang="fr-FR" sz="1200">
                <a:solidFill>
                  <a:schemeClr val="tx1">
                    <a:tint val="75000"/>
                  </a:schemeClr>
                </a:solidFill>
              </a:defRPr>
            </a:lvl1pPr>
          </a:lstStyle>
          <a:p>
            <a:pPr rtl="0"/>
            <a:r>
              <a:rPr lang="fr-FR"/>
              <a:t>20XX</a:t>
            </a:r>
            <a:endParaRPr lang="fr-FR" dirty="0"/>
          </a:p>
        </p:txBody>
      </p:sp>
      <p:sp>
        <p:nvSpPr>
          <p:cNvPr id="5" name="Espace réservé du pied de page 4">
            <a:extLst>
              <a:ext uri="{FF2B5EF4-FFF2-40B4-BE49-F238E27FC236}">
                <a16:creationId xmlns:a16="http://schemas.microsoft.com/office/drawing/2014/main" id="{621B8477-3F24-EDCB-C8AC-84336363918B}"/>
              </a:ext>
            </a:extLst>
          </p:cNvPr>
          <p:cNvSpPr>
            <a:spLocks noGrp="1"/>
          </p:cNvSpPr>
          <p:nvPr>
            <p:ph type="ftr" sz="quarter" idx="3"/>
          </p:nvPr>
        </p:nvSpPr>
        <p:spPr>
          <a:xfrm>
            <a:off x="7238999" y="6356350"/>
            <a:ext cx="4114800" cy="365125"/>
          </a:xfrm>
          <a:prstGeom prst="rect">
            <a:avLst/>
          </a:prstGeom>
        </p:spPr>
        <p:txBody>
          <a:bodyPr vert="horz" lIns="91440" tIns="45720" rIns="0" bIns="45720" rtlCol="0" anchor="ctr"/>
          <a:lstStyle>
            <a:lvl1pPr algn="r">
              <a:defRPr lang="fr-FR" sz="1200">
                <a:solidFill>
                  <a:schemeClr val="tx1">
                    <a:tint val="75000"/>
                  </a:schemeClr>
                </a:solidFill>
              </a:defRPr>
            </a:lvl1pPr>
          </a:lstStyle>
          <a:p>
            <a:pPr rtl="0"/>
            <a:endParaRPr lang="fr-FR" dirty="0"/>
          </a:p>
        </p:txBody>
      </p:sp>
    </p:spTree>
    <p:extLst>
      <p:ext uri="{BB962C8B-B14F-4D97-AF65-F5344CB8AC3E}">
        <p14:creationId xmlns:p14="http://schemas.microsoft.com/office/powerpoint/2010/main" val="1999713800"/>
      </p:ext>
    </p:extLst>
  </p:cSld>
  <p:clrMap bg1="lt1" tx1="dk1" bg2="lt2" tx2="dk2" accent1="accent1" accent2="accent2" accent3="accent3" accent4="accent4" accent5="accent5" accent6="accent6" hlink="hlink" folHlink="folHlink"/>
  <p:sldLayoutIdLst>
    <p:sldLayoutId id="2147483708" r:id="rId1"/>
    <p:sldLayoutId id="2147483717" r:id="rId2"/>
    <p:sldLayoutId id="2147483728" r:id="rId3"/>
    <p:sldLayoutId id="2147483729" r:id="rId4"/>
    <p:sldLayoutId id="2147483710" r:id="rId5"/>
    <p:sldLayoutId id="2147483727" r:id="rId6"/>
    <p:sldLayoutId id="2147483701" r:id="rId7"/>
    <p:sldLayoutId id="2147483721" r:id="rId8"/>
    <p:sldLayoutId id="2147483720" r:id="rId9"/>
    <p:sldLayoutId id="2147483730" r:id="rId10"/>
    <p:sldLayoutId id="2147483722" r:id="rId11"/>
    <p:sldLayoutId id="2147483698" r:id="rId12"/>
    <p:sldLayoutId id="2147483732" r:id="rId13"/>
    <p:sldLayoutId id="2147483702" r:id="rId14"/>
    <p:sldLayoutId id="2147483703" r:id="rId15"/>
  </p:sldLayoutIdLst>
  <p:hf sldNum="0" hdr="0" ftr="0"/>
  <p:txStyles>
    <p:titleStyle>
      <a:lvl1pPr algn="l" defTabSz="914400" rtl="0" eaLnBrk="1" latinLnBrk="0" hangingPunct="1">
        <a:lnSpc>
          <a:spcPts val="4000"/>
        </a:lnSpc>
        <a:spcBef>
          <a:spcPct val="0"/>
        </a:spcBef>
        <a:buNone/>
        <a:defRPr lang="fr-F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fr-F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fr-F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fr-F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fr-F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fr-F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fr-F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fr-F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fr-F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fr-FR" sz="1800" kern="1200">
          <a:solidFill>
            <a:schemeClr val="tx1"/>
          </a:solidFill>
          <a:latin typeface="+mn-lt"/>
          <a:ea typeface="+mn-ea"/>
          <a:cs typeface="+mn-cs"/>
        </a:defRPr>
      </a:lvl9pPr>
    </p:bodyStyle>
    <p:otherStyle>
      <a:defPPr>
        <a:defRPr lang="fr-FR"/>
      </a:defPPr>
      <a:lvl1pPr marL="0" algn="l" defTabSz="914400" rtl="0" eaLnBrk="1" latinLnBrk="0" hangingPunct="1">
        <a:defRPr lang="fr-FR" sz="1800" kern="1200">
          <a:solidFill>
            <a:schemeClr val="tx1"/>
          </a:solidFill>
          <a:latin typeface="+mn-lt"/>
          <a:ea typeface="+mn-ea"/>
          <a:cs typeface="+mn-cs"/>
        </a:defRPr>
      </a:lvl1pPr>
      <a:lvl2pPr marL="457200" algn="l" defTabSz="914400" rtl="0" eaLnBrk="1" latinLnBrk="0" hangingPunct="1">
        <a:defRPr lang="fr-FR" sz="1800" kern="1200">
          <a:solidFill>
            <a:schemeClr val="tx1"/>
          </a:solidFill>
          <a:latin typeface="+mn-lt"/>
          <a:ea typeface="+mn-ea"/>
          <a:cs typeface="+mn-cs"/>
        </a:defRPr>
      </a:lvl2pPr>
      <a:lvl3pPr marL="914400" algn="l" defTabSz="914400" rtl="0" eaLnBrk="1" latinLnBrk="0" hangingPunct="1">
        <a:defRPr lang="fr-FR" sz="1800" kern="1200">
          <a:solidFill>
            <a:schemeClr val="tx1"/>
          </a:solidFill>
          <a:latin typeface="+mn-lt"/>
          <a:ea typeface="+mn-ea"/>
          <a:cs typeface="+mn-cs"/>
        </a:defRPr>
      </a:lvl3pPr>
      <a:lvl4pPr marL="1371600" algn="l" defTabSz="914400" rtl="0" eaLnBrk="1" latinLnBrk="0" hangingPunct="1">
        <a:defRPr lang="fr-FR" sz="1800" kern="1200">
          <a:solidFill>
            <a:schemeClr val="tx1"/>
          </a:solidFill>
          <a:latin typeface="+mn-lt"/>
          <a:ea typeface="+mn-ea"/>
          <a:cs typeface="+mn-cs"/>
        </a:defRPr>
      </a:lvl4pPr>
      <a:lvl5pPr marL="1828800" algn="l" defTabSz="914400" rtl="0" eaLnBrk="1" latinLnBrk="0" hangingPunct="1">
        <a:defRPr lang="fr-FR" sz="1800" kern="1200">
          <a:solidFill>
            <a:schemeClr val="tx1"/>
          </a:solidFill>
          <a:latin typeface="+mn-lt"/>
          <a:ea typeface="+mn-ea"/>
          <a:cs typeface="+mn-cs"/>
        </a:defRPr>
      </a:lvl5pPr>
      <a:lvl6pPr marL="2286000" algn="l" defTabSz="914400" rtl="0" eaLnBrk="1" latinLnBrk="0" hangingPunct="1">
        <a:defRPr lang="fr-FR" sz="1800" kern="1200">
          <a:solidFill>
            <a:schemeClr val="tx1"/>
          </a:solidFill>
          <a:latin typeface="+mn-lt"/>
          <a:ea typeface="+mn-ea"/>
          <a:cs typeface="+mn-cs"/>
        </a:defRPr>
      </a:lvl6pPr>
      <a:lvl7pPr marL="2743200" algn="l" defTabSz="914400" rtl="0" eaLnBrk="1" latinLnBrk="0" hangingPunct="1">
        <a:defRPr lang="fr-FR" sz="1800" kern="1200">
          <a:solidFill>
            <a:schemeClr val="tx1"/>
          </a:solidFill>
          <a:latin typeface="+mn-lt"/>
          <a:ea typeface="+mn-ea"/>
          <a:cs typeface="+mn-cs"/>
        </a:defRPr>
      </a:lvl7pPr>
      <a:lvl8pPr marL="3200400" algn="l" defTabSz="914400" rtl="0" eaLnBrk="1" latinLnBrk="0" hangingPunct="1">
        <a:defRPr lang="fr-FR" sz="1800" kern="1200">
          <a:solidFill>
            <a:schemeClr val="tx1"/>
          </a:solidFill>
          <a:latin typeface="+mn-lt"/>
          <a:ea typeface="+mn-ea"/>
          <a:cs typeface="+mn-cs"/>
        </a:defRPr>
      </a:lvl8pPr>
      <a:lvl9pPr marL="3657600" algn="l" defTabSz="914400" rtl="0" eaLnBrk="1" latinLnBrk="0" hangingPunct="1">
        <a:defRPr lang="fr-F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jp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microsoft.com/office/2007/relationships/hdphoto" Target="../media/hdphoto1.wdp"/></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2.xml"/><Relationship Id="rId1" Type="http://schemas.openxmlformats.org/officeDocument/2006/relationships/slideLayout" Target="../slideLayouts/slideLayout3.xml"/><Relationship Id="rId6" Type="http://schemas.openxmlformats.org/officeDocument/2006/relationships/image" Target="../media/image13.gif"/><Relationship Id="rId5" Type="http://schemas.openxmlformats.org/officeDocument/2006/relationships/image" Target="../media/image15.png"/><Relationship Id="rId4" Type="http://schemas.openxmlformats.org/officeDocument/2006/relationships/image" Target="../media/image12.png"/></Relationships>
</file>

<file path=ppt/slides/_rels/slide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A9968B-2619-4F71-AB00-4C493E120805}"/>
              </a:ext>
            </a:extLst>
          </p:cNvPr>
          <p:cNvSpPr>
            <a:spLocks noGrp="1"/>
          </p:cNvSpPr>
          <p:nvPr>
            <p:ph type="ctrTitle"/>
          </p:nvPr>
        </p:nvSpPr>
        <p:spPr>
          <a:xfrm>
            <a:off x="2626822" y="357809"/>
            <a:ext cx="10055896" cy="6500191"/>
          </a:xfrm>
        </p:spPr>
        <p:txBody>
          <a:bodyPr rtlCol="0"/>
          <a:lstStyle>
            <a:defPPr>
              <a:defRPr lang="fr-FR"/>
            </a:defPPr>
          </a:lstStyle>
          <a:p>
            <a:pPr rtl="0">
              <a:lnSpc>
                <a:spcPct val="100000"/>
              </a:lnSpc>
            </a:pPr>
            <a:r>
              <a:rPr lang="fr-FR" dirty="0"/>
              <a:t>     </a:t>
            </a:r>
            <a:r>
              <a:rPr lang="fr-FR" sz="6600" dirty="0"/>
              <a:t>TECHNIQUES DE CHROMATOGRAPHIE</a:t>
            </a:r>
            <a:br>
              <a:rPr lang="fr-FR" dirty="0"/>
            </a:br>
            <a:br>
              <a:rPr lang="fr-FR" dirty="0"/>
            </a:br>
            <a:br>
              <a:rPr lang="fr-FR" dirty="0"/>
            </a:br>
            <a:r>
              <a:rPr lang="fr-FR" dirty="0"/>
              <a:t>                </a:t>
            </a:r>
            <a:r>
              <a:rPr lang="fr-FR" sz="3600" dirty="0">
                <a:solidFill>
                  <a:schemeClr val="tx1"/>
                </a:solidFill>
              </a:rPr>
              <a:t>A.BELHAMRA</a:t>
            </a:r>
            <a:br>
              <a:rPr lang="fr-FR" dirty="0"/>
            </a:br>
            <a:endParaRPr lang="fr-FR" dirty="0"/>
          </a:p>
        </p:txBody>
      </p:sp>
      <p:pic>
        <p:nvPicPr>
          <p:cNvPr id="4" name="Espace réservé d’image 5" descr="Coucher de soleil sur des montagnes">
            <a:extLst>
              <a:ext uri="{FF2B5EF4-FFF2-40B4-BE49-F238E27FC236}">
                <a16:creationId xmlns:a16="http://schemas.microsoft.com/office/drawing/2014/main" id="{783C2EAE-C3DF-44CE-B50D-EBBE305D3B30}"/>
              </a:ext>
            </a:extLst>
          </p:cNvPr>
          <p:cNvPicPr>
            <a:picLocks noChangeAspect="1"/>
          </p:cNvPicPr>
          <p:nvPr/>
        </p:nvPicPr>
        <p:blipFill rotWithShape="1">
          <a:blip r:embed="rId3"/>
          <a:srcRect t="21" b="21"/>
          <a:stretch/>
        </p:blipFill>
        <p:spPr>
          <a:xfrm>
            <a:off x="0" y="0"/>
            <a:ext cx="2626822" cy="2748524"/>
          </a:xfrm>
          <a:custGeom>
            <a:avLst/>
            <a:gdLst>
              <a:gd name="connsiteX0" fmla="*/ 1853986 w 3707972"/>
              <a:gd name="connsiteY0" fmla="*/ 0 h 3707971"/>
              <a:gd name="connsiteX1" fmla="*/ 3707972 w 3707972"/>
              <a:gd name="connsiteY1" fmla="*/ 1853986 h 3707971"/>
              <a:gd name="connsiteX2" fmla="*/ 2043545 w 3707972"/>
              <a:gd name="connsiteY2" fmla="*/ 3698400 h 3707971"/>
              <a:gd name="connsiteX3" fmla="*/ 1854006 w 3707972"/>
              <a:gd name="connsiteY3" fmla="*/ 3707971 h 3707971"/>
              <a:gd name="connsiteX4" fmla="*/ 1853966 w 3707972"/>
              <a:gd name="connsiteY4" fmla="*/ 3707971 h 3707971"/>
              <a:gd name="connsiteX5" fmla="*/ 1664427 w 3707972"/>
              <a:gd name="connsiteY5" fmla="*/ 3698400 h 3707971"/>
              <a:gd name="connsiteX6" fmla="*/ 0 w 3707972"/>
              <a:gd name="connsiteY6" fmla="*/ 1853986 h 3707971"/>
              <a:gd name="connsiteX7" fmla="*/ 1853986 w 3707972"/>
              <a:gd name="connsiteY7" fmla="*/ 0 h 3707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7972" h="3707971">
                <a:moveTo>
                  <a:pt x="1853986" y="0"/>
                </a:moveTo>
                <a:cubicBezTo>
                  <a:pt x="2877914" y="0"/>
                  <a:pt x="3707972" y="830058"/>
                  <a:pt x="3707972" y="1853986"/>
                </a:cubicBezTo>
                <a:cubicBezTo>
                  <a:pt x="3707972" y="2813919"/>
                  <a:pt x="2978429" y="3603458"/>
                  <a:pt x="2043545" y="3698400"/>
                </a:cubicBezTo>
                <a:lnTo>
                  <a:pt x="1854006" y="3707971"/>
                </a:lnTo>
                <a:lnTo>
                  <a:pt x="1853966" y="3707971"/>
                </a:lnTo>
                <a:lnTo>
                  <a:pt x="1664427" y="3698400"/>
                </a:lnTo>
                <a:cubicBezTo>
                  <a:pt x="729543" y="3603458"/>
                  <a:pt x="0" y="2813919"/>
                  <a:pt x="0" y="1853986"/>
                </a:cubicBezTo>
                <a:cubicBezTo>
                  <a:pt x="0" y="830058"/>
                  <a:pt x="830058" y="0"/>
                  <a:pt x="1853986" y="0"/>
                </a:cubicBezTo>
                <a:close/>
              </a:path>
            </a:pathLst>
          </a:custGeom>
        </p:spPr>
      </p:pic>
    </p:spTree>
    <p:extLst>
      <p:ext uri="{BB962C8B-B14F-4D97-AF65-F5344CB8AC3E}">
        <p14:creationId xmlns:p14="http://schemas.microsoft.com/office/powerpoint/2010/main" val="29554030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95A271-8875-6BCE-0A4A-542683BB3917}"/>
              </a:ext>
            </a:extLst>
          </p:cNvPr>
          <p:cNvSpPr>
            <a:spLocks noGrp="1"/>
          </p:cNvSpPr>
          <p:nvPr>
            <p:ph type="ctrTitle"/>
          </p:nvPr>
        </p:nvSpPr>
        <p:spPr>
          <a:xfrm>
            <a:off x="1280159" y="3980346"/>
            <a:ext cx="10911841" cy="2099625"/>
          </a:xfrm>
        </p:spPr>
        <p:txBody>
          <a:bodyPr rtlCol="0"/>
          <a:lstStyle>
            <a:defPPr>
              <a:defRPr lang="fr-FR"/>
            </a:defPPr>
          </a:lstStyle>
          <a:p>
            <a:pPr rtl="0"/>
            <a:r>
              <a:rPr lang="fr-FR" sz="3600" dirty="0">
                <a:effectLst/>
                <a:latin typeface="Aptos"/>
                <a:ea typeface="Aptos"/>
                <a:cs typeface="Times New Roman" panose="02020603050405020304" pitchFamily="18" charset="0"/>
              </a:rPr>
              <a:t>Principes Fondamentaux de la Chromatographie</a:t>
            </a:r>
            <a:endParaRPr lang="fr-FR" sz="8800" dirty="0"/>
          </a:p>
        </p:txBody>
      </p:sp>
      <p:pic>
        <p:nvPicPr>
          <p:cNvPr id="7" name="Espace réservé d’image 8" descr="Coucher de soleil sur des montagnes">
            <a:extLst>
              <a:ext uri="{FF2B5EF4-FFF2-40B4-BE49-F238E27FC236}">
                <a16:creationId xmlns:a16="http://schemas.microsoft.com/office/drawing/2014/main" id="{DABEABE1-2983-8759-E3F7-CCC6330C6BA1}"/>
              </a:ext>
            </a:extLst>
          </p:cNvPr>
          <p:cNvPicPr>
            <a:picLocks noGrp="1" noChangeAspect="1"/>
          </p:cNvPicPr>
          <p:nvPr>
            <p:ph type="pic" sz="quarter" idx="4294967295"/>
          </p:nvPr>
        </p:nvPicPr>
        <p:blipFill rotWithShape="1">
          <a:blip r:embed="rId3"/>
          <a:srcRect l="23" r="23"/>
          <a:stretch/>
        </p:blipFill>
        <p:spPr>
          <a:xfrm>
            <a:off x="8197587" y="411831"/>
            <a:ext cx="3521337" cy="3521344"/>
          </a:xfrm>
        </p:spPr>
      </p:pic>
    </p:spTree>
    <p:extLst>
      <p:ext uri="{BB962C8B-B14F-4D97-AF65-F5344CB8AC3E}">
        <p14:creationId xmlns:p14="http://schemas.microsoft.com/office/powerpoint/2010/main" val="40259230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538514" y="437138"/>
            <a:ext cx="10653485" cy="6420862"/>
          </a:xfrm>
        </p:spPr>
        <p:txBody>
          <a:bodyPr rtlCol="0">
            <a:normAutofit/>
          </a:bodyPr>
          <a:lstStyle>
            <a:defPPr>
              <a:defRPr lang="fr-FR"/>
            </a:defPPr>
          </a:lstStyle>
          <a:p>
            <a:pPr>
              <a:lnSpc>
                <a:spcPct val="107000"/>
              </a:lnSpc>
              <a:spcAft>
                <a:spcPts val="800"/>
              </a:spcAft>
            </a:pPr>
            <a:r>
              <a:rPr lang="fr-FR" sz="3600" u="sng" dirty="0">
                <a:effectLst/>
                <a:latin typeface="Aptos"/>
                <a:ea typeface="Aptos"/>
                <a:cs typeface="Times New Roman" panose="02020603050405020304" pitchFamily="18" charset="0"/>
              </a:rPr>
              <a:t>Principe de Base de la Chromatographie </a:t>
            </a:r>
          </a:p>
          <a:p>
            <a:pPr>
              <a:lnSpc>
                <a:spcPct val="107000"/>
              </a:lnSpc>
              <a:spcAft>
                <a:spcPts val="800"/>
              </a:spcAft>
            </a:pPr>
            <a:r>
              <a:rPr lang="fr-FR" sz="1800" kern="100" dirty="0">
                <a:effectLst/>
                <a:latin typeface="Aptos"/>
                <a:ea typeface="Aptos"/>
                <a:cs typeface="Times New Roman" panose="02020603050405020304" pitchFamily="18" charset="0"/>
              </a:rPr>
              <a:t> </a:t>
            </a:r>
            <a:r>
              <a:rPr lang="fr-FR" sz="3600" kern="100" dirty="0">
                <a:effectLst/>
                <a:latin typeface="Aptos"/>
                <a:ea typeface="Aptos"/>
                <a:cs typeface="Times New Roman" panose="02020603050405020304" pitchFamily="18" charset="0"/>
              </a:rPr>
              <a:t>La chromatographie repose sur le principe de la séparation des composants d'un mélange en fonction de leur distribution entre une </a:t>
            </a:r>
            <a:r>
              <a:rPr lang="fr-FR" sz="3600" kern="100" dirty="0">
                <a:solidFill>
                  <a:srgbClr val="FFFF00"/>
                </a:solidFill>
                <a:effectLst/>
                <a:latin typeface="Aptos"/>
                <a:ea typeface="Aptos"/>
                <a:cs typeface="Times New Roman" panose="02020603050405020304" pitchFamily="18" charset="0"/>
              </a:rPr>
              <a:t>phase stationnaire </a:t>
            </a:r>
            <a:r>
              <a:rPr lang="fr-FR" sz="3600" kern="100" dirty="0">
                <a:effectLst/>
                <a:latin typeface="Aptos"/>
                <a:ea typeface="Aptos"/>
                <a:cs typeface="Times New Roman" panose="02020603050405020304" pitchFamily="18" charset="0"/>
              </a:rPr>
              <a:t>et une </a:t>
            </a:r>
            <a:r>
              <a:rPr lang="fr-FR" sz="3600" kern="100" dirty="0">
                <a:solidFill>
                  <a:srgbClr val="FFFF00"/>
                </a:solidFill>
                <a:effectLst/>
                <a:latin typeface="Aptos"/>
                <a:ea typeface="Aptos"/>
                <a:cs typeface="Times New Roman" panose="02020603050405020304" pitchFamily="18" charset="0"/>
              </a:rPr>
              <a:t>phase mobile</a:t>
            </a:r>
            <a:r>
              <a:rPr lang="fr-FR" sz="3600" kern="100" dirty="0">
                <a:effectLst/>
                <a:latin typeface="Aptos"/>
                <a:ea typeface="Aptos"/>
                <a:cs typeface="Times New Roman" panose="02020603050405020304" pitchFamily="18" charset="0"/>
              </a:rPr>
              <a:t>. </a:t>
            </a:r>
          </a:p>
          <a:p>
            <a:pPr>
              <a:lnSpc>
                <a:spcPct val="107000"/>
              </a:lnSpc>
              <a:spcAft>
                <a:spcPts val="800"/>
              </a:spcAft>
            </a:pPr>
            <a:r>
              <a:rPr lang="fr-FR" sz="3600" kern="100" dirty="0">
                <a:effectLst/>
                <a:latin typeface="Aptos"/>
                <a:ea typeface="Aptos"/>
                <a:cs typeface="Times New Roman" panose="02020603050405020304" pitchFamily="18" charset="0"/>
              </a:rPr>
              <a:t>Les composants se déplacent à des vitesses différentes à travers la phase stationnaire en raison de leurs interactions spécifiques avec cette phase.</a:t>
            </a:r>
            <a:endParaRPr lang="fr-FR" sz="3600" u="sng" kern="100" dirty="0">
              <a:effectLst/>
              <a:latin typeface="Aptos"/>
              <a:ea typeface="Aptos"/>
              <a:cs typeface="Times New Roman" panose="02020603050405020304" pitchFamily="18" charset="0"/>
            </a:endParaRP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spTree>
    <p:extLst>
      <p:ext uri="{BB962C8B-B14F-4D97-AF65-F5344CB8AC3E}">
        <p14:creationId xmlns:p14="http://schemas.microsoft.com/office/powerpoint/2010/main" val="25036872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538514" y="437138"/>
            <a:ext cx="10653485" cy="6420862"/>
          </a:xfrm>
        </p:spPr>
        <p:txBody>
          <a:bodyPr rtlCol="0">
            <a:normAutofit/>
          </a:bodyPr>
          <a:lstStyle>
            <a:defPPr>
              <a:defRPr lang="fr-FR"/>
            </a:defPPr>
          </a:lstStyle>
          <a:p>
            <a:pPr>
              <a:lnSpc>
                <a:spcPct val="107000"/>
              </a:lnSpc>
              <a:spcAft>
                <a:spcPts val="800"/>
              </a:spcAft>
            </a:pPr>
            <a:r>
              <a:rPr lang="fr-FR" sz="3600" u="sng" dirty="0">
                <a:effectLst/>
                <a:latin typeface="Aptos"/>
                <a:ea typeface="Aptos"/>
                <a:cs typeface="Times New Roman" panose="02020603050405020304" pitchFamily="18" charset="0"/>
              </a:rPr>
              <a:t>Forces Impliquées dans la Séparation </a:t>
            </a:r>
            <a:endParaRPr lang="fr-FR" sz="3600" u="sng" kern="100" dirty="0">
              <a:latin typeface="Aptos"/>
              <a:ea typeface="Aptos"/>
              <a:cs typeface="Times New Roman" panose="02020603050405020304" pitchFamily="18" charset="0"/>
            </a:endParaRPr>
          </a:p>
          <a:p>
            <a:pPr>
              <a:lnSpc>
                <a:spcPct val="107000"/>
              </a:lnSpc>
              <a:spcAft>
                <a:spcPts val="800"/>
              </a:spcAft>
            </a:pPr>
            <a:r>
              <a:rPr lang="fr-FR" sz="1800" kern="100" dirty="0">
                <a:effectLst/>
                <a:latin typeface="Aptos"/>
                <a:ea typeface="Aptos"/>
                <a:cs typeface="Times New Roman" panose="02020603050405020304" pitchFamily="18" charset="0"/>
              </a:rPr>
              <a:t> </a:t>
            </a:r>
            <a:r>
              <a:rPr lang="fr-FR" sz="3600" kern="100" dirty="0">
                <a:effectLst/>
                <a:latin typeface="Aptos"/>
                <a:ea typeface="Aptos"/>
                <a:cs typeface="Times New Roman" panose="02020603050405020304" pitchFamily="18" charset="0"/>
              </a:rPr>
              <a:t>Les interactions qui déterminent la séparation des composants peuvent inclure des forces telles que l'</a:t>
            </a:r>
            <a:r>
              <a:rPr lang="fr-FR" sz="3600" kern="100" dirty="0">
                <a:solidFill>
                  <a:srgbClr val="FFFF00"/>
                </a:solidFill>
                <a:effectLst/>
                <a:latin typeface="Aptos"/>
                <a:ea typeface="Aptos"/>
                <a:cs typeface="Times New Roman" panose="02020603050405020304" pitchFamily="18" charset="0"/>
              </a:rPr>
              <a:t>adsorption</a:t>
            </a:r>
            <a:r>
              <a:rPr lang="fr-FR" sz="3600" kern="100" dirty="0">
                <a:effectLst/>
                <a:latin typeface="Aptos"/>
                <a:ea typeface="Aptos"/>
                <a:cs typeface="Times New Roman" panose="02020603050405020304" pitchFamily="18" charset="0"/>
              </a:rPr>
              <a:t>, la </a:t>
            </a:r>
            <a:r>
              <a:rPr lang="fr-FR" sz="3600" kern="100" dirty="0">
                <a:solidFill>
                  <a:srgbClr val="FFFF00"/>
                </a:solidFill>
                <a:effectLst/>
                <a:latin typeface="Aptos"/>
                <a:ea typeface="Aptos"/>
                <a:cs typeface="Times New Roman" panose="02020603050405020304" pitchFamily="18" charset="0"/>
              </a:rPr>
              <a:t>partition</a:t>
            </a:r>
            <a:r>
              <a:rPr lang="fr-FR" sz="3600" kern="100" dirty="0">
                <a:effectLst/>
                <a:latin typeface="Aptos"/>
                <a:ea typeface="Aptos"/>
                <a:cs typeface="Times New Roman" panose="02020603050405020304" pitchFamily="18" charset="0"/>
              </a:rPr>
              <a:t>, l'</a:t>
            </a:r>
            <a:r>
              <a:rPr lang="fr-FR" sz="3600" kern="100" dirty="0">
                <a:solidFill>
                  <a:srgbClr val="FFFF00"/>
                </a:solidFill>
                <a:effectLst/>
                <a:latin typeface="Aptos"/>
                <a:ea typeface="Aptos"/>
                <a:cs typeface="Times New Roman" panose="02020603050405020304" pitchFamily="18" charset="0"/>
              </a:rPr>
              <a:t>affinité ionique</a:t>
            </a:r>
            <a:r>
              <a:rPr lang="fr-FR" sz="3600" kern="100" dirty="0">
                <a:effectLst/>
                <a:latin typeface="Aptos"/>
                <a:ea typeface="Aptos"/>
                <a:cs typeface="Times New Roman" panose="02020603050405020304" pitchFamily="18" charset="0"/>
              </a:rPr>
              <a:t>, l'</a:t>
            </a:r>
            <a:r>
              <a:rPr lang="fr-FR" sz="3600" kern="100" dirty="0">
                <a:solidFill>
                  <a:srgbClr val="FFFF00"/>
                </a:solidFill>
                <a:effectLst/>
                <a:latin typeface="Aptos"/>
                <a:ea typeface="Aptos"/>
                <a:cs typeface="Times New Roman" panose="02020603050405020304" pitchFamily="18" charset="0"/>
              </a:rPr>
              <a:t>exclusion</a:t>
            </a:r>
            <a:r>
              <a:rPr lang="fr-FR" sz="3600" kern="100" dirty="0">
                <a:effectLst/>
                <a:latin typeface="Aptos"/>
                <a:ea typeface="Aptos"/>
                <a:cs typeface="Times New Roman" panose="02020603050405020304" pitchFamily="18" charset="0"/>
              </a:rPr>
              <a:t> </a:t>
            </a:r>
            <a:r>
              <a:rPr lang="fr-FR" sz="3600" kern="100" dirty="0">
                <a:solidFill>
                  <a:srgbClr val="FFFF00"/>
                </a:solidFill>
                <a:effectLst/>
                <a:latin typeface="Aptos"/>
                <a:ea typeface="Aptos"/>
                <a:cs typeface="Times New Roman" panose="02020603050405020304" pitchFamily="18" charset="0"/>
              </a:rPr>
              <a:t>stérique</a:t>
            </a:r>
            <a:r>
              <a:rPr lang="fr-FR" sz="3600" kern="100" dirty="0">
                <a:effectLst/>
                <a:latin typeface="Aptos"/>
                <a:ea typeface="Aptos"/>
                <a:cs typeface="Times New Roman" panose="02020603050405020304" pitchFamily="18" charset="0"/>
              </a:rPr>
              <a:t>, et la </a:t>
            </a:r>
            <a:r>
              <a:rPr lang="fr-FR" sz="3600" kern="100" dirty="0">
                <a:solidFill>
                  <a:srgbClr val="FFFF00"/>
                </a:solidFill>
                <a:effectLst/>
                <a:latin typeface="Aptos"/>
                <a:ea typeface="Aptos"/>
                <a:cs typeface="Times New Roman" panose="02020603050405020304" pitchFamily="18" charset="0"/>
              </a:rPr>
              <a:t>liaison spécifique</a:t>
            </a:r>
            <a:r>
              <a:rPr lang="fr-FR" sz="3600" kern="100" dirty="0">
                <a:effectLst/>
                <a:latin typeface="Aptos"/>
                <a:ea typeface="Aptos"/>
                <a:cs typeface="Times New Roman" panose="02020603050405020304" pitchFamily="18" charset="0"/>
              </a:rPr>
              <a:t>. </a:t>
            </a:r>
          </a:p>
          <a:p>
            <a:pPr>
              <a:lnSpc>
                <a:spcPct val="107000"/>
              </a:lnSpc>
              <a:spcAft>
                <a:spcPts val="800"/>
              </a:spcAft>
            </a:pPr>
            <a:r>
              <a:rPr lang="fr-FR" sz="3600" kern="100" dirty="0">
                <a:effectLst/>
                <a:latin typeface="Aptos"/>
                <a:ea typeface="Aptos"/>
                <a:cs typeface="Times New Roman" panose="02020603050405020304" pitchFamily="18" charset="0"/>
              </a:rPr>
              <a:t>Ces forces dépendent des propriétés des composants de l'échantillon, de la phase stationnaire et de la phase mobile.</a:t>
            </a:r>
            <a:endParaRPr lang="fr-FR" sz="3600" u="sng" kern="100" dirty="0">
              <a:effectLst/>
              <a:latin typeface="Aptos"/>
              <a:ea typeface="Aptos"/>
              <a:cs typeface="Times New Roman" panose="02020603050405020304" pitchFamily="18" charset="0"/>
            </a:endParaRP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spTree>
    <p:extLst>
      <p:ext uri="{BB962C8B-B14F-4D97-AF65-F5344CB8AC3E}">
        <p14:creationId xmlns:p14="http://schemas.microsoft.com/office/powerpoint/2010/main" val="1848031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436914" y="437138"/>
            <a:ext cx="10784114" cy="6420862"/>
          </a:xfrm>
        </p:spPr>
        <p:txBody>
          <a:bodyPr rtlCol="0">
            <a:normAutofit/>
          </a:bodyPr>
          <a:lstStyle>
            <a:defPPr>
              <a:defRPr lang="fr-FR"/>
            </a:defPPr>
          </a:lstStyle>
          <a:p>
            <a:pPr>
              <a:lnSpc>
                <a:spcPct val="107000"/>
              </a:lnSpc>
              <a:spcAft>
                <a:spcPts val="800"/>
              </a:spcAft>
            </a:pPr>
            <a:r>
              <a:rPr lang="fr-FR" sz="3600" u="sng" dirty="0">
                <a:effectLst/>
                <a:latin typeface="Aptos"/>
                <a:ea typeface="Aptos"/>
                <a:cs typeface="Times New Roman" panose="02020603050405020304" pitchFamily="18" charset="0"/>
              </a:rPr>
              <a:t>Choix de la Phase Stationnaire et de la Phase Mobile </a:t>
            </a:r>
          </a:p>
          <a:p>
            <a:pPr>
              <a:lnSpc>
                <a:spcPct val="107000"/>
              </a:lnSpc>
              <a:spcAft>
                <a:spcPts val="800"/>
              </a:spcAft>
            </a:pPr>
            <a:r>
              <a:rPr lang="fr-FR" sz="1800" kern="100" dirty="0">
                <a:effectLst/>
                <a:latin typeface="Aptos"/>
                <a:ea typeface="Aptos"/>
                <a:cs typeface="Times New Roman" panose="02020603050405020304" pitchFamily="18" charset="0"/>
              </a:rPr>
              <a:t> </a:t>
            </a:r>
            <a:r>
              <a:rPr lang="fr-FR" sz="3600" kern="100" dirty="0">
                <a:effectLst/>
                <a:latin typeface="Aptos"/>
                <a:ea typeface="Aptos"/>
                <a:cs typeface="Times New Roman" panose="02020603050405020304" pitchFamily="18" charset="0"/>
              </a:rPr>
              <a:t>  </a:t>
            </a:r>
          </a:p>
          <a:p>
            <a:pPr>
              <a:lnSpc>
                <a:spcPct val="107000"/>
              </a:lnSpc>
              <a:spcAft>
                <a:spcPts val="800"/>
              </a:spcAft>
            </a:pPr>
            <a:r>
              <a:rPr lang="fr-FR" sz="3600" kern="100" dirty="0">
                <a:effectLst/>
                <a:latin typeface="Aptos"/>
                <a:ea typeface="Aptos"/>
                <a:cs typeface="Times New Roman" panose="02020603050405020304" pitchFamily="18" charset="0"/>
              </a:rPr>
              <a:t>Le choix de la phase stationnaire et de la phase mobile est crucial pour obtenir une séparation efficace des composants de l'échantillon. </a:t>
            </a:r>
          </a:p>
          <a:p>
            <a:pPr>
              <a:lnSpc>
                <a:spcPct val="107000"/>
              </a:lnSpc>
              <a:spcAft>
                <a:spcPts val="800"/>
              </a:spcAft>
            </a:pPr>
            <a:r>
              <a:rPr lang="fr-FR" sz="3600" kern="100" dirty="0">
                <a:latin typeface="Aptos"/>
                <a:ea typeface="Aptos"/>
                <a:cs typeface="Times New Roman" panose="02020603050405020304" pitchFamily="18" charset="0"/>
              </a:rPr>
              <a:t>Ce choix </a:t>
            </a:r>
            <a:r>
              <a:rPr lang="fr-FR" sz="3600" kern="100" dirty="0">
                <a:effectLst/>
                <a:latin typeface="Aptos"/>
                <a:ea typeface="Aptos"/>
                <a:cs typeface="Times New Roman" panose="02020603050405020304" pitchFamily="18" charset="0"/>
              </a:rPr>
              <a:t>dépend des propriétés des composants à séparer, telles que leur </a:t>
            </a:r>
            <a:r>
              <a:rPr lang="fr-FR" sz="3600" kern="100" dirty="0">
                <a:solidFill>
                  <a:srgbClr val="FFFF00"/>
                </a:solidFill>
                <a:effectLst/>
                <a:latin typeface="Aptos"/>
                <a:ea typeface="Aptos"/>
                <a:cs typeface="Times New Roman" panose="02020603050405020304" pitchFamily="18" charset="0"/>
              </a:rPr>
              <a:t>polarité</a:t>
            </a:r>
            <a:r>
              <a:rPr lang="fr-FR" sz="3600" kern="100" dirty="0">
                <a:effectLst/>
                <a:latin typeface="Aptos"/>
                <a:ea typeface="Aptos"/>
                <a:cs typeface="Times New Roman" panose="02020603050405020304" pitchFamily="18" charset="0"/>
              </a:rPr>
              <a:t>, leur </a:t>
            </a:r>
            <a:r>
              <a:rPr lang="fr-FR" sz="3600" kern="100" dirty="0">
                <a:solidFill>
                  <a:srgbClr val="FFFF00"/>
                </a:solidFill>
                <a:effectLst/>
                <a:latin typeface="Aptos"/>
                <a:ea typeface="Aptos"/>
                <a:cs typeface="Times New Roman" panose="02020603050405020304" pitchFamily="18" charset="0"/>
              </a:rPr>
              <a:t>taille moléculaire</a:t>
            </a:r>
            <a:r>
              <a:rPr lang="fr-FR" sz="3600" kern="100" dirty="0">
                <a:effectLst/>
                <a:latin typeface="Aptos"/>
                <a:ea typeface="Aptos"/>
                <a:cs typeface="Times New Roman" panose="02020603050405020304" pitchFamily="18" charset="0"/>
              </a:rPr>
              <a:t>, leur </a:t>
            </a:r>
            <a:r>
              <a:rPr lang="fr-FR" sz="3600" kern="100" dirty="0">
                <a:solidFill>
                  <a:srgbClr val="FFFF00"/>
                </a:solidFill>
                <a:effectLst/>
                <a:latin typeface="Aptos"/>
                <a:ea typeface="Aptos"/>
                <a:cs typeface="Times New Roman" panose="02020603050405020304" pitchFamily="18" charset="0"/>
              </a:rPr>
              <a:t>affinité</a:t>
            </a:r>
            <a:r>
              <a:rPr lang="fr-FR" sz="3600" kern="100" dirty="0">
                <a:effectLst/>
                <a:latin typeface="Aptos"/>
                <a:ea typeface="Aptos"/>
                <a:cs typeface="Times New Roman" panose="02020603050405020304" pitchFamily="18" charset="0"/>
              </a:rPr>
              <a:t> pour la phase stationnaire, etc.</a:t>
            </a:r>
            <a:endParaRPr lang="fr-FR" sz="3600" u="sng" kern="100" dirty="0">
              <a:effectLst/>
              <a:latin typeface="Aptos"/>
              <a:ea typeface="Aptos"/>
              <a:cs typeface="Times New Roman" panose="02020603050405020304" pitchFamily="18" charset="0"/>
            </a:endParaRP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spTree>
    <p:extLst>
      <p:ext uri="{BB962C8B-B14F-4D97-AF65-F5344CB8AC3E}">
        <p14:creationId xmlns:p14="http://schemas.microsoft.com/office/powerpoint/2010/main" val="2364296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436914" y="437138"/>
            <a:ext cx="10784114" cy="6420862"/>
          </a:xfrm>
        </p:spPr>
        <p:txBody>
          <a:bodyPr rtlCol="0">
            <a:normAutofit/>
          </a:bodyPr>
          <a:lstStyle>
            <a:defPPr>
              <a:defRPr lang="fr-FR"/>
            </a:defPPr>
          </a:lstStyle>
          <a:p>
            <a:pPr>
              <a:lnSpc>
                <a:spcPct val="107000"/>
              </a:lnSpc>
              <a:spcAft>
                <a:spcPts val="800"/>
              </a:spcAft>
            </a:pPr>
            <a:r>
              <a:rPr lang="fr-FR" sz="3600" u="sng" dirty="0">
                <a:effectLst/>
                <a:latin typeface="Aptos"/>
                <a:ea typeface="Aptos"/>
                <a:cs typeface="Times New Roman" panose="02020603050405020304" pitchFamily="18" charset="0"/>
              </a:rPr>
              <a:t>Facteurs Affectant la Séparation </a:t>
            </a:r>
            <a:r>
              <a:rPr lang="fr-FR" sz="1800" kern="100" dirty="0">
                <a:effectLst/>
                <a:latin typeface="Aptos"/>
                <a:ea typeface="Aptos"/>
                <a:cs typeface="Times New Roman" panose="02020603050405020304" pitchFamily="18" charset="0"/>
              </a:rPr>
              <a:t> </a:t>
            </a:r>
            <a:r>
              <a:rPr lang="fr-FR" sz="3600" kern="100" dirty="0">
                <a:effectLst/>
                <a:latin typeface="Aptos"/>
                <a:ea typeface="Aptos"/>
                <a:cs typeface="Times New Roman" panose="02020603050405020304" pitchFamily="18" charset="0"/>
              </a:rPr>
              <a:t>  </a:t>
            </a:r>
          </a:p>
          <a:p>
            <a:pPr>
              <a:lnSpc>
                <a:spcPct val="107000"/>
              </a:lnSpc>
              <a:spcAft>
                <a:spcPts val="800"/>
              </a:spcAft>
            </a:pPr>
            <a:r>
              <a:rPr lang="fr-FR" sz="3600" kern="100" dirty="0">
                <a:effectLst/>
                <a:latin typeface="Aptos"/>
                <a:ea typeface="Aptos"/>
                <a:cs typeface="Times New Roman" panose="02020603050405020304" pitchFamily="18" charset="0"/>
              </a:rPr>
              <a:t>Plusieurs facteurs influent sur l'efficacité de la séparation: la </a:t>
            </a:r>
            <a:r>
              <a:rPr lang="fr-FR" sz="3600" kern="100" dirty="0">
                <a:solidFill>
                  <a:srgbClr val="FFFF00"/>
                </a:solidFill>
                <a:effectLst/>
                <a:latin typeface="Aptos"/>
                <a:ea typeface="Aptos"/>
                <a:cs typeface="Times New Roman" panose="02020603050405020304" pitchFamily="18" charset="0"/>
              </a:rPr>
              <a:t>température</a:t>
            </a:r>
            <a:r>
              <a:rPr lang="fr-FR" sz="3600" kern="100" dirty="0">
                <a:effectLst/>
                <a:latin typeface="Aptos"/>
                <a:ea typeface="Aptos"/>
                <a:cs typeface="Times New Roman" panose="02020603050405020304" pitchFamily="18" charset="0"/>
              </a:rPr>
              <a:t>, le </a:t>
            </a:r>
            <a:r>
              <a:rPr lang="fr-FR" sz="3600" kern="100" dirty="0">
                <a:solidFill>
                  <a:srgbClr val="FFFF00"/>
                </a:solidFill>
                <a:effectLst/>
                <a:latin typeface="Aptos"/>
                <a:ea typeface="Aptos"/>
                <a:cs typeface="Times New Roman" panose="02020603050405020304" pitchFamily="18" charset="0"/>
              </a:rPr>
              <a:t>débit</a:t>
            </a:r>
            <a:r>
              <a:rPr lang="fr-FR" sz="3600" kern="100" dirty="0">
                <a:effectLst/>
                <a:latin typeface="Aptos"/>
                <a:ea typeface="Aptos"/>
                <a:cs typeface="Times New Roman" panose="02020603050405020304" pitchFamily="18" charset="0"/>
              </a:rPr>
              <a:t> </a:t>
            </a:r>
            <a:r>
              <a:rPr lang="fr-FR" sz="3600" kern="100" dirty="0">
                <a:solidFill>
                  <a:srgbClr val="FFFF00"/>
                </a:solidFill>
                <a:effectLst/>
                <a:latin typeface="Aptos"/>
                <a:ea typeface="Aptos"/>
                <a:cs typeface="Times New Roman" panose="02020603050405020304" pitchFamily="18" charset="0"/>
              </a:rPr>
              <a:t>de la phase mobile</a:t>
            </a:r>
            <a:r>
              <a:rPr lang="fr-FR" sz="3600" kern="100" dirty="0">
                <a:effectLst/>
                <a:latin typeface="Aptos"/>
                <a:ea typeface="Aptos"/>
                <a:cs typeface="Times New Roman" panose="02020603050405020304" pitchFamily="18" charset="0"/>
              </a:rPr>
              <a:t>, la </a:t>
            </a:r>
            <a:r>
              <a:rPr lang="fr-FR" sz="3600" kern="100" dirty="0">
                <a:solidFill>
                  <a:srgbClr val="FFFF00"/>
                </a:solidFill>
                <a:effectLst/>
                <a:latin typeface="Aptos"/>
                <a:ea typeface="Aptos"/>
                <a:cs typeface="Times New Roman" panose="02020603050405020304" pitchFamily="18" charset="0"/>
              </a:rPr>
              <a:t>longueur de la colonne</a:t>
            </a:r>
            <a:r>
              <a:rPr lang="fr-FR" sz="3600" kern="100" dirty="0">
                <a:effectLst/>
                <a:latin typeface="Aptos"/>
                <a:ea typeface="Aptos"/>
                <a:cs typeface="Times New Roman" panose="02020603050405020304" pitchFamily="18" charset="0"/>
              </a:rPr>
              <a:t>, la </a:t>
            </a:r>
            <a:r>
              <a:rPr lang="fr-FR" sz="3600" kern="100" dirty="0">
                <a:solidFill>
                  <a:srgbClr val="FFFF00"/>
                </a:solidFill>
                <a:effectLst/>
                <a:latin typeface="Aptos"/>
                <a:ea typeface="Aptos"/>
                <a:cs typeface="Times New Roman" panose="02020603050405020304" pitchFamily="18" charset="0"/>
              </a:rPr>
              <a:t>nature de la phase stationnaire</a:t>
            </a:r>
            <a:r>
              <a:rPr lang="fr-FR" sz="3600" kern="100" dirty="0">
                <a:effectLst/>
                <a:latin typeface="Aptos"/>
                <a:ea typeface="Aptos"/>
                <a:cs typeface="Times New Roman" panose="02020603050405020304" pitchFamily="18" charset="0"/>
              </a:rPr>
              <a:t>, et la </a:t>
            </a:r>
            <a:r>
              <a:rPr lang="fr-FR" sz="3600" kern="100" dirty="0">
                <a:solidFill>
                  <a:srgbClr val="FFFF00"/>
                </a:solidFill>
                <a:effectLst/>
                <a:latin typeface="Aptos"/>
                <a:ea typeface="Aptos"/>
                <a:cs typeface="Times New Roman" panose="02020603050405020304" pitchFamily="18" charset="0"/>
              </a:rPr>
              <a:t>composition</a:t>
            </a:r>
            <a:r>
              <a:rPr lang="fr-FR" sz="3600" kern="100" dirty="0">
                <a:effectLst/>
                <a:latin typeface="Aptos"/>
                <a:ea typeface="Aptos"/>
                <a:cs typeface="Times New Roman" panose="02020603050405020304" pitchFamily="18" charset="0"/>
              </a:rPr>
              <a:t> de l'échantillon.</a:t>
            </a:r>
          </a:p>
          <a:p>
            <a:pPr>
              <a:lnSpc>
                <a:spcPct val="107000"/>
              </a:lnSpc>
              <a:spcAft>
                <a:spcPts val="800"/>
              </a:spcAft>
            </a:pPr>
            <a:r>
              <a:rPr lang="fr-FR" sz="3600" kern="100" dirty="0">
                <a:effectLst/>
                <a:latin typeface="Aptos"/>
                <a:ea typeface="Aptos"/>
                <a:cs typeface="Times New Roman" panose="02020603050405020304" pitchFamily="18" charset="0"/>
              </a:rPr>
              <a:t>Il est possible de sélectionner et d'optimiser les conditions chromatographiques pour obtenir la meilleure séparation possible des composants de l'échantillon. Ces principes sont essentiels pour interpréter correctement les résultats obtenus.</a:t>
            </a:r>
            <a:endParaRPr lang="fr-FR" sz="3600" u="sng" kern="100" dirty="0">
              <a:effectLst/>
              <a:latin typeface="Aptos"/>
              <a:ea typeface="Aptos"/>
              <a:cs typeface="Times New Roman" panose="02020603050405020304" pitchFamily="18" charset="0"/>
            </a:endParaRP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spTree>
    <p:extLst>
      <p:ext uri="{BB962C8B-B14F-4D97-AF65-F5344CB8AC3E}">
        <p14:creationId xmlns:p14="http://schemas.microsoft.com/office/powerpoint/2010/main" val="30906986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95A271-8875-6BCE-0A4A-542683BB3917}"/>
              </a:ext>
            </a:extLst>
          </p:cNvPr>
          <p:cNvSpPr>
            <a:spLocks noGrp="1"/>
          </p:cNvSpPr>
          <p:nvPr>
            <p:ph type="ctrTitle"/>
          </p:nvPr>
        </p:nvSpPr>
        <p:spPr>
          <a:xfrm>
            <a:off x="1280159" y="3980346"/>
            <a:ext cx="10911841" cy="2099625"/>
          </a:xfrm>
        </p:spPr>
        <p:txBody>
          <a:bodyPr rtlCol="0"/>
          <a:lstStyle>
            <a:defPPr>
              <a:defRPr lang="fr-FR"/>
            </a:defPPr>
          </a:lstStyle>
          <a:p>
            <a:pPr rtl="0"/>
            <a:r>
              <a:rPr lang="fr-FR" sz="3600" dirty="0">
                <a:effectLst/>
                <a:latin typeface="Aptos"/>
                <a:ea typeface="Aptos"/>
                <a:cs typeface="Times New Roman" panose="02020603050405020304" pitchFamily="18" charset="0"/>
              </a:rPr>
              <a:t>Techniques de Chromatographie</a:t>
            </a:r>
            <a:endParaRPr lang="fr-FR" sz="8800" dirty="0"/>
          </a:p>
        </p:txBody>
      </p:sp>
      <p:pic>
        <p:nvPicPr>
          <p:cNvPr id="7" name="Espace réservé d’image 8" descr="Coucher de soleil sur des montagnes">
            <a:extLst>
              <a:ext uri="{FF2B5EF4-FFF2-40B4-BE49-F238E27FC236}">
                <a16:creationId xmlns:a16="http://schemas.microsoft.com/office/drawing/2014/main" id="{DABEABE1-2983-8759-E3F7-CCC6330C6BA1}"/>
              </a:ext>
            </a:extLst>
          </p:cNvPr>
          <p:cNvPicPr>
            <a:picLocks noGrp="1" noChangeAspect="1"/>
          </p:cNvPicPr>
          <p:nvPr>
            <p:ph type="pic" sz="quarter" idx="4294967295"/>
          </p:nvPr>
        </p:nvPicPr>
        <p:blipFill rotWithShape="1">
          <a:blip r:embed="rId3"/>
          <a:srcRect l="23" r="23"/>
          <a:stretch/>
        </p:blipFill>
        <p:spPr>
          <a:xfrm>
            <a:off x="8197587" y="411831"/>
            <a:ext cx="3521337" cy="3521344"/>
          </a:xfrm>
        </p:spPr>
      </p:pic>
    </p:spTree>
    <p:extLst>
      <p:ext uri="{BB962C8B-B14F-4D97-AF65-F5344CB8AC3E}">
        <p14:creationId xmlns:p14="http://schemas.microsoft.com/office/powerpoint/2010/main" val="40618889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612671" y="437138"/>
            <a:ext cx="11579329" cy="6420862"/>
          </a:xfrm>
        </p:spPr>
        <p:txBody>
          <a:bodyPr rtlCol="0">
            <a:normAutofit/>
          </a:bodyPr>
          <a:lstStyle>
            <a:defPPr>
              <a:defRPr lang="fr-FR"/>
            </a:defPPr>
          </a:lstStyle>
          <a:p>
            <a:pPr>
              <a:lnSpc>
                <a:spcPct val="107000"/>
              </a:lnSpc>
              <a:spcAft>
                <a:spcPts val="800"/>
              </a:spcAft>
            </a:pPr>
            <a:r>
              <a:rPr lang="fr-FR" sz="3600" b="1" u="sng" kern="100" dirty="0">
                <a:latin typeface="Aptos"/>
                <a:ea typeface="Aptos"/>
                <a:cs typeface="Times New Roman" panose="02020603050405020304" pitchFamily="18" charset="0"/>
              </a:rPr>
              <a:t>Différents types de Chromatographie</a:t>
            </a:r>
          </a:p>
          <a:p>
            <a:pPr>
              <a:lnSpc>
                <a:spcPct val="107000"/>
              </a:lnSpc>
              <a:spcAft>
                <a:spcPts val="800"/>
              </a:spcAft>
            </a:pPr>
            <a:r>
              <a:rPr lang="fr-FR" sz="2800" b="1" kern="100" dirty="0">
                <a:latin typeface="Aptos"/>
                <a:ea typeface="Aptos"/>
                <a:cs typeface="Times New Roman" panose="02020603050405020304" pitchFamily="18" charset="0"/>
              </a:rPr>
              <a:t>L</a:t>
            </a:r>
            <a:r>
              <a:rPr lang="fr-FR" sz="2800" b="1" kern="100" dirty="0">
                <a:effectLst/>
                <a:latin typeface="Aptos"/>
                <a:ea typeface="Aptos"/>
                <a:cs typeface="Times New Roman" panose="02020603050405020304" pitchFamily="18" charset="0"/>
              </a:rPr>
              <a:t>es interactions spécifiques entre les composants de l'échantillon et les 2  phases (stationnaire et mobile), définit le type de chromatographie à utiliser :</a:t>
            </a:r>
          </a:p>
          <a:p>
            <a:pPr>
              <a:lnSpc>
                <a:spcPct val="107000"/>
              </a:lnSpc>
              <a:spcAft>
                <a:spcPts val="800"/>
              </a:spcAft>
            </a:pPr>
            <a:r>
              <a:rPr lang="fr-FR" sz="2800" b="1" kern="100" dirty="0">
                <a:latin typeface="Aptos"/>
                <a:ea typeface="Aptos"/>
                <a:cs typeface="Times New Roman" panose="02020603050405020304" pitchFamily="18" charset="0"/>
              </a:rPr>
              <a:t>         - </a:t>
            </a:r>
            <a:r>
              <a:rPr lang="fr-FR" sz="2800" b="1" kern="100" dirty="0">
                <a:effectLst/>
                <a:latin typeface="Aptos"/>
                <a:ea typeface="Aptos"/>
                <a:cs typeface="Times New Roman" panose="02020603050405020304" pitchFamily="18" charset="0"/>
              </a:rPr>
              <a:t>  la chromatographie en phase liquide (CPL) : </a:t>
            </a:r>
            <a:r>
              <a:rPr lang="fr-FR" sz="2800" b="1" kern="100" dirty="0">
                <a:solidFill>
                  <a:srgbClr val="FFFF00"/>
                </a:solidFill>
                <a:effectLst/>
                <a:latin typeface="Aptos"/>
                <a:ea typeface="Aptos"/>
                <a:cs typeface="Times New Roman" panose="02020603050405020304" pitchFamily="18" charset="0"/>
              </a:rPr>
              <a:t>adsorption</a:t>
            </a:r>
            <a:r>
              <a:rPr lang="fr-FR" sz="2800" b="1" kern="100" dirty="0">
                <a:effectLst/>
                <a:latin typeface="Aptos"/>
                <a:ea typeface="Aptos"/>
                <a:cs typeface="Times New Roman" panose="02020603050405020304" pitchFamily="18" charset="0"/>
              </a:rPr>
              <a:t>, </a:t>
            </a:r>
            <a:r>
              <a:rPr lang="fr-FR" sz="2800" b="1" kern="100" dirty="0">
                <a:solidFill>
                  <a:srgbClr val="FFFF00"/>
                </a:solidFill>
                <a:effectLst/>
                <a:latin typeface="Aptos"/>
                <a:ea typeface="Aptos"/>
                <a:cs typeface="Times New Roman" panose="02020603050405020304" pitchFamily="18" charset="0"/>
              </a:rPr>
              <a:t>exclusion</a:t>
            </a:r>
            <a:r>
              <a:rPr lang="fr-FR" sz="2800" b="1" kern="100" dirty="0">
                <a:effectLst/>
                <a:latin typeface="Aptos"/>
                <a:ea typeface="Aptos"/>
                <a:cs typeface="Times New Roman" panose="02020603050405020304" pitchFamily="18" charset="0"/>
              </a:rPr>
              <a:t>, </a:t>
            </a:r>
            <a:r>
              <a:rPr lang="fr-FR" sz="2800" b="1" kern="100" dirty="0">
                <a:solidFill>
                  <a:srgbClr val="FFFF00"/>
                </a:solidFill>
                <a:effectLst/>
                <a:latin typeface="Aptos"/>
                <a:ea typeface="Aptos"/>
                <a:cs typeface="Times New Roman" panose="02020603050405020304" pitchFamily="18" charset="0"/>
              </a:rPr>
              <a:t>échange d’ions</a:t>
            </a:r>
            <a:r>
              <a:rPr lang="fr-FR" sz="2800" b="1" kern="100" dirty="0">
                <a:effectLst/>
                <a:latin typeface="Aptos"/>
                <a:ea typeface="Aptos"/>
                <a:cs typeface="Times New Roman" panose="02020603050405020304" pitchFamily="18" charset="0"/>
              </a:rPr>
              <a:t>, </a:t>
            </a:r>
            <a:r>
              <a:rPr lang="fr-FR" sz="2800" b="1" kern="100" dirty="0">
                <a:solidFill>
                  <a:srgbClr val="FFFF00"/>
                </a:solidFill>
                <a:effectLst/>
                <a:latin typeface="Aptos"/>
                <a:ea typeface="Aptos"/>
                <a:cs typeface="Times New Roman" panose="02020603050405020304" pitchFamily="18" charset="0"/>
              </a:rPr>
              <a:t>papier</a:t>
            </a:r>
            <a:r>
              <a:rPr lang="fr-FR" sz="2800" b="1" kern="100" dirty="0">
                <a:effectLst/>
                <a:latin typeface="Aptos"/>
                <a:ea typeface="Aptos"/>
                <a:cs typeface="Times New Roman" panose="02020603050405020304" pitchFamily="18" charset="0"/>
              </a:rPr>
              <a:t>, </a:t>
            </a:r>
            <a:r>
              <a:rPr lang="fr-FR" sz="2800" b="1" kern="100" dirty="0">
                <a:solidFill>
                  <a:srgbClr val="FFFF00"/>
                </a:solidFill>
                <a:effectLst/>
                <a:latin typeface="Aptos"/>
                <a:ea typeface="Aptos"/>
                <a:cs typeface="Times New Roman" panose="02020603050405020304" pitchFamily="18" charset="0"/>
              </a:rPr>
              <a:t>CCM</a:t>
            </a:r>
            <a:r>
              <a:rPr lang="fr-FR" sz="2800" b="1" kern="100" dirty="0">
                <a:effectLst/>
                <a:latin typeface="Aptos"/>
                <a:ea typeface="Aptos"/>
                <a:cs typeface="Times New Roman" panose="02020603050405020304" pitchFamily="18" charset="0"/>
              </a:rPr>
              <a:t>, </a:t>
            </a:r>
            <a:r>
              <a:rPr lang="fr-FR" sz="2800" b="1" kern="100" dirty="0">
                <a:solidFill>
                  <a:srgbClr val="FFFF00"/>
                </a:solidFill>
                <a:effectLst/>
                <a:latin typeface="Aptos"/>
                <a:ea typeface="Aptos"/>
                <a:cs typeface="Times New Roman" panose="02020603050405020304" pitchFamily="18" charset="0"/>
              </a:rPr>
              <a:t>HPLC</a:t>
            </a:r>
            <a:r>
              <a:rPr lang="fr-FR" sz="2800" b="1" kern="100" dirty="0">
                <a:effectLst/>
                <a:latin typeface="Aptos"/>
                <a:ea typeface="Aptos"/>
                <a:cs typeface="Times New Roman" panose="02020603050405020304" pitchFamily="18" charset="0"/>
              </a:rPr>
              <a:t>…..</a:t>
            </a:r>
          </a:p>
          <a:p>
            <a:pPr>
              <a:lnSpc>
                <a:spcPct val="107000"/>
              </a:lnSpc>
              <a:spcAft>
                <a:spcPts val="800"/>
              </a:spcAft>
            </a:pPr>
            <a:r>
              <a:rPr lang="fr-FR" sz="2800" b="1" kern="100" dirty="0">
                <a:latin typeface="Aptos"/>
                <a:ea typeface="Aptos"/>
                <a:cs typeface="Times New Roman" panose="02020603050405020304" pitchFamily="18" charset="0"/>
              </a:rPr>
              <a:t>        -   </a:t>
            </a:r>
            <a:r>
              <a:rPr lang="fr-FR" sz="2800" b="1" kern="100" dirty="0">
                <a:effectLst/>
                <a:latin typeface="Aptos"/>
                <a:ea typeface="Aptos"/>
                <a:cs typeface="Times New Roman" panose="02020603050405020304" pitchFamily="18" charset="0"/>
              </a:rPr>
              <a:t> la chromatographie en phase gazeuse (CPG) : </a:t>
            </a:r>
            <a:r>
              <a:rPr lang="fr-FR" sz="2800" kern="100" dirty="0">
                <a:effectLst/>
                <a:latin typeface="Aptos"/>
                <a:ea typeface="Aptos"/>
                <a:cs typeface="Times New Roman" panose="02020603050405020304" pitchFamily="18" charset="0"/>
              </a:rPr>
              <a:t>Utilise une phase stationnaire solide ou liquide et un gaz comme phase mobile.</a:t>
            </a:r>
            <a:endParaRPr lang="fr-FR" sz="2800" b="1" kern="100" dirty="0">
              <a:effectLst/>
              <a:latin typeface="Aptos"/>
              <a:ea typeface="Aptos"/>
              <a:cs typeface="Times New Roman" panose="02020603050405020304" pitchFamily="18" charset="0"/>
            </a:endParaRPr>
          </a:p>
          <a:p>
            <a:pPr>
              <a:lnSpc>
                <a:spcPct val="107000"/>
              </a:lnSpc>
              <a:spcAft>
                <a:spcPts val="800"/>
              </a:spcAft>
            </a:pPr>
            <a:r>
              <a:rPr lang="fr-FR" sz="2800" b="1" kern="100" dirty="0">
                <a:latin typeface="Aptos"/>
                <a:ea typeface="Aptos"/>
                <a:cs typeface="Times New Roman" panose="02020603050405020304" pitchFamily="18" charset="0"/>
              </a:rPr>
              <a:t>        -    </a:t>
            </a:r>
            <a:r>
              <a:rPr lang="fr-FR" sz="2800" b="1" kern="100" dirty="0">
                <a:effectLst/>
                <a:latin typeface="Aptos"/>
                <a:ea typeface="Aptos"/>
                <a:cs typeface="Times New Roman" panose="02020603050405020304" pitchFamily="18" charset="0"/>
              </a:rPr>
              <a:t>la chromatographie en phase supercritique (CPS) :</a:t>
            </a:r>
            <a:r>
              <a:rPr lang="fr-FR" sz="2800" kern="100" dirty="0">
                <a:effectLst/>
                <a:latin typeface="Aptos"/>
                <a:ea typeface="Aptos"/>
                <a:cs typeface="Times New Roman" panose="02020603050405020304" pitchFamily="18" charset="0"/>
              </a:rPr>
              <a:t> Utilise une phase supercritique (généralement du CO2) comme phase mobile et une phase stationnaire modifiée</a:t>
            </a:r>
            <a:endParaRPr lang="fr-FR" sz="2800" b="1" kern="100" dirty="0">
              <a:effectLst/>
              <a:latin typeface="Aptos"/>
              <a:ea typeface="Aptos"/>
              <a:cs typeface="Times New Roman" panose="02020603050405020304" pitchFamily="18" charset="0"/>
            </a:endParaRPr>
          </a:p>
          <a:p>
            <a:pPr>
              <a:lnSpc>
                <a:spcPct val="107000"/>
              </a:lnSpc>
              <a:spcAft>
                <a:spcPts val="800"/>
              </a:spcAft>
            </a:pPr>
            <a:endParaRPr lang="fr-FR" sz="3600" kern="100" dirty="0">
              <a:effectLst/>
              <a:latin typeface="Aptos"/>
              <a:ea typeface="Aptos"/>
              <a:cs typeface="Times New Roman" panose="02020603050405020304" pitchFamily="18" charset="0"/>
            </a:endParaRPr>
          </a:p>
        </p:txBody>
      </p:sp>
    </p:spTree>
    <p:extLst>
      <p:ext uri="{BB962C8B-B14F-4D97-AF65-F5344CB8AC3E}">
        <p14:creationId xmlns:p14="http://schemas.microsoft.com/office/powerpoint/2010/main" val="38492120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sp>
        <p:nvSpPr>
          <p:cNvPr id="3" name="ZoneTexte 2">
            <a:extLst>
              <a:ext uri="{FF2B5EF4-FFF2-40B4-BE49-F238E27FC236}">
                <a16:creationId xmlns:a16="http://schemas.microsoft.com/office/drawing/2014/main" id="{F542BA12-F638-4D5C-BEAE-5487DE3E6079}"/>
              </a:ext>
            </a:extLst>
          </p:cNvPr>
          <p:cNvSpPr txBox="1"/>
          <p:nvPr/>
        </p:nvSpPr>
        <p:spPr>
          <a:xfrm>
            <a:off x="126609" y="3305908"/>
            <a:ext cx="2377440" cy="400110"/>
          </a:xfrm>
          <a:prstGeom prst="rect">
            <a:avLst/>
          </a:prstGeom>
          <a:noFill/>
        </p:spPr>
        <p:txBody>
          <a:bodyPr wrap="square" rtlCol="0">
            <a:spAutoFit/>
          </a:bodyPr>
          <a:lstStyle/>
          <a:p>
            <a:r>
              <a:rPr lang="fr-FR" sz="2000" b="1" dirty="0">
                <a:solidFill>
                  <a:schemeClr val="bg1"/>
                </a:solidFill>
              </a:rPr>
              <a:t>Chromatographie</a:t>
            </a:r>
          </a:p>
        </p:txBody>
      </p:sp>
      <p:sp>
        <p:nvSpPr>
          <p:cNvPr id="4" name="ZoneTexte 3">
            <a:extLst>
              <a:ext uri="{FF2B5EF4-FFF2-40B4-BE49-F238E27FC236}">
                <a16:creationId xmlns:a16="http://schemas.microsoft.com/office/drawing/2014/main" id="{49E793FC-4DAE-4D21-81C8-C5E5ABDDE250}"/>
              </a:ext>
            </a:extLst>
          </p:cNvPr>
          <p:cNvSpPr txBox="1"/>
          <p:nvPr/>
        </p:nvSpPr>
        <p:spPr>
          <a:xfrm>
            <a:off x="3159366" y="1290286"/>
            <a:ext cx="2588455" cy="369332"/>
          </a:xfrm>
          <a:prstGeom prst="rect">
            <a:avLst/>
          </a:prstGeom>
          <a:noFill/>
        </p:spPr>
        <p:txBody>
          <a:bodyPr wrap="square" rtlCol="0">
            <a:spAutoFit/>
          </a:bodyPr>
          <a:lstStyle/>
          <a:p>
            <a:r>
              <a:rPr lang="fr-FR" b="1" dirty="0">
                <a:solidFill>
                  <a:schemeClr val="bg1"/>
                </a:solidFill>
              </a:rPr>
              <a:t>C Gaz</a:t>
            </a:r>
          </a:p>
        </p:txBody>
      </p:sp>
      <p:sp>
        <p:nvSpPr>
          <p:cNvPr id="7" name="ZoneTexte 6">
            <a:extLst>
              <a:ext uri="{FF2B5EF4-FFF2-40B4-BE49-F238E27FC236}">
                <a16:creationId xmlns:a16="http://schemas.microsoft.com/office/drawing/2014/main" id="{993B0FBE-AE37-4954-88DA-BA90E678DACB}"/>
              </a:ext>
            </a:extLst>
          </p:cNvPr>
          <p:cNvSpPr txBox="1"/>
          <p:nvPr/>
        </p:nvSpPr>
        <p:spPr>
          <a:xfrm>
            <a:off x="2504049" y="3321297"/>
            <a:ext cx="2588455" cy="369332"/>
          </a:xfrm>
          <a:prstGeom prst="rect">
            <a:avLst/>
          </a:prstGeom>
          <a:noFill/>
        </p:spPr>
        <p:txBody>
          <a:bodyPr wrap="square" rtlCol="0">
            <a:spAutoFit/>
          </a:bodyPr>
          <a:lstStyle/>
          <a:p>
            <a:r>
              <a:rPr lang="fr-FR" dirty="0">
                <a:solidFill>
                  <a:schemeClr val="bg1"/>
                </a:solidFill>
              </a:rPr>
              <a:t>          </a:t>
            </a:r>
            <a:r>
              <a:rPr lang="fr-FR" b="1" dirty="0">
                <a:solidFill>
                  <a:schemeClr val="bg1"/>
                </a:solidFill>
              </a:rPr>
              <a:t>C</a:t>
            </a:r>
            <a:r>
              <a:rPr lang="fr-FR" dirty="0">
                <a:solidFill>
                  <a:schemeClr val="bg1"/>
                </a:solidFill>
              </a:rPr>
              <a:t> </a:t>
            </a:r>
            <a:r>
              <a:rPr lang="fr-FR" b="1" dirty="0">
                <a:solidFill>
                  <a:schemeClr val="bg1"/>
                </a:solidFill>
              </a:rPr>
              <a:t>Liquide</a:t>
            </a:r>
          </a:p>
        </p:txBody>
      </p:sp>
      <p:sp>
        <p:nvSpPr>
          <p:cNvPr id="8" name="ZoneTexte 7">
            <a:extLst>
              <a:ext uri="{FF2B5EF4-FFF2-40B4-BE49-F238E27FC236}">
                <a16:creationId xmlns:a16="http://schemas.microsoft.com/office/drawing/2014/main" id="{8B8C9671-9032-4018-AEDE-D7BAD90EA369}"/>
              </a:ext>
            </a:extLst>
          </p:cNvPr>
          <p:cNvSpPr txBox="1"/>
          <p:nvPr/>
        </p:nvSpPr>
        <p:spPr>
          <a:xfrm>
            <a:off x="3159365" y="6273565"/>
            <a:ext cx="2588455" cy="369332"/>
          </a:xfrm>
          <a:prstGeom prst="rect">
            <a:avLst/>
          </a:prstGeom>
          <a:noFill/>
        </p:spPr>
        <p:txBody>
          <a:bodyPr wrap="square" rtlCol="0">
            <a:spAutoFit/>
          </a:bodyPr>
          <a:lstStyle/>
          <a:p>
            <a:r>
              <a:rPr lang="fr-FR" b="1" dirty="0">
                <a:solidFill>
                  <a:schemeClr val="bg1"/>
                </a:solidFill>
              </a:rPr>
              <a:t>C Supercritique</a:t>
            </a:r>
          </a:p>
        </p:txBody>
      </p:sp>
      <p:sp>
        <p:nvSpPr>
          <p:cNvPr id="5" name="ZoneTexte 4">
            <a:extLst>
              <a:ext uri="{FF2B5EF4-FFF2-40B4-BE49-F238E27FC236}">
                <a16:creationId xmlns:a16="http://schemas.microsoft.com/office/drawing/2014/main" id="{D9C010D1-4672-4795-8FFB-B474D846875A}"/>
              </a:ext>
            </a:extLst>
          </p:cNvPr>
          <p:cNvSpPr txBox="1"/>
          <p:nvPr/>
        </p:nvSpPr>
        <p:spPr>
          <a:xfrm>
            <a:off x="6302326" y="295422"/>
            <a:ext cx="2110154" cy="369332"/>
          </a:xfrm>
          <a:prstGeom prst="rect">
            <a:avLst/>
          </a:prstGeom>
          <a:noFill/>
        </p:spPr>
        <p:txBody>
          <a:bodyPr wrap="square" rtlCol="0">
            <a:spAutoFit/>
          </a:bodyPr>
          <a:lstStyle/>
          <a:p>
            <a:r>
              <a:rPr lang="fr-FR" b="1" dirty="0">
                <a:solidFill>
                  <a:schemeClr val="bg1"/>
                </a:solidFill>
              </a:rPr>
              <a:t>Gaz Liquide</a:t>
            </a:r>
          </a:p>
        </p:txBody>
      </p:sp>
      <p:sp>
        <p:nvSpPr>
          <p:cNvPr id="11" name="ZoneTexte 10">
            <a:extLst>
              <a:ext uri="{FF2B5EF4-FFF2-40B4-BE49-F238E27FC236}">
                <a16:creationId xmlns:a16="http://schemas.microsoft.com/office/drawing/2014/main" id="{C3870178-EC32-4E67-A301-D5EDCB2F521B}"/>
              </a:ext>
            </a:extLst>
          </p:cNvPr>
          <p:cNvSpPr txBox="1"/>
          <p:nvPr/>
        </p:nvSpPr>
        <p:spPr>
          <a:xfrm>
            <a:off x="6301155" y="1956457"/>
            <a:ext cx="2110154" cy="369332"/>
          </a:xfrm>
          <a:prstGeom prst="rect">
            <a:avLst/>
          </a:prstGeom>
          <a:noFill/>
        </p:spPr>
        <p:txBody>
          <a:bodyPr wrap="square" rtlCol="0">
            <a:spAutoFit/>
          </a:bodyPr>
          <a:lstStyle/>
          <a:p>
            <a:r>
              <a:rPr lang="fr-FR" b="1" dirty="0">
                <a:solidFill>
                  <a:schemeClr val="bg1"/>
                </a:solidFill>
              </a:rPr>
              <a:t>Gaz Solide</a:t>
            </a:r>
          </a:p>
        </p:txBody>
      </p:sp>
      <p:sp>
        <p:nvSpPr>
          <p:cNvPr id="12" name="ZoneTexte 11">
            <a:extLst>
              <a:ext uri="{FF2B5EF4-FFF2-40B4-BE49-F238E27FC236}">
                <a16:creationId xmlns:a16="http://schemas.microsoft.com/office/drawing/2014/main" id="{365D3ECF-52D2-4090-8389-2ED8D6AD2582}"/>
              </a:ext>
            </a:extLst>
          </p:cNvPr>
          <p:cNvSpPr txBox="1"/>
          <p:nvPr/>
        </p:nvSpPr>
        <p:spPr>
          <a:xfrm>
            <a:off x="6235495" y="2791673"/>
            <a:ext cx="2588454" cy="400110"/>
          </a:xfrm>
          <a:prstGeom prst="rect">
            <a:avLst/>
          </a:prstGeom>
          <a:noFill/>
        </p:spPr>
        <p:txBody>
          <a:bodyPr wrap="square" rtlCol="0">
            <a:spAutoFit/>
          </a:bodyPr>
          <a:lstStyle/>
          <a:p>
            <a:r>
              <a:rPr lang="fr-FR" sz="2000" b="1" dirty="0">
                <a:solidFill>
                  <a:schemeClr val="bg1"/>
                </a:solidFill>
              </a:rPr>
              <a:t>C Echange d’Ions</a:t>
            </a:r>
          </a:p>
        </p:txBody>
      </p:sp>
      <p:sp>
        <p:nvSpPr>
          <p:cNvPr id="13" name="ZoneTexte 12">
            <a:extLst>
              <a:ext uri="{FF2B5EF4-FFF2-40B4-BE49-F238E27FC236}">
                <a16:creationId xmlns:a16="http://schemas.microsoft.com/office/drawing/2014/main" id="{3275223C-BB9B-4BE3-820F-623E4D8A47FC}"/>
              </a:ext>
            </a:extLst>
          </p:cNvPr>
          <p:cNvSpPr txBox="1"/>
          <p:nvPr/>
        </p:nvSpPr>
        <p:spPr>
          <a:xfrm>
            <a:off x="6302326" y="3955160"/>
            <a:ext cx="2110154" cy="369332"/>
          </a:xfrm>
          <a:prstGeom prst="rect">
            <a:avLst/>
          </a:prstGeom>
          <a:noFill/>
        </p:spPr>
        <p:txBody>
          <a:bodyPr wrap="square" rtlCol="0">
            <a:spAutoFit/>
          </a:bodyPr>
          <a:lstStyle/>
          <a:p>
            <a:r>
              <a:rPr lang="fr-FR" b="1" dirty="0">
                <a:solidFill>
                  <a:schemeClr val="bg1"/>
                </a:solidFill>
              </a:rPr>
              <a:t>C d’Exclusion</a:t>
            </a:r>
          </a:p>
        </p:txBody>
      </p:sp>
      <p:sp>
        <p:nvSpPr>
          <p:cNvPr id="16" name="ZoneTexte 15">
            <a:extLst>
              <a:ext uri="{FF2B5EF4-FFF2-40B4-BE49-F238E27FC236}">
                <a16:creationId xmlns:a16="http://schemas.microsoft.com/office/drawing/2014/main" id="{BEFAEC6A-E322-4360-85B9-FA2D15E2D102}"/>
              </a:ext>
            </a:extLst>
          </p:cNvPr>
          <p:cNvSpPr txBox="1"/>
          <p:nvPr/>
        </p:nvSpPr>
        <p:spPr>
          <a:xfrm>
            <a:off x="6482258" y="6229579"/>
            <a:ext cx="2110154" cy="369332"/>
          </a:xfrm>
          <a:prstGeom prst="rect">
            <a:avLst/>
          </a:prstGeom>
          <a:noFill/>
        </p:spPr>
        <p:txBody>
          <a:bodyPr wrap="square" rtlCol="0">
            <a:spAutoFit/>
          </a:bodyPr>
          <a:lstStyle/>
          <a:p>
            <a:r>
              <a:rPr lang="fr-FR" b="1" dirty="0">
                <a:solidFill>
                  <a:schemeClr val="bg1"/>
                </a:solidFill>
              </a:rPr>
              <a:t>C Couche Mince</a:t>
            </a:r>
          </a:p>
        </p:txBody>
      </p:sp>
      <p:sp>
        <p:nvSpPr>
          <p:cNvPr id="17" name="ZoneTexte 16">
            <a:extLst>
              <a:ext uri="{FF2B5EF4-FFF2-40B4-BE49-F238E27FC236}">
                <a16:creationId xmlns:a16="http://schemas.microsoft.com/office/drawing/2014/main" id="{25B782C7-BF3E-4FAB-B386-ECDBC7AEAA65}"/>
              </a:ext>
            </a:extLst>
          </p:cNvPr>
          <p:cNvSpPr txBox="1"/>
          <p:nvPr/>
        </p:nvSpPr>
        <p:spPr>
          <a:xfrm>
            <a:off x="6329057" y="4939832"/>
            <a:ext cx="2110154" cy="369332"/>
          </a:xfrm>
          <a:prstGeom prst="rect">
            <a:avLst/>
          </a:prstGeom>
          <a:noFill/>
        </p:spPr>
        <p:txBody>
          <a:bodyPr wrap="square" rtlCol="0">
            <a:spAutoFit/>
          </a:bodyPr>
          <a:lstStyle/>
          <a:p>
            <a:r>
              <a:rPr lang="fr-FR" b="1" dirty="0">
                <a:solidFill>
                  <a:schemeClr val="bg1"/>
                </a:solidFill>
              </a:rPr>
              <a:t>C Papier</a:t>
            </a:r>
          </a:p>
        </p:txBody>
      </p:sp>
      <p:sp>
        <p:nvSpPr>
          <p:cNvPr id="9" name="Rectangle 8">
            <a:extLst>
              <a:ext uri="{FF2B5EF4-FFF2-40B4-BE49-F238E27FC236}">
                <a16:creationId xmlns:a16="http://schemas.microsoft.com/office/drawing/2014/main" id="{C4B5FE01-9436-466B-AB87-D8711F54EAB4}"/>
              </a:ext>
            </a:extLst>
          </p:cNvPr>
          <p:cNvSpPr/>
          <p:nvPr/>
        </p:nvSpPr>
        <p:spPr>
          <a:xfrm>
            <a:off x="126609" y="3305908"/>
            <a:ext cx="2377440" cy="400110"/>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a:extLst>
              <a:ext uri="{FF2B5EF4-FFF2-40B4-BE49-F238E27FC236}">
                <a16:creationId xmlns:a16="http://schemas.microsoft.com/office/drawing/2014/main" id="{3B05A12B-19CC-4E0A-A132-211BFB14177E}"/>
              </a:ext>
            </a:extLst>
          </p:cNvPr>
          <p:cNvSpPr/>
          <p:nvPr/>
        </p:nvSpPr>
        <p:spPr>
          <a:xfrm>
            <a:off x="3073796" y="1274897"/>
            <a:ext cx="1104309" cy="400110"/>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a:extLst>
              <a:ext uri="{FF2B5EF4-FFF2-40B4-BE49-F238E27FC236}">
                <a16:creationId xmlns:a16="http://schemas.microsoft.com/office/drawing/2014/main" id="{0CC7DB41-1CBE-46AE-891D-226540FA13DB}"/>
              </a:ext>
            </a:extLst>
          </p:cNvPr>
          <p:cNvSpPr/>
          <p:nvPr/>
        </p:nvSpPr>
        <p:spPr>
          <a:xfrm>
            <a:off x="3062074" y="3301215"/>
            <a:ext cx="1481792" cy="400110"/>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a:extLst>
              <a:ext uri="{FF2B5EF4-FFF2-40B4-BE49-F238E27FC236}">
                <a16:creationId xmlns:a16="http://schemas.microsoft.com/office/drawing/2014/main" id="{D38E0BDD-A796-4A6E-8124-2335E6DA13F1}"/>
              </a:ext>
            </a:extLst>
          </p:cNvPr>
          <p:cNvSpPr/>
          <p:nvPr/>
        </p:nvSpPr>
        <p:spPr>
          <a:xfrm>
            <a:off x="3045660" y="6281225"/>
            <a:ext cx="2110154" cy="400110"/>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2" name="Connecteur droit 21">
            <a:extLst>
              <a:ext uri="{FF2B5EF4-FFF2-40B4-BE49-F238E27FC236}">
                <a16:creationId xmlns:a16="http://schemas.microsoft.com/office/drawing/2014/main" id="{3B155161-186F-4D7C-BA77-4980DE0BEC7C}"/>
              </a:ext>
            </a:extLst>
          </p:cNvPr>
          <p:cNvCxnSpPr>
            <a:cxnSpLocks/>
          </p:cNvCxnSpPr>
          <p:nvPr/>
        </p:nvCxnSpPr>
        <p:spPr>
          <a:xfrm flipH="1">
            <a:off x="2827606" y="1474952"/>
            <a:ext cx="37514" cy="498327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5" name="Connecteur droit 24">
            <a:extLst>
              <a:ext uri="{FF2B5EF4-FFF2-40B4-BE49-F238E27FC236}">
                <a16:creationId xmlns:a16="http://schemas.microsoft.com/office/drawing/2014/main" id="{852FD536-201E-419F-82FA-0A830AB35AE1}"/>
              </a:ext>
            </a:extLst>
          </p:cNvPr>
          <p:cNvCxnSpPr>
            <a:endCxn id="18" idx="1"/>
          </p:cNvCxnSpPr>
          <p:nvPr/>
        </p:nvCxnSpPr>
        <p:spPr>
          <a:xfrm>
            <a:off x="2872737" y="1474952"/>
            <a:ext cx="201059"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6" name="Connecteur droit 25">
            <a:extLst>
              <a:ext uri="{FF2B5EF4-FFF2-40B4-BE49-F238E27FC236}">
                <a16:creationId xmlns:a16="http://schemas.microsoft.com/office/drawing/2014/main" id="{D599B0C9-6D0A-4099-A289-89E0BA88FB65}"/>
              </a:ext>
            </a:extLst>
          </p:cNvPr>
          <p:cNvCxnSpPr/>
          <p:nvPr/>
        </p:nvCxnSpPr>
        <p:spPr>
          <a:xfrm>
            <a:off x="2856321" y="3484292"/>
            <a:ext cx="201059"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5186B4D2-1DE6-49B7-A4EC-10ABC350B283}"/>
              </a:ext>
            </a:extLst>
          </p:cNvPr>
          <p:cNvCxnSpPr/>
          <p:nvPr/>
        </p:nvCxnSpPr>
        <p:spPr>
          <a:xfrm>
            <a:off x="2839912" y="6464294"/>
            <a:ext cx="201059"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9" name="Connecteur droit 28">
            <a:extLst>
              <a:ext uri="{FF2B5EF4-FFF2-40B4-BE49-F238E27FC236}">
                <a16:creationId xmlns:a16="http://schemas.microsoft.com/office/drawing/2014/main" id="{114F1091-8173-4C4D-B9F2-4D98E90F9FEB}"/>
              </a:ext>
            </a:extLst>
          </p:cNvPr>
          <p:cNvCxnSpPr>
            <a:stCxn id="7" idx="1"/>
          </p:cNvCxnSpPr>
          <p:nvPr/>
        </p:nvCxnSpPr>
        <p:spPr>
          <a:xfrm flipV="1">
            <a:off x="2504049" y="3484292"/>
            <a:ext cx="352272" cy="21671"/>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0" name="Connecteur droit 29">
            <a:extLst>
              <a:ext uri="{FF2B5EF4-FFF2-40B4-BE49-F238E27FC236}">
                <a16:creationId xmlns:a16="http://schemas.microsoft.com/office/drawing/2014/main" id="{1E81B6B9-79EA-43D9-9093-A6B081812F8B}"/>
              </a:ext>
            </a:extLst>
          </p:cNvPr>
          <p:cNvCxnSpPr>
            <a:cxnSpLocks/>
          </p:cNvCxnSpPr>
          <p:nvPr/>
        </p:nvCxnSpPr>
        <p:spPr>
          <a:xfrm>
            <a:off x="5648176" y="501935"/>
            <a:ext cx="0" cy="164987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1EDB3777-352D-4BE1-9659-94703C627E22}"/>
              </a:ext>
            </a:extLst>
          </p:cNvPr>
          <p:cNvSpPr/>
          <p:nvPr/>
        </p:nvSpPr>
        <p:spPr>
          <a:xfrm>
            <a:off x="6283564" y="2803302"/>
            <a:ext cx="2283661" cy="400110"/>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31">
            <a:extLst>
              <a:ext uri="{FF2B5EF4-FFF2-40B4-BE49-F238E27FC236}">
                <a16:creationId xmlns:a16="http://schemas.microsoft.com/office/drawing/2014/main" id="{76F7B616-909E-4B08-AF1B-BB56E502F8BB}"/>
              </a:ext>
            </a:extLst>
          </p:cNvPr>
          <p:cNvSpPr/>
          <p:nvPr/>
        </p:nvSpPr>
        <p:spPr>
          <a:xfrm>
            <a:off x="6301155" y="1951750"/>
            <a:ext cx="1454825" cy="400110"/>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32">
            <a:extLst>
              <a:ext uri="{FF2B5EF4-FFF2-40B4-BE49-F238E27FC236}">
                <a16:creationId xmlns:a16="http://schemas.microsoft.com/office/drawing/2014/main" id="{6495851E-A02D-423F-9522-908CB796FF88}"/>
              </a:ext>
            </a:extLst>
          </p:cNvPr>
          <p:cNvSpPr/>
          <p:nvPr/>
        </p:nvSpPr>
        <p:spPr>
          <a:xfrm>
            <a:off x="6301155" y="280033"/>
            <a:ext cx="1440763" cy="400110"/>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ectangle 33">
            <a:extLst>
              <a:ext uri="{FF2B5EF4-FFF2-40B4-BE49-F238E27FC236}">
                <a16:creationId xmlns:a16="http://schemas.microsoft.com/office/drawing/2014/main" id="{FA0D8D5C-3B76-4BB8-BABB-D4C0218B30CF}"/>
              </a:ext>
            </a:extLst>
          </p:cNvPr>
          <p:cNvSpPr/>
          <p:nvPr/>
        </p:nvSpPr>
        <p:spPr>
          <a:xfrm>
            <a:off x="6283564" y="3939771"/>
            <a:ext cx="1810042" cy="400110"/>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5" name="Connecteur droit 34">
            <a:extLst>
              <a:ext uri="{FF2B5EF4-FFF2-40B4-BE49-F238E27FC236}">
                <a16:creationId xmlns:a16="http://schemas.microsoft.com/office/drawing/2014/main" id="{76848BAB-3F8D-4E8F-8D35-05314ACF6AEA}"/>
              </a:ext>
            </a:extLst>
          </p:cNvPr>
          <p:cNvCxnSpPr>
            <a:cxnSpLocks/>
            <a:endCxn id="8" idx="3"/>
          </p:cNvCxnSpPr>
          <p:nvPr/>
        </p:nvCxnSpPr>
        <p:spPr>
          <a:xfrm flipH="1">
            <a:off x="5747820" y="2996418"/>
            <a:ext cx="48058" cy="346181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3" name="Connecteur droit 42">
            <a:extLst>
              <a:ext uri="{FF2B5EF4-FFF2-40B4-BE49-F238E27FC236}">
                <a16:creationId xmlns:a16="http://schemas.microsoft.com/office/drawing/2014/main" id="{A4E54549-1CC3-469E-BF51-02432E47E0AA}"/>
              </a:ext>
            </a:extLst>
          </p:cNvPr>
          <p:cNvCxnSpPr>
            <a:cxnSpLocks/>
          </p:cNvCxnSpPr>
          <p:nvPr/>
        </p:nvCxnSpPr>
        <p:spPr>
          <a:xfrm>
            <a:off x="4178105" y="1474952"/>
            <a:ext cx="1470071"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4" name="Connecteur droit 43">
            <a:extLst>
              <a:ext uri="{FF2B5EF4-FFF2-40B4-BE49-F238E27FC236}">
                <a16:creationId xmlns:a16="http://schemas.microsoft.com/office/drawing/2014/main" id="{B4A86DD3-6020-4964-9B0E-FEEE24E8559F}"/>
              </a:ext>
            </a:extLst>
          </p:cNvPr>
          <p:cNvCxnSpPr>
            <a:cxnSpLocks/>
          </p:cNvCxnSpPr>
          <p:nvPr/>
        </p:nvCxnSpPr>
        <p:spPr>
          <a:xfrm>
            <a:off x="4527457" y="3512416"/>
            <a:ext cx="1268420"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9" name="Connecteur droit 48">
            <a:extLst>
              <a:ext uri="{FF2B5EF4-FFF2-40B4-BE49-F238E27FC236}">
                <a16:creationId xmlns:a16="http://schemas.microsoft.com/office/drawing/2014/main" id="{1679092E-4E73-4D64-8EF8-5B03C0CFAAC8}"/>
              </a:ext>
            </a:extLst>
          </p:cNvPr>
          <p:cNvCxnSpPr>
            <a:cxnSpLocks/>
          </p:cNvCxnSpPr>
          <p:nvPr/>
        </p:nvCxnSpPr>
        <p:spPr>
          <a:xfrm>
            <a:off x="5648176" y="501935"/>
            <a:ext cx="635388"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0" name="Connecteur droit 49">
            <a:extLst>
              <a:ext uri="{FF2B5EF4-FFF2-40B4-BE49-F238E27FC236}">
                <a16:creationId xmlns:a16="http://schemas.microsoft.com/office/drawing/2014/main" id="{D385E96D-EF12-47E4-9848-A22D24D6F8FB}"/>
              </a:ext>
            </a:extLst>
          </p:cNvPr>
          <p:cNvCxnSpPr>
            <a:cxnSpLocks/>
          </p:cNvCxnSpPr>
          <p:nvPr/>
        </p:nvCxnSpPr>
        <p:spPr>
          <a:xfrm>
            <a:off x="5648176" y="2149778"/>
            <a:ext cx="652979"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8" name="Connecteur droit 57">
            <a:extLst>
              <a:ext uri="{FF2B5EF4-FFF2-40B4-BE49-F238E27FC236}">
                <a16:creationId xmlns:a16="http://schemas.microsoft.com/office/drawing/2014/main" id="{0C736DB6-66FF-40D4-AAA1-B45A76275BD3}"/>
              </a:ext>
            </a:extLst>
          </p:cNvPr>
          <p:cNvCxnSpPr>
            <a:cxnSpLocks/>
            <a:endCxn id="12" idx="1"/>
          </p:cNvCxnSpPr>
          <p:nvPr/>
        </p:nvCxnSpPr>
        <p:spPr>
          <a:xfrm flipV="1">
            <a:off x="5795877" y="2991728"/>
            <a:ext cx="439618" cy="4692"/>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9" name="Connecteur droit 58">
            <a:extLst>
              <a:ext uri="{FF2B5EF4-FFF2-40B4-BE49-F238E27FC236}">
                <a16:creationId xmlns:a16="http://schemas.microsoft.com/office/drawing/2014/main" id="{4EF57241-E555-4A2A-A35F-CF7250D59A58}"/>
              </a:ext>
            </a:extLst>
          </p:cNvPr>
          <p:cNvCxnSpPr>
            <a:cxnSpLocks/>
            <a:endCxn id="34" idx="1"/>
          </p:cNvCxnSpPr>
          <p:nvPr/>
        </p:nvCxnSpPr>
        <p:spPr>
          <a:xfrm>
            <a:off x="5812296" y="4128631"/>
            <a:ext cx="471268" cy="11195"/>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8" name="Connecteur droit 67">
            <a:extLst>
              <a:ext uri="{FF2B5EF4-FFF2-40B4-BE49-F238E27FC236}">
                <a16:creationId xmlns:a16="http://schemas.microsoft.com/office/drawing/2014/main" id="{27B79EAC-9B1D-465F-939E-E52E9C0C1E84}"/>
              </a:ext>
            </a:extLst>
          </p:cNvPr>
          <p:cNvCxnSpPr>
            <a:cxnSpLocks/>
          </p:cNvCxnSpPr>
          <p:nvPr/>
        </p:nvCxnSpPr>
        <p:spPr>
          <a:xfrm>
            <a:off x="5812306" y="5120640"/>
            <a:ext cx="488849"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9" name="Connecteur droit 68">
            <a:extLst>
              <a:ext uri="{FF2B5EF4-FFF2-40B4-BE49-F238E27FC236}">
                <a16:creationId xmlns:a16="http://schemas.microsoft.com/office/drawing/2014/main" id="{C28751F6-276C-46AA-8ABC-17E218334965}"/>
              </a:ext>
            </a:extLst>
          </p:cNvPr>
          <p:cNvCxnSpPr>
            <a:cxnSpLocks/>
          </p:cNvCxnSpPr>
          <p:nvPr/>
        </p:nvCxnSpPr>
        <p:spPr>
          <a:xfrm>
            <a:off x="5770096" y="6435738"/>
            <a:ext cx="652979"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75" name="Rectangle 74">
            <a:extLst>
              <a:ext uri="{FF2B5EF4-FFF2-40B4-BE49-F238E27FC236}">
                <a16:creationId xmlns:a16="http://schemas.microsoft.com/office/drawing/2014/main" id="{8959EFF4-459C-4B20-9E41-BF35680E6CB9}"/>
              </a:ext>
            </a:extLst>
          </p:cNvPr>
          <p:cNvSpPr/>
          <p:nvPr/>
        </p:nvSpPr>
        <p:spPr>
          <a:xfrm>
            <a:off x="6329057" y="4949207"/>
            <a:ext cx="1262593" cy="400110"/>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Rectangle 75">
            <a:extLst>
              <a:ext uri="{FF2B5EF4-FFF2-40B4-BE49-F238E27FC236}">
                <a16:creationId xmlns:a16="http://schemas.microsoft.com/office/drawing/2014/main" id="{F1868773-1FF2-4AA0-9008-5B47C9551283}"/>
              </a:ext>
            </a:extLst>
          </p:cNvPr>
          <p:cNvSpPr/>
          <p:nvPr/>
        </p:nvSpPr>
        <p:spPr>
          <a:xfrm>
            <a:off x="6439722" y="6235149"/>
            <a:ext cx="2006990" cy="400110"/>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5648154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436914" y="115751"/>
            <a:ext cx="10784114" cy="6742249"/>
          </a:xfrm>
        </p:spPr>
        <p:txBody>
          <a:bodyPr rtlCol="0">
            <a:normAutofit/>
          </a:bodyPr>
          <a:lstStyle>
            <a:defPPr>
              <a:defRPr lang="fr-FR"/>
            </a:defPPr>
          </a:lstStyle>
          <a:p>
            <a:pPr>
              <a:lnSpc>
                <a:spcPct val="107000"/>
              </a:lnSpc>
              <a:spcAft>
                <a:spcPts val="800"/>
              </a:spcAft>
            </a:pPr>
            <a:r>
              <a:rPr lang="fr-FR" sz="4600" u="sng" dirty="0">
                <a:effectLst/>
                <a:latin typeface="Aptos"/>
                <a:ea typeface="Aptos"/>
                <a:cs typeface="Times New Roman" panose="02020603050405020304" pitchFamily="18" charset="0"/>
              </a:rPr>
              <a:t>Chromatographie en Phase Liquide (CPL)</a:t>
            </a:r>
          </a:p>
          <a:p>
            <a:pPr marL="571500" indent="-571500">
              <a:lnSpc>
                <a:spcPct val="107000"/>
              </a:lnSpc>
              <a:spcAft>
                <a:spcPts val="800"/>
              </a:spcAft>
              <a:buFont typeface="Wingdings" panose="05000000000000000000" pitchFamily="2" charset="2"/>
              <a:buChar char="Ø"/>
            </a:pPr>
            <a:r>
              <a:rPr lang="fr-FR" sz="2800" kern="100" dirty="0">
                <a:effectLst/>
                <a:latin typeface="Aptos"/>
                <a:ea typeface="Aptos"/>
                <a:cs typeface="Times New Roman" panose="02020603050405020304" pitchFamily="18" charset="0"/>
              </a:rPr>
              <a:t>Chromatographie en Phase Liquide à Haute Performance (HPLC) </a:t>
            </a:r>
            <a:r>
              <a:rPr lang="fr-FR" sz="3600" kern="100" dirty="0">
                <a:effectLst/>
                <a:latin typeface="Aptos"/>
                <a:ea typeface="Aptos"/>
                <a:cs typeface="Times New Roman" panose="02020603050405020304" pitchFamily="18" charset="0"/>
              </a:rPr>
              <a:t>: elle utilise :</a:t>
            </a:r>
          </a:p>
          <a:p>
            <a:pPr>
              <a:lnSpc>
                <a:spcPct val="107000"/>
              </a:lnSpc>
              <a:spcAft>
                <a:spcPts val="800"/>
              </a:spcAft>
            </a:pPr>
            <a:r>
              <a:rPr lang="fr-FR" sz="3600" kern="100" dirty="0">
                <a:effectLst/>
                <a:latin typeface="Aptos"/>
                <a:ea typeface="Aptos"/>
                <a:cs typeface="Times New Roman" panose="02020603050405020304" pitchFamily="18" charset="0"/>
              </a:rPr>
              <a:t>          - une phase mobile liquide </a:t>
            </a:r>
          </a:p>
          <a:p>
            <a:pPr>
              <a:lnSpc>
                <a:spcPct val="107000"/>
              </a:lnSpc>
              <a:spcAft>
                <a:spcPts val="800"/>
              </a:spcAft>
            </a:pPr>
            <a:r>
              <a:rPr lang="fr-FR" sz="3600" kern="100" dirty="0">
                <a:latin typeface="Aptos"/>
                <a:ea typeface="Aptos"/>
                <a:cs typeface="Times New Roman" panose="02020603050405020304" pitchFamily="18" charset="0"/>
              </a:rPr>
              <a:t>          - une phase </a:t>
            </a:r>
            <a:r>
              <a:rPr lang="fr-FR" sz="3600" kern="100" dirty="0">
                <a:effectLst/>
                <a:latin typeface="Aptos"/>
                <a:ea typeface="Aptos"/>
                <a:cs typeface="Times New Roman" panose="02020603050405020304" pitchFamily="18" charset="0"/>
              </a:rPr>
              <a:t>stationnaire</a:t>
            </a:r>
            <a:r>
              <a:rPr lang="fr-FR" sz="2800" dirty="0"/>
              <a:t> polaire (HPLC en phase normale), ou apolaire (HPLC en phase inverse ou RP-HPLC)</a:t>
            </a:r>
            <a:r>
              <a:rPr lang="fr-FR" sz="3600" kern="100" dirty="0">
                <a:effectLst/>
                <a:latin typeface="Aptos"/>
                <a:ea typeface="Aptos"/>
                <a:cs typeface="Times New Roman" panose="02020603050405020304" pitchFamily="18" charset="0"/>
              </a:rPr>
              <a:t> </a:t>
            </a:r>
          </a:p>
          <a:p>
            <a:pPr>
              <a:lnSpc>
                <a:spcPct val="107000"/>
              </a:lnSpc>
              <a:spcAft>
                <a:spcPts val="800"/>
              </a:spcAft>
            </a:pPr>
            <a:r>
              <a:rPr lang="fr-FR" sz="3600" kern="100" dirty="0">
                <a:effectLst/>
                <a:latin typeface="Aptos"/>
                <a:ea typeface="Aptos"/>
                <a:cs typeface="Times New Roman" panose="02020603050405020304" pitchFamily="18" charset="0"/>
              </a:rPr>
              <a:t>- Applications : analyse de composés organiques, contrôle de qualité pharmaceutique, analyse d'aliments et de boissons, etc.</a:t>
            </a: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cxnSp>
        <p:nvCxnSpPr>
          <p:cNvPr id="4" name="Connecteur droit 3">
            <a:extLst>
              <a:ext uri="{FF2B5EF4-FFF2-40B4-BE49-F238E27FC236}">
                <a16:creationId xmlns:a16="http://schemas.microsoft.com/office/drawing/2014/main" id="{E3C68EB9-318D-4E34-B30C-4BE642430A48}"/>
              </a:ext>
            </a:extLst>
          </p:cNvPr>
          <p:cNvCxnSpPr>
            <a:cxnSpLocks/>
          </p:cNvCxnSpPr>
          <p:nvPr/>
        </p:nvCxnSpPr>
        <p:spPr>
          <a:xfrm>
            <a:off x="2054268" y="1672990"/>
            <a:ext cx="9635984"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05280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pic>
        <p:nvPicPr>
          <p:cNvPr id="3" name="Image 2" descr="Une image contenant diagramme, ligne, capture d’écran, conception&#10;&#10;Description générée automatiquement">
            <a:extLst>
              <a:ext uri="{FF2B5EF4-FFF2-40B4-BE49-F238E27FC236}">
                <a16:creationId xmlns:a16="http://schemas.microsoft.com/office/drawing/2014/main" id="{C82DF08E-0E6E-4D7B-BD76-A2093CC2C770}"/>
              </a:ext>
            </a:extLst>
          </p:cNvPr>
          <p:cNvPicPr>
            <a:picLocks noChangeAspect="1"/>
          </p:cNvPicPr>
          <p:nvPr/>
        </p:nvPicPr>
        <p:blipFill>
          <a:blip r:embed="rId4">
            <a:duotone>
              <a:prstClr val="black"/>
              <a:schemeClr val="accent1">
                <a:tint val="45000"/>
                <a:satMod val="400000"/>
              </a:schemeClr>
            </a:duotone>
          </a:blip>
          <a:stretch>
            <a:fillRect/>
          </a:stretch>
        </p:blipFill>
        <p:spPr>
          <a:xfrm>
            <a:off x="1266092" y="-1"/>
            <a:ext cx="10086536" cy="6260123"/>
          </a:xfrm>
          <a:prstGeom prst="rect">
            <a:avLst/>
          </a:prstGeom>
        </p:spPr>
      </p:pic>
      <p:sp>
        <p:nvSpPr>
          <p:cNvPr id="9" name="ZoneTexte 8">
            <a:extLst>
              <a:ext uri="{FF2B5EF4-FFF2-40B4-BE49-F238E27FC236}">
                <a16:creationId xmlns:a16="http://schemas.microsoft.com/office/drawing/2014/main" id="{125D3BA9-97C8-4C28-B89F-49E9D36338FC}"/>
              </a:ext>
            </a:extLst>
          </p:cNvPr>
          <p:cNvSpPr txBox="1"/>
          <p:nvPr/>
        </p:nvSpPr>
        <p:spPr>
          <a:xfrm>
            <a:off x="4438357" y="4877932"/>
            <a:ext cx="5486400" cy="584775"/>
          </a:xfrm>
          <a:prstGeom prst="rect">
            <a:avLst/>
          </a:prstGeom>
          <a:noFill/>
        </p:spPr>
        <p:txBody>
          <a:bodyPr wrap="square" rtlCol="0">
            <a:spAutoFit/>
          </a:bodyPr>
          <a:lstStyle/>
          <a:p>
            <a:r>
              <a:rPr lang="fr-FR" sz="3200" b="1" u="sng" dirty="0"/>
              <a:t>Principe de la HPLC</a:t>
            </a:r>
          </a:p>
        </p:txBody>
      </p:sp>
      <p:sp>
        <p:nvSpPr>
          <p:cNvPr id="4" name="ZoneTexte 3">
            <a:extLst>
              <a:ext uri="{FF2B5EF4-FFF2-40B4-BE49-F238E27FC236}">
                <a16:creationId xmlns:a16="http://schemas.microsoft.com/office/drawing/2014/main" id="{2A1DC3AE-89CB-4995-9044-3E3DD43EAC9E}"/>
              </a:ext>
            </a:extLst>
          </p:cNvPr>
          <p:cNvSpPr txBox="1"/>
          <p:nvPr/>
        </p:nvSpPr>
        <p:spPr>
          <a:xfrm>
            <a:off x="2468880" y="3424160"/>
            <a:ext cx="1758461" cy="369332"/>
          </a:xfrm>
          <a:prstGeom prst="rect">
            <a:avLst/>
          </a:prstGeom>
          <a:noFill/>
        </p:spPr>
        <p:txBody>
          <a:bodyPr wrap="square" rtlCol="0">
            <a:spAutoFit/>
          </a:bodyPr>
          <a:lstStyle/>
          <a:p>
            <a:r>
              <a:rPr lang="fr-FR" dirty="0"/>
              <a:t>Phase mobile</a:t>
            </a:r>
          </a:p>
        </p:txBody>
      </p:sp>
      <p:sp>
        <p:nvSpPr>
          <p:cNvPr id="10" name="ZoneTexte 9">
            <a:extLst>
              <a:ext uri="{FF2B5EF4-FFF2-40B4-BE49-F238E27FC236}">
                <a16:creationId xmlns:a16="http://schemas.microsoft.com/office/drawing/2014/main" id="{3108BA1D-87A2-4937-BFB2-26AD7F9ED7FD}"/>
              </a:ext>
            </a:extLst>
          </p:cNvPr>
          <p:cNvSpPr txBox="1"/>
          <p:nvPr/>
        </p:nvSpPr>
        <p:spPr>
          <a:xfrm>
            <a:off x="3727939" y="2201416"/>
            <a:ext cx="1420837" cy="369332"/>
          </a:xfrm>
          <a:prstGeom prst="rect">
            <a:avLst/>
          </a:prstGeom>
          <a:noFill/>
        </p:spPr>
        <p:txBody>
          <a:bodyPr wrap="square" rtlCol="0">
            <a:spAutoFit/>
          </a:bodyPr>
          <a:lstStyle/>
          <a:p>
            <a:r>
              <a:rPr lang="fr-FR" dirty="0"/>
              <a:t>pompe</a:t>
            </a:r>
          </a:p>
        </p:txBody>
      </p:sp>
      <p:sp>
        <p:nvSpPr>
          <p:cNvPr id="11" name="ZoneTexte 10">
            <a:extLst>
              <a:ext uri="{FF2B5EF4-FFF2-40B4-BE49-F238E27FC236}">
                <a16:creationId xmlns:a16="http://schemas.microsoft.com/office/drawing/2014/main" id="{3902A29D-4986-42BD-8CAC-ACD2AE93CDA8}"/>
              </a:ext>
            </a:extLst>
          </p:cNvPr>
          <p:cNvSpPr txBox="1"/>
          <p:nvPr/>
        </p:nvSpPr>
        <p:spPr>
          <a:xfrm>
            <a:off x="4550899" y="866431"/>
            <a:ext cx="1758461" cy="369332"/>
          </a:xfrm>
          <a:prstGeom prst="rect">
            <a:avLst/>
          </a:prstGeom>
          <a:noFill/>
        </p:spPr>
        <p:txBody>
          <a:bodyPr wrap="square" rtlCol="0">
            <a:spAutoFit/>
          </a:bodyPr>
          <a:lstStyle/>
          <a:p>
            <a:r>
              <a:rPr lang="fr-FR" dirty="0"/>
              <a:t>échantillon</a:t>
            </a:r>
          </a:p>
        </p:txBody>
      </p:sp>
      <p:sp>
        <p:nvSpPr>
          <p:cNvPr id="12" name="ZoneTexte 11">
            <a:extLst>
              <a:ext uri="{FF2B5EF4-FFF2-40B4-BE49-F238E27FC236}">
                <a16:creationId xmlns:a16="http://schemas.microsoft.com/office/drawing/2014/main" id="{0158B0AD-3F73-4391-B2BB-194D0C768440}"/>
              </a:ext>
            </a:extLst>
          </p:cNvPr>
          <p:cNvSpPr txBox="1"/>
          <p:nvPr/>
        </p:nvSpPr>
        <p:spPr>
          <a:xfrm>
            <a:off x="6288260" y="2102195"/>
            <a:ext cx="1247335" cy="369332"/>
          </a:xfrm>
          <a:prstGeom prst="rect">
            <a:avLst/>
          </a:prstGeom>
          <a:noFill/>
        </p:spPr>
        <p:txBody>
          <a:bodyPr wrap="square" rtlCol="0">
            <a:spAutoFit/>
          </a:bodyPr>
          <a:lstStyle/>
          <a:p>
            <a:r>
              <a:rPr lang="fr-FR" dirty="0"/>
              <a:t>colonne</a:t>
            </a:r>
          </a:p>
        </p:txBody>
      </p:sp>
      <p:sp>
        <p:nvSpPr>
          <p:cNvPr id="13" name="ZoneTexte 12">
            <a:extLst>
              <a:ext uri="{FF2B5EF4-FFF2-40B4-BE49-F238E27FC236}">
                <a16:creationId xmlns:a16="http://schemas.microsoft.com/office/drawing/2014/main" id="{4C93965E-783D-422F-8575-9A0EF8DB7CC4}"/>
              </a:ext>
            </a:extLst>
          </p:cNvPr>
          <p:cNvSpPr txBox="1"/>
          <p:nvPr/>
        </p:nvSpPr>
        <p:spPr>
          <a:xfrm>
            <a:off x="5683348" y="2803238"/>
            <a:ext cx="2391507" cy="369332"/>
          </a:xfrm>
          <a:prstGeom prst="rect">
            <a:avLst/>
          </a:prstGeom>
          <a:noFill/>
        </p:spPr>
        <p:txBody>
          <a:bodyPr wrap="square" rtlCol="0">
            <a:spAutoFit/>
          </a:bodyPr>
          <a:lstStyle/>
          <a:p>
            <a:r>
              <a:rPr lang="fr-FR" dirty="0"/>
              <a:t>phase stationnaire</a:t>
            </a:r>
          </a:p>
        </p:txBody>
      </p:sp>
      <p:sp>
        <p:nvSpPr>
          <p:cNvPr id="14" name="ZoneTexte 13">
            <a:extLst>
              <a:ext uri="{FF2B5EF4-FFF2-40B4-BE49-F238E27FC236}">
                <a16:creationId xmlns:a16="http://schemas.microsoft.com/office/drawing/2014/main" id="{0BF0A497-9D1C-42E9-940E-5D5CF428E134}"/>
              </a:ext>
            </a:extLst>
          </p:cNvPr>
          <p:cNvSpPr txBox="1"/>
          <p:nvPr/>
        </p:nvSpPr>
        <p:spPr>
          <a:xfrm>
            <a:off x="7791158" y="1917529"/>
            <a:ext cx="1247335" cy="369332"/>
          </a:xfrm>
          <a:prstGeom prst="rect">
            <a:avLst/>
          </a:prstGeom>
          <a:noFill/>
        </p:spPr>
        <p:txBody>
          <a:bodyPr wrap="square" rtlCol="0">
            <a:spAutoFit/>
          </a:bodyPr>
          <a:lstStyle/>
          <a:p>
            <a:r>
              <a:rPr lang="fr-FR" dirty="0"/>
              <a:t>collecteur</a:t>
            </a:r>
          </a:p>
        </p:txBody>
      </p:sp>
      <p:sp>
        <p:nvSpPr>
          <p:cNvPr id="15" name="ZoneTexte 14">
            <a:extLst>
              <a:ext uri="{FF2B5EF4-FFF2-40B4-BE49-F238E27FC236}">
                <a16:creationId xmlns:a16="http://schemas.microsoft.com/office/drawing/2014/main" id="{454DEA8D-3E3F-43D6-8AFA-029A13EB81D0}"/>
              </a:ext>
            </a:extLst>
          </p:cNvPr>
          <p:cNvSpPr txBox="1"/>
          <p:nvPr/>
        </p:nvSpPr>
        <p:spPr>
          <a:xfrm>
            <a:off x="9072892" y="1548197"/>
            <a:ext cx="1626375" cy="369332"/>
          </a:xfrm>
          <a:prstGeom prst="rect">
            <a:avLst/>
          </a:prstGeom>
          <a:noFill/>
        </p:spPr>
        <p:txBody>
          <a:bodyPr wrap="square" rtlCol="0">
            <a:spAutoFit/>
          </a:bodyPr>
          <a:lstStyle/>
          <a:p>
            <a:r>
              <a:rPr lang="fr-FR" dirty="0"/>
              <a:t>enregistreur</a:t>
            </a:r>
          </a:p>
        </p:txBody>
      </p:sp>
      <p:sp>
        <p:nvSpPr>
          <p:cNvPr id="16" name="ZoneTexte 15">
            <a:extLst>
              <a:ext uri="{FF2B5EF4-FFF2-40B4-BE49-F238E27FC236}">
                <a16:creationId xmlns:a16="http://schemas.microsoft.com/office/drawing/2014/main" id="{A2A9BA7A-7067-471E-B2E9-3A48037E559F}"/>
              </a:ext>
            </a:extLst>
          </p:cNvPr>
          <p:cNvSpPr txBox="1"/>
          <p:nvPr/>
        </p:nvSpPr>
        <p:spPr>
          <a:xfrm>
            <a:off x="7601637" y="3915279"/>
            <a:ext cx="1626375" cy="369332"/>
          </a:xfrm>
          <a:prstGeom prst="rect">
            <a:avLst/>
          </a:prstGeom>
          <a:noFill/>
        </p:spPr>
        <p:txBody>
          <a:bodyPr wrap="square" rtlCol="0">
            <a:spAutoFit/>
          </a:bodyPr>
          <a:lstStyle/>
          <a:p>
            <a:r>
              <a:rPr lang="fr-FR" dirty="0"/>
              <a:t>récupération</a:t>
            </a:r>
          </a:p>
        </p:txBody>
      </p:sp>
      <p:pic>
        <p:nvPicPr>
          <p:cNvPr id="17" name="Image 16" descr="Une image contenant croquis, ligne, blanc, noir et blanc&#10;&#10;Description générée automatiquement">
            <a:extLst>
              <a:ext uri="{FF2B5EF4-FFF2-40B4-BE49-F238E27FC236}">
                <a16:creationId xmlns:a16="http://schemas.microsoft.com/office/drawing/2014/main" id="{2C62208D-9F84-4929-BACF-DB040DFB3428}"/>
              </a:ext>
            </a:extLst>
          </p:cNvPr>
          <p:cNvPicPr>
            <a:picLocks noChangeAspect="1"/>
          </p:cNvPicPr>
          <p:nvPr/>
        </p:nvPicPr>
        <p:blipFill>
          <a:blip r:embed="rId5">
            <a:duotone>
              <a:prstClr val="black"/>
              <a:schemeClr val="accent6">
                <a:tint val="45000"/>
                <a:satMod val="400000"/>
              </a:schemeClr>
            </a:duotone>
          </a:blip>
          <a:stretch>
            <a:fillRect/>
          </a:stretch>
        </p:blipFill>
        <p:spPr>
          <a:xfrm>
            <a:off x="9480092" y="2003014"/>
            <a:ext cx="676784" cy="553666"/>
          </a:xfrm>
          <a:prstGeom prst="rect">
            <a:avLst/>
          </a:prstGeom>
        </p:spPr>
      </p:pic>
    </p:spTree>
    <p:extLst>
      <p:ext uri="{BB962C8B-B14F-4D97-AF65-F5344CB8AC3E}">
        <p14:creationId xmlns:p14="http://schemas.microsoft.com/office/powerpoint/2010/main" val="1720507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F243DF-1FE9-01BE-435F-1729F4AB3DE4}"/>
              </a:ext>
            </a:extLst>
          </p:cNvPr>
          <p:cNvSpPr>
            <a:spLocks noGrp="1"/>
          </p:cNvSpPr>
          <p:nvPr>
            <p:ph type="title"/>
          </p:nvPr>
        </p:nvSpPr>
        <p:spPr>
          <a:xfrm>
            <a:off x="5453843" y="320387"/>
            <a:ext cx="2920900" cy="923330"/>
          </a:xfrm>
        </p:spPr>
        <p:txBody>
          <a:bodyPr rtlCol="0"/>
          <a:lstStyle>
            <a:defPPr>
              <a:defRPr lang="fr-FR"/>
            </a:defPPr>
          </a:lstStyle>
          <a:p>
            <a:pPr algn="l" rtl="0"/>
            <a:r>
              <a:rPr lang="fr-FR" sz="5400" dirty="0"/>
              <a:t>PLAN</a:t>
            </a:r>
          </a:p>
        </p:txBody>
      </p:sp>
      <p:pic>
        <p:nvPicPr>
          <p:cNvPr id="6" name="Espace réservé d’image 5" descr="Coucher de soleil sur des montagnes">
            <a:extLst>
              <a:ext uri="{FF2B5EF4-FFF2-40B4-BE49-F238E27FC236}">
                <a16:creationId xmlns:a16="http://schemas.microsoft.com/office/drawing/2014/main" id="{B520C53E-8329-74AB-5229-BCDE630B2E13}"/>
              </a:ext>
            </a:extLst>
          </p:cNvPr>
          <p:cNvPicPr>
            <a:picLocks noGrp="1" noChangeAspect="1"/>
          </p:cNvPicPr>
          <p:nvPr>
            <p:ph type="pic" sz="quarter" idx="14"/>
          </p:nvPr>
        </p:nvPicPr>
        <p:blipFill rotWithShape="1">
          <a:blip r:embed="rId3"/>
          <a:srcRect t="21" b="21"/>
          <a:stretch/>
        </p:blipFill>
        <p:spPr>
          <a:xfrm>
            <a:off x="999941" y="0"/>
            <a:ext cx="2626822" cy="2748524"/>
          </a:xfrm>
        </p:spPr>
      </p:pic>
      <p:sp>
        <p:nvSpPr>
          <p:cNvPr id="4" name="Espace réservé du texte 3">
            <a:extLst>
              <a:ext uri="{FF2B5EF4-FFF2-40B4-BE49-F238E27FC236}">
                <a16:creationId xmlns:a16="http://schemas.microsoft.com/office/drawing/2014/main" id="{BFAF7377-87AF-3A8C-539C-8A9651F5DA33}"/>
              </a:ext>
            </a:extLst>
          </p:cNvPr>
          <p:cNvSpPr>
            <a:spLocks noGrp="1"/>
          </p:cNvSpPr>
          <p:nvPr>
            <p:ph type="body" sz="quarter" idx="17"/>
          </p:nvPr>
        </p:nvSpPr>
        <p:spPr>
          <a:xfrm>
            <a:off x="3844477" y="1511375"/>
            <a:ext cx="8347523" cy="5026238"/>
          </a:xfrm>
        </p:spPr>
        <p:txBody>
          <a:bodyPr rtlCol="0"/>
          <a:lstStyle>
            <a:defPPr>
              <a:defRPr lang="fr-FR"/>
            </a:defPPr>
          </a:lstStyle>
          <a:p>
            <a:pPr algn="l" rtl="0"/>
            <a:endParaRPr lang="fr-FR" dirty="0"/>
          </a:p>
          <a:p>
            <a:pPr algn="l" rtl="0"/>
            <a:endParaRPr lang="fr-FR" dirty="0"/>
          </a:p>
          <a:p>
            <a:pPr algn="l" rtl="0"/>
            <a:r>
              <a:rPr lang="fr-FR" sz="3600" dirty="0"/>
              <a:t>- </a:t>
            </a:r>
            <a:r>
              <a:rPr lang="fr-FR" sz="2800" dirty="0"/>
              <a:t>INTRODUCTION</a:t>
            </a:r>
          </a:p>
          <a:p>
            <a:pPr algn="l" rtl="0"/>
            <a:r>
              <a:rPr lang="fr-FR" sz="2800" dirty="0"/>
              <a:t>- PRINCIPES FONDAMENTAUX</a:t>
            </a:r>
          </a:p>
          <a:p>
            <a:pPr algn="l" rtl="0"/>
            <a:r>
              <a:rPr lang="fr-FR" sz="2800" dirty="0"/>
              <a:t>- TECHNIQUES DE CHROMATOGRAPHIE</a:t>
            </a:r>
          </a:p>
          <a:p>
            <a:pPr algn="l" rtl="0"/>
            <a:r>
              <a:rPr lang="fr-FR" sz="2800" dirty="0"/>
              <a:t>- APPLICATIONS DE LA CHROMATOGRAPHIE</a:t>
            </a:r>
          </a:p>
          <a:p>
            <a:pPr algn="l" rtl="0"/>
            <a:r>
              <a:rPr lang="fr-FR" sz="2800" dirty="0"/>
              <a:t>- DONNEES THEORIQUES</a:t>
            </a:r>
          </a:p>
          <a:p>
            <a:pPr algn="l" rtl="0"/>
            <a:r>
              <a:rPr lang="fr-FR" sz="2800" dirty="0"/>
              <a:t>- CONCLUSION</a:t>
            </a:r>
          </a:p>
          <a:p>
            <a:pPr algn="l" rtl="0"/>
            <a:endParaRPr lang="fr-FR" dirty="0"/>
          </a:p>
          <a:p>
            <a:pPr rtl="0"/>
            <a:endParaRPr lang="fr-FR" dirty="0"/>
          </a:p>
        </p:txBody>
      </p:sp>
    </p:spTree>
    <p:extLst>
      <p:ext uri="{BB962C8B-B14F-4D97-AF65-F5344CB8AC3E}">
        <p14:creationId xmlns:p14="http://schemas.microsoft.com/office/powerpoint/2010/main" val="30378128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sp>
        <p:nvSpPr>
          <p:cNvPr id="5" name="ZoneTexte 4">
            <a:extLst>
              <a:ext uri="{FF2B5EF4-FFF2-40B4-BE49-F238E27FC236}">
                <a16:creationId xmlns:a16="http://schemas.microsoft.com/office/drawing/2014/main" id="{AD161206-94C0-418E-B57B-140DEBB80F5E}"/>
              </a:ext>
            </a:extLst>
          </p:cNvPr>
          <p:cNvSpPr txBox="1"/>
          <p:nvPr/>
        </p:nvSpPr>
        <p:spPr>
          <a:xfrm>
            <a:off x="1266093" y="5926818"/>
            <a:ext cx="10339753" cy="523220"/>
          </a:xfrm>
          <a:prstGeom prst="rect">
            <a:avLst/>
          </a:prstGeom>
          <a:noFill/>
        </p:spPr>
        <p:txBody>
          <a:bodyPr wrap="square" rtlCol="0">
            <a:spAutoFit/>
          </a:bodyPr>
          <a:lstStyle/>
          <a:p>
            <a:r>
              <a:rPr lang="fr-FR" sz="2800" b="1" u="sng" dirty="0"/>
              <a:t>Quelques solvants employés comme phase mobile en HPLC</a:t>
            </a:r>
          </a:p>
        </p:txBody>
      </p:sp>
      <p:graphicFrame>
        <p:nvGraphicFramePr>
          <p:cNvPr id="4" name="Tableau 6">
            <a:extLst>
              <a:ext uri="{FF2B5EF4-FFF2-40B4-BE49-F238E27FC236}">
                <a16:creationId xmlns:a16="http://schemas.microsoft.com/office/drawing/2014/main" id="{D6BFEEB0-5E72-4072-92C9-EDEF689D5353}"/>
              </a:ext>
            </a:extLst>
          </p:cNvPr>
          <p:cNvGraphicFramePr>
            <a:graphicFrameLocks noGrp="1"/>
          </p:cNvGraphicFramePr>
          <p:nvPr>
            <p:extLst>
              <p:ext uri="{D42A27DB-BD31-4B8C-83A1-F6EECF244321}">
                <p14:modId xmlns:p14="http://schemas.microsoft.com/office/powerpoint/2010/main" val="133471436"/>
              </p:ext>
            </p:extLst>
          </p:nvPr>
        </p:nvGraphicFramePr>
        <p:xfrm>
          <a:off x="1463039" y="225082"/>
          <a:ext cx="10339754" cy="5701735"/>
        </p:xfrm>
        <a:graphic>
          <a:graphicData uri="http://schemas.openxmlformats.org/drawingml/2006/table">
            <a:tbl>
              <a:tblPr firstRow="1" bandRow="1">
                <a:tableStyleId>{125E5076-3810-47DD-B79F-674D7AD40C01}</a:tableStyleId>
              </a:tblPr>
              <a:tblGrid>
                <a:gridCol w="5169877">
                  <a:extLst>
                    <a:ext uri="{9D8B030D-6E8A-4147-A177-3AD203B41FA5}">
                      <a16:colId xmlns:a16="http://schemas.microsoft.com/office/drawing/2014/main" val="3858165976"/>
                    </a:ext>
                  </a:extLst>
                </a:gridCol>
                <a:gridCol w="5169877">
                  <a:extLst>
                    <a:ext uri="{9D8B030D-6E8A-4147-A177-3AD203B41FA5}">
                      <a16:colId xmlns:a16="http://schemas.microsoft.com/office/drawing/2014/main" val="3379380837"/>
                    </a:ext>
                  </a:extLst>
                </a:gridCol>
              </a:tblGrid>
              <a:tr h="16894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2000"/>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2000"/>
                    </a:p>
                    <a:p>
                      <a:pPr marL="0" marR="0" lvl="0" indent="0" algn="l" defTabSz="914400" rtl="0" eaLnBrk="1" fontAlgn="auto" latinLnBrk="0" hangingPunct="1">
                        <a:lnSpc>
                          <a:spcPct val="100000"/>
                        </a:lnSpc>
                        <a:spcBef>
                          <a:spcPts val="0"/>
                        </a:spcBef>
                        <a:spcAft>
                          <a:spcPts val="0"/>
                        </a:spcAft>
                        <a:buClrTx/>
                        <a:buSzTx/>
                        <a:buFontTx/>
                        <a:buNone/>
                        <a:tabLst/>
                        <a:defRPr/>
                      </a:pPr>
                      <a:r>
                        <a:rPr lang="fr-FR" sz="2000"/>
                        <a:t>Solvants </a:t>
                      </a:r>
                      <a:r>
                        <a:rPr lang="fr-FR" sz="2000" dirty="0"/>
                        <a:t>polaires</a:t>
                      </a:r>
                    </a:p>
                    <a:p>
                      <a:endParaRPr lang="fr-FR" sz="2000" dirty="0"/>
                    </a:p>
                  </a:txBody>
                  <a:tcPr>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000" dirty="0"/>
                        <a:t>- Eau</a:t>
                      </a:r>
                      <a:br>
                        <a:rPr lang="fr-FR" sz="2000" dirty="0"/>
                      </a:br>
                      <a:r>
                        <a:rPr lang="fr-FR" sz="2000" dirty="0"/>
                        <a:t>- DMSO (</a:t>
                      </a:r>
                      <a:r>
                        <a:rPr lang="fr-FR" sz="2000" dirty="0" err="1"/>
                        <a:t>diméthylsulfoxyde</a:t>
                      </a:r>
                      <a:r>
                        <a:rPr lang="fr-FR" sz="2000" dirty="0"/>
                        <a:t>)</a:t>
                      </a:r>
                      <a:br>
                        <a:rPr lang="fr-FR" sz="2000" dirty="0"/>
                      </a:br>
                      <a:r>
                        <a:rPr lang="fr-FR" sz="2000" dirty="0"/>
                        <a:t>- Acétonitrile</a:t>
                      </a:r>
                      <a:br>
                        <a:rPr lang="fr-FR" sz="2000" dirty="0"/>
                      </a:br>
                      <a:r>
                        <a:rPr lang="fr-FR" sz="2000" dirty="0"/>
                        <a:t>- Acide acétique</a:t>
                      </a:r>
                    </a:p>
                    <a:p>
                      <a:endParaRPr lang="fr-FR" sz="2000" dirty="0"/>
                    </a:p>
                  </a:txBody>
                  <a:tcPr>
                    <a:solidFill>
                      <a:schemeClr val="accent1"/>
                    </a:solidFill>
                  </a:tcPr>
                </a:tc>
                <a:extLst>
                  <a:ext uri="{0D108BD9-81ED-4DB2-BD59-A6C34878D82A}">
                    <a16:rowId xmlns:a16="http://schemas.microsoft.com/office/drawing/2014/main" val="3412848504"/>
                  </a:ext>
                </a:extLst>
              </a:tr>
              <a:tr h="23229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2000" b="1" kern="1200" dirty="0">
                        <a:solidFill>
                          <a:schemeClr val="lt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2000" b="1" kern="1200" dirty="0">
                        <a:solidFill>
                          <a:schemeClr val="lt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2000" b="1" kern="1200" dirty="0">
                        <a:solidFill>
                          <a:schemeClr val="lt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2000" b="1" kern="1200" dirty="0">
                          <a:solidFill>
                            <a:schemeClr val="lt1"/>
                          </a:solidFill>
                          <a:latin typeface="+mn-lt"/>
                          <a:ea typeface="+mn-ea"/>
                          <a:cs typeface="+mn-cs"/>
                        </a:rPr>
                        <a:t>Solvants de polarité moyenne</a:t>
                      </a:r>
                    </a:p>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000" b="1" dirty="0"/>
                        <a:t>- Méthanol</a:t>
                      </a:r>
                      <a:br>
                        <a:rPr lang="fr-FR" sz="2000" b="1" dirty="0"/>
                      </a:br>
                      <a:r>
                        <a:rPr lang="fr-FR" sz="2000" b="1" dirty="0"/>
                        <a:t>- Ethanol</a:t>
                      </a:r>
                      <a:br>
                        <a:rPr lang="fr-FR" sz="2000" b="1" dirty="0"/>
                      </a:br>
                      <a:r>
                        <a:rPr lang="fr-FR" sz="2000" b="1" dirty="0"/>
                        <a:t>- Chloroforme</a:t>
                      </a:r>
                      <a:br>
                        <a:rPr lang="fr-FR" sz="2000" b="1" dirty="0"/>
                      </a:br>
                      <a:r>
                        <a:rPr lang="fr-FR" sz="2000" b="1" dirty="0"/>
                        <a:t>- Propan-2-ol</a:t>
                      </a:r>
                      <a:br>
                        <a:rPr lang="fr-FR" sz="2000" b="1" dirty="0"/>
                      </a:br>
                      <a:r>
                        <a:rPr lang="fr-FR" sz="2000" b="1" dirty="0"/>
                        <a:t>- THF (</a:t>
                      </a:r>
                      <a:r>
                        <a:rPr lang="fr-FR" sz="2000" b="1" dirty="0" err="1"/>
                        <a:t>tetrahydrofurane</a:t>
                      </a:r>
                      <a:r>
                        <a:rPr lang="fr-FR" sz="2000" b="1" dirty="0"/>
                        <a:t>)</a:t>
                      </a:r>
                      <a:br>
                        <a:rPr lang="fr-FR" sz="2000" b="1" dirty="0"/>
                      </a:br>
                      <a:r>
                        <a:rPr lang="fr-FR" sz="2000" b="1" dirty="0"/>
                        <a:t>- </a:t>
                      </a:r>
                      <a:r>
                        <a:rPr lang="fr-FR" sz="2000" b="1" dirty="0" err="1"/>
                        <a:t>Propanol</a:t>
                      </a:r>
                      <a:endParaRPr lang="fr-FR" sz="2000" b="1" dirty="0"/>
                    </a:p>
                    <a:p>
                      <a:endParaRPr lang="fr-FR" dirty="0"/>
                    </a:p>
                  </a:txBody>
                  <a:tcPr/>
                </a:tc>
                <a:extLst>
                  <a:ext uri="{0D108BD9-81ED-4DB2-BD59-A6C34878D82A}">
                    <a16:rowId xmlns:a16="http://schemas.microsoft.com/office/drawing/2014/main" val="87719327"/>
                  </a:ext>
                </a:extLst>
              </a:tr>
              <a:tr h="16894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2000" b="1" kern="1200" dirty="0">
                        <a:solidFill>
                          <a:schemeClr val="lt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2000" b="1" kern="1200" dirty="0">
                        <a:solidFill>
                          <a:schemeClr val="lt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2000" b="1" kern="1200" dirty="0">
                          <a:solidFill>
                            <a:schemeClr val="lt1"/>
                          </a:solidFill>
                          <a:latin typeface="+mn-lt"/>
                          <a:ea typeface="+mn-ea"/>
                          <a:cs typeface="+mn-cs"/>
                        </a:rPr>
                        <a:t>Solvant fortement apolaire</a:t>
                      </a:r>
                    </a:p>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000" b="1" kern="1200" dirty="0">
                          <a:solidFill>
                            <a:schemeClr val="lt1"/>
                          </a:solidFill>
                          <a:latin typeface="+mn-lt"/>
                          <a:ea typeface="+mn-ea"/>
                          <a:cs typeface="+mn-cs"/>
                        </a:rPr>
                        <a:t>- </a:t>
                      </a:r>
                      <a:r>
                        <a:rPr lang="fr-FR" sz="2000" b="1" kern="1200" dirty="0" err="1">
                          <a:solidFill>
                            <a:schemeClr val="lt1"/>
                          </a:solidFill>
                          <a:latin typeface="+mn-lt"/>
                          <a:ea typeface="+mn-ea"/>
                          <a:cs typeface="+mn-cs"/>
                        </a:rPr>
                        <a:t>Fluorobenzene</a:t>
                      </a:r>
                      <a:br>
                        <a:rPr lang="fr-FR" sz="2000" b="1" kern="1200" dirty="0">
                          <a:solidFill>
                            <a:schemeClr val="lt1"/>
                          </a:solidFill>
                          <a:latin typeface="+mn-lt"/>
                          <a:ea typeface="+mn-ea"/>
                          <a:cs typeface="+mn-cs"/>
                        </a:rPr>
                      </a:br>
                      <a:r>
                        <a:rPr lang="fr-FR" sz="2000" b="1" kern="1200" dirty="0">
                          <a:solidFill>
                            <a:schemeClr val="lt1"/>
                          </a:solidFill>
                          <a:latin typeface="+mn-lt"/>
                          <a:ea typeface="+mn-ea"/>
                          <a:cs typeface="+mn-cs"/>
                        </a:rPr>
                        <a:t>- </a:t>
                      </a:r>
                      <a:r>
                        <a:rPr lang="fr-FR" sz="2000" b="1" kern="1200" dirty="0" err="1">
                          <a:solidFill>
                            <a:schemeClr val="lt1"/>
                          </a:solidFill>
                          <a:latin typeface="+mn-lt"/>
                          <a:ea typeface="+mn-ea"/>
                          <a:cs typeface="+mn-cs"/>
                        </a:rPr>
                        <a:t>Bromoethane</a:t>
                      </a:r>
                      <a:br>
                        <a:rPr lang="fr-FR" sz="2000" b="1" kern="1200" dirty="0">
                          <a:solidFill>
                            <a:schemeClr val="lt1"/>
                          </a:solidFill>
                          <a:latin typeface="+mn-lt"/>
                          <a:ea typeface="+mn-ea"/>
                          <a:cs typeface="+mn-cs"/>
                        </a:rPr>
                      </a:br>
                      <a:r>
                        <a:rPr lang="fr-FR" sz="2000" b="1" kern="1200" dirty="0">
                          <a:solidFill>
                            <a:schemeClr val="lt1"/>
                          </a:solidFill>
                          <a:latin typeface="+mn-lt"/>
                          <a:ea typeface="+mn-ea"/>
                          <a:cs typeface="+mn-cs"/>
                        </a:rPr>
                        <a:t>- </a:t>
                      </a:r>
                      <a:r>
                        <a:rPr lang="fr-FR" sz="2000" b="1" kern="1200" dirty="0" err="1">
                          <a:solidFill>
                            <a:schemeClr val="lt1"/>
                          </a:solidFill>
                          <a:latin typeface="+mn-lt"/>
                          <a:ea typeface="+mn-ea"/>
                          <a:cs typeface="+mn-cs"/>
                        </a:rPr>
                        <a:t>Chloroethane</a:t>
                      </a:r>
                      <a:br>
                        <a:rPr lang="fr-FR" sz="2000" b="1" kern="1200" dirty="0">
                          <a:solidFill>
                            <a:schemeClr val="lt1"/>
                          </a:solidFill>
                          <a:latin typeface="+mn-lt"/>
                          <a:ea typeface="+mn-ea"/>
                          <a:cs typeface="+mn-cs"/>
                        </a:rPr>
                      </a:br>
                      <a:r>
                        <a:rPr lang="fr-FR" sz="2000" b="1" kern="1200" dirty="0">
                          <a:solidFill>
                            <a:schemeClr val="lt1"/>
                          </a:solidFill>
                          <a:latin typeface="+mn-lt"/>
                          <a:ea typeface="+mn-ea"/>
                          <a:cs typeface="+mn-cs"/>
                        </a:rPr>
                        <a:t>- Cyclohexane</a:t>
                      </a:r>
                    </a:p>
                    <a:p>
                      <a:endParaRPr lang="fr-FR" dirty="0"/>
                    </a:p>
                  </a:txBody>
                  <a:tcPr/>
                </a:tc>
                <a:extLst>
                  <a:ext uri="{0D108BD9-81ED-4DB2-BD59-A6C34878D82A}">
                    <a16:rowId xmlns:a16="http://schemas.microsoft.com/office/drawing/2014/main" val="3265339462"/>
                  </a:ext>
                </a:extLst>
              </a:tr>
            </a:tbl>
          </a:graphicData>
        </a:graphic>
      </p:graphicFrame>
      <p:cxnSp>
        <p:nvCxnSpPr>
          <p:cNvPr id="8" name="Connecteur droit 7">
            <a:extLst>
              <a:ext uri="{FF2B5EF4-FFF2-40B4-BE49-F238E27FC236}">
                <a16:creationId xmlns:a16="http://schemas.microsoft.com/office/drawing/2014/main" id="{87D8C53C-84F6-4FB1-BE84-315431777ACD}"/>
              </a:ext>
            </a:extLst>
          </p:cNvPr>
          <p:cNvCxnSpPr/>
          <p:nvPr/>
        </p:nvCxnSpPr>
        <p:spPr>
          <a:xfrm>
            <a:off x="1463039" y="225082"/>
            <a:ext cx="0" cy="570173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Connecteur droit 8">
            <a:extLst>
              <a:ext uri="{FF2B5EF4-FFF2-40B4-BE49-F238E27FC236}">
                <a16:creationId xmlns:a16="http://schemas.microsoft.com/office/drawing/2014/main" id="{BFEE41E2-88AF-496C-A15C-5A44F54F8AF0}"/>
              </a:ext>
            </a:extLst>
          </p:cNvPr>
          <p:cNvCxnSpPr>
            <a:cxnSpLocks/>
          </p:cNvCxnSpPr>
          <p:nvPr/>
        </p:nvCxnSpPr>
        <p:spPr>
          <a:xfrm>
            <a:off x="1463039" y="225082"/>
            <a:ext cx="1033975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Connecteur droit 11">
            <a:extLst>
              <a:ext uri="{FF2B5EF4-FFF2-40B4-BE49-F238E27FC236}">
                <a16:creationId xmlns:a16="http://schemas.microsoft.com/office/drawing/2014/main" id="{2C0BF608-A83B-47A6-B4CF-5A7A6C67EC3A}"/>
              </a:ext>
            </a:extLst>
          </p:cNvPr>
          <p:cNvCxnSpPr>
            <a:cxnSpLocks/>
          </p:cNvCxnSpPr>
          <p:nvPr/>
        </p:nvCxnSpPr>
        <p:spPr>
          <a:xfrm>
            <a:off x="11802792" y="225082"/>
            <a:ext cx="0" cy="570173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3073A621-7716-4289-820F-994E5FC7E220}"/>
              </a:ext>
            </a:extLst>
          </p:cNvPr>
          <p:cNvCxnSpPr>
            <a:cxnSpLocks/>
          </p:cNvCxnSpPr>
          <p:nvPr/>
        </p:nvCxnSpPr>
        <p:spPr>
          <a:xfrm>
            <a:off x="1474759" y="5920159"/>
            <a:ext cx="1033975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Connecteur droit 15">
            <a:extLst>
              <a:ext uri="{FF2B5EF4-FFF2-40B4-BE49-F238E27FC236}">
                <a16:creationId xmlns:a16="http://schemas.microsoft.com/office/drawing/2014/main" id="{1A6299E8-9E59-438F-833B-D8E4FFCABE90}"/>
              </a:ext>
            </a:extLst>
          </p:cNvPr>
          <p:cNvCxnSpPr>
            <a:cxnSpLocks/>
          </p:cNvCxnSpPr>
          <p:nvPr/>
        </p:nvCxnSpPr>
        <p:spPr>
          <a:xfrm>
            <a:off x="6229639" y="236802"/>
            <a:ext cx="0" cy="570173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Connecteur droit 16">
            <a:extLst>
              <a:ext uri="{FF2B5EF4-FFF2-40B4-BE49-F238E27FC236}">
                <a16:creationId xmlns:a16="http://schemas.microsoft.com/office/drawing/2014/main" id="{23F210AA-CEFF-4008-9CAF-2C64D7DAE004}"/>
              </a:ext>
            </a:extLst>
          </p:cNvPr>
          <p:cNvCxnSpPr>
            <a:cxnSpLocks/>
          </p:cNvCxnSpPr>
          <p:nvPr/>
        </p:nvCxnSpPr>
        <p:spPr>
          <a:xfrm>
            <a:off x="1474759" y="4203903"/>
            <a:ext cx="1033975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76321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1709768B-80A2-4707-99D3-A517344702DF}"/>
              </a:ext>
            </a:extLst>
          </p:cNvPr>
          <p:cNvSpPr>
            <a:spLocks noGrp="1"/>
          </p:cNvSpPr>
          <p:nvPr>
            <p:ph type="subTitle" idx="1"/>
          </p:nvPr>
        </p:nvSpPr>
        <p:spPr>
          <a:xfrm>
            <a:off x="1280158" y="1195755"/>
            <a:ext cx="10607042" cy="5317588"/>
          </a:xfrm>
        </p:spPr>
        <p:txBody>
          <a:bodyPr/>
          <a:lstStyle/>
          <a:p>
            <a:pPr marL="342900" indent="-342900">
              <a:buFont typeface="Wingdings" panose="05000000000000000000" pitchFamily="2" charset="2"/>
              <a:buChar char="Ø"/>
            </a:pPr>
            <a:r>
              <a:rPr lang="fr-FR" sz="3200" b="1" dirty="0"/>
              <a:t>Chromatographie d'Exclusion Stérique (SEC)</a:t>
            </a:r>
          </a:p>
          <a:p>
            <a:r>
              <a:rPr lang="fr-FR" sz="3200" b="1" dirty="0"/>
              <a:t>     (tamisage moléculaire ou gel-filtration)</a:t>
            </a:r>
          </a:p>
          <a:p>
            <a:endParaRPr lang="fr-FR" sz="3200" b="1" dirty="0"/>
          </a:p>
          <a:p>
            <a:r>
              <a:rPr lang="fr-FR" sz="3200" b="1" dirty="0"/>
              <a:t>      - Sépare les composants en fonction de leur taille moléculaire.</a:t>
            </a:r>
          </a:p>
          <a:p>
            <a:r>
              <a:rPr lang="fr-FR" sz="3200" b="1" dirty="0"/>
              <a:t>      - Utilise des matrices poreuses qui excluent les molécules plus grandes.</a:t>
            </a:r>
          </a:p>
          <a:p>
            <a:r>
              <a:rPr lang="fr-FR" sz="3200" b="1" dirty="0"/>
              <a:t>      - Applications : séparation de polymères, analyse de protéines, etc.</a:t>
            </a:r>
          </a:p>
          <a:p>
            <a:endParaRPr lang="fr-FR" dirty="0"/>
          </a:p>
        </p:txBody>
      </p:sp>
      <p:pic>
        <p:nvPicPr>
          <p:cNvPr id="5" name="Espace réservé d’image 21" descr="Lumière d’avant le crépuscule sur des montagnes">
            <a:extLst>
              <a:ext uri="{FF2B5EF4-FFF2-40B4-BE49-F238E27FC236}">
                <a16:creationId xmlns:a16="http://schemas.microsoft.com/office/drawing/2014/main" id="{ABB286BA-7A53-469D-8DE8-B75B8F789644}"/>
              </a:ext>
            </a:extLst>
          </p:cNvPr>
          <p:cNvPicPr>
            <a:picLocks noGrp="1" noChangeAspect="1"/>
          </p:cNvPicPr>
          <p:nvPr>
            <p:ph type="pic" sz="quarter" idx="13"/>
          </p:nvPr>
        </p:nvPicPr>
        <p:blipFill rotWithShape="1">
          <a:blip r:embed="rId3"/>
          <a:srcRect l="16939" r="16939"/>
          <a:stretch/>
        </p:blipFill>
        <p:spPr>
          <a:xfrm>
            <a:off x="0" y="115751"/>
            <a:ext cx="1148075" cy="1048032"/>
          </a:xfrm>
        </p:spPr>
      </p:pic>
      <p:cxnSp>
        <p:nvCxnSpPr>
          <p:cNvPr id="6" name="Connecteur droit 5">
            <a:extLst>
              <a:ext uri="{FF2B5EF4-FFF2-40B4-BE49-F238E27FC236}">
                <a16:creationId xmlns:a16="http://schemas.microsoft.com/office/drawing/2014/main" id="{87F16F1A-D02B-48FE-859F-2C7C4034704E}"/>
              </a:ext>
            </a:extLst>
          </p:cNvPr>
          <p:cNvCxnSpPr>
            <a:cxnSpLocks/>
          </p:cNvCxnSpPr>
          <p:nvPr/>
        </p:nvCxnSpPr>
        <p:spPr>
          <a:xfrm>
            <a:off x="1772529" y="1710826"/>
            <a:ext cx="845468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63527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1" name="Rectangle 50">
            <a:extLst>
              <a:ext uri="{FF2B5EF4-FFF2-40B4-BE49-F238E27FC236}">
                <a16:creationId xmlns:a16="http://schemas.microsoft.com/office/drawing/2014/main" id="{7A10945D-4DBB-495B-BE89-E0002D772EEA}"/>
              </a:ext>
            </a:extLst>
          </p:cNvPr>
          <p:cNvSpPr/>
          <p:nvPr/>
        </p:nvSpPr>
        <p:spPr>
          <a:xfrm>
            <a:off x="3151611" y="217726"/>
            <a:ext cx="1871732" cy="439743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sp>
        <p:nvSpPr>
          <p:cNvPr id="5" name="Parenthèse ouvrante 4">
            <a:extLst>
              <a:ext uri="{FF2B5EF4-FFF2-40B4-BE49-F238E27FC236}">
                <a16:creationId xmlns:a16="http://schemas.microsoft.com/office/drawing/2014/main" id="{02CB3BEF-31CF-4AAD-8380-1B9F203EBB96}"/>
              </a:ext>
            </a:extLst>
          </p:cNvPr>
          <p:cNvSpPr/>
          <p:nvPr/>
        </p:nvSpPr>
        <p:spPr>
          <a:xfrm>
            <a:off x="5036235" y="217726"/>
            <a:ext cx="200463" cy="4537153"/>
          </a:xfrm>
          <a:prstGeom prst="leftBracket">
            <a:avLst/>
          </a:prstGeom>
          <a:ln w="38100"/>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9" name="Parenthèse ouvrante 8">
            <a:extLst>
              <a:ext uri="{FF2B5EF4-FFF2-40B4-BE49-F238E27FC236}">
                <a16:creationId xmlns:a16="http://schemas.microsoft.com/office/drawing/2014/main" id="{E86AF54E-97C5-447C-9FF7-FD46CC9CE926}"/>
              </a:ext>
            </a:extLst>
          </p:cNvPr>
          <p:cNvSpPr/>
          <p:nvPr/>
        </p:nvSpPr>
        <p:spPr>
          <a:xfrm rot="10800000">
            <a:off x="2923735" y="217726"/>
            <a:ext cx="200462" cy="4537153"/>
          </a:xfrm>
          <a:prstGeom prst="leftBracket">
            <a:avLst/>
          </a:prstGeom>
          <a:ln w="38100"/>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7" name="Rectangle : coins arrondis 6">
            <a:extLst>
              <a:ext uri="{FF2B5EF4-FFF2-40B4-BE49-F238E27FC236}">
                <a16:creationId xmlns:a16="http://schemas.microsoft.com/office/drawing/2014/main" id="{43FD9372-301A-44C9-B569-06AD6C5134EA}"/>
              </a:ext>
            </a:extLst>
          </p:cNvPr>
          <p:cNvSpPr/>
          <p:nvPr/>
        </p:nvSpPr>
        <p:spPr>
          <a:xfrm>
            <a:off x="2923734" y="4642338"/>
            <a:ext cx="2450124" cy="323557"/>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Organigramme : Délai 9">
            <a:extLst>
              <a:ext uri="{FF2B5EF4-FFF2-40B4-BE49-F238E27FC236}">
                <a16:creationId xmlns:a16="http://schemas.microsoft.com/office/drawing/2014/main" id="{935B98F4-0624-4FF7-BE3D-67ECECB02230}"/>
              </a:ext>
            </a:extLst>
          </p:cNvPr>
          <p:cNvSpPr/>
          <p:nvPr/>
        </p:nvSpPr>
        <p:spPr>
          <a:xfrm rot="5400000">
            <a:off x="3608735" y="3827806"/>
            <a:ext cx="938860" cy="1853109"/>
          </a:xfrm>
          <a:prstGeom prst="flowChartDelay">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 coins arrondis 10">
            <a:extLst>
              <a:ext uri="{FF2B5EF4-FFF2-40B4-BE49-F238E27FC236}">
                <a16:creationId xmlns:a16="http://schemas.microsoft.com/office/drawing/2014/main" id="{64ABB2FB-C590-4180-9CA3-3C707EF1A50C}"/>
              </a:ext>
            </a:extLst>
          </p:cNvPr>
          <p:cNvSpPr/>
          <p:nvPr/>
        </p:nvSpPr>
        <p:spPr>
          <a:xfrm>
            <a:off x="6288252" y="3784202"/>
            <a:ext cx="1899147" cy="844061"/>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9C3161C0-8159-4366-AB59-7B04A9A39F44}"/>
              </a:ext>
            </a:extLst>
          </p:cNvPr>
          <p:cNvSpPr/>
          <p:nvPr/>
        </p:nvSpPr>
        <p:spPr>
          <a:xfrm>
            <a:off x="3671668" y="4965895"/>
            <a:ext cx="928467" cy="393884"/>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4" name="Connecteur droit 13">
            <a:extLst>
              <a:ext uri="{FF2B5EF4-FFF2-40B4-BE49-F238E27FC236}">
                <a16:creationId xmlns:a16="http://schemas.microsoft.com/office/drawing/2014/main" id="{82A0A2BE-C061-44AD-A86C-F279BBE3E5D2}"/>
              </a:ext>
            </a:extLst>
          </p:cNvPr>
          <p:cNvCxnSpPr>
            <a:cxnSpLocks/>
          </p:cNvCxnSpPr>
          <p:nvPr/>
        </p:nvCxnSpPr>
        <p:spPr>
          <a:xfrm>
            <a:off x="3671668" y="5310545"/>
            <a:ext cx="0" cy="1431704"/>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necteur droit 15">
            <a:extLst>
              <a:ext uri="{FF2B5EF4-FFF2-40B4-BE49-F238E27FC236}">
                <a16:creationId xmlns:a16="http://schemas.microsoft.com/office/drawing/2014/main" id="{89E40379-B6EE-4E92-9A1D-4A12EA2282BF}"/>
              </a:ext>
            </a:extLst>
          </p:cNvPr>
          <p:cNvCxnSpPr>
            <a:cxnSpLocks/>
            <a:stCxn id="12" idx="3"/>
          </p:cNvCxnSpPr>
          <p:nvPr/>
        </p:nvCxnSpPr>
        <p:spPr>
          <a:xfrm flipH="1">
            <a:off x="4597793" y="5162837"/>
            <a:ext cx="2342" cy="149265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necteur droit 16">
            <a:extLst>
              <a:ext uri="{FF2B5EF4-FFF2-40B4-BE49-F238E27FC236}">
                <a16:creationId xmlns:a16="http://schemas.microsoft.com/office/drawing/2014/main" id="{53AB6603-702D-4CC3-B9F9-3AA61479FA1F}"/>
              </a:ext>
            </a:extLst>
          </p:cNvPr>
          <p:cNvCxnSpPr>
            <a:cxnSpLocks/>
          </p:cNvCxnSpPr>
          <p:nvPr/>
        </p:nvCxnSpPr>
        <p:spPr>
          <a:xfrm>
            <a:off x="3671668" y="5223789"/>
            <a:ext cx="0" cy="143170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C9692759-0049-40F2-B95E-44DC5B8B6A2B}"/>
              </a:ext>
            </a:extLst>
          </p:cNvPr>
          <p:cNvSpPr/>
          <p:nvPr/>
        </p:nvSpPr>
        <p:spPr>
          <a:xfrm>
            <a:off x="3132986" y="5880295"/>
            <a:ext cx="2103701" cy="393884"/>
          </a:xfrm>
          <a:prstGeom prst="rect">
            <a:avLst/>
          </a:prstGeom>
          <a:solidFill>
            <a:schemeClr val="bg1">
              <a:lumMod val="5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rganigramme : Extraire 18">
            <a:extLst>
              <a:ext uri="{FF2B5EF4-FFF2-40B4-BE49-F238E27FC236}">
                <a16:creationId xmlns:a16="http://schemas.microsoft.com/office/drawing/2014/main" id="{09A5F526-A43F-45C6-B38B-3F649F1AF487}"/>
              </a:ext>
            </a:extLst>
          </p:cNvPr>
          <p:cNvSpPr/>
          <p:nvPr/>
        </p:nvSpPr>
        <p:spPr>
          <a:xfrm>
            <a:off x="4775102" y="5331663"/>
            <a:ext cx="200463" cy="548632"/>
          </a:xfrm>
          <a:prstGeom prst="flowChartExtra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rganigramme : Extraire 19">
            <a:extLst>
              <a:ext uri="{FF2B5EF4-FFF2-40B4-BE49-F238E27FC236}">
                <a16:creationId xmlns:a16="http://schemas.microsoft.com/office/drawing/2014/main" id="{51C66498-0596-4585-8D67-3A809EEE760B}"/>
              </a:ext>
            </a:extLst>
          </p:cNvPr>
          <p:cNvSpPr/>
          <p:nvPr/>
        </p:nvSpPr>
        <p:spPr>
          <a:xfrm rot="10623718">
            <a:off x="4821843" y="6285992"/>
            <a:ext cx="200463" cy="548632"/>
          </a:xfrm>
          <a:prstGeom prst="flowChartExtra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rganigramme : Délai 20">
            <a:extLst>
              <a:ext uri="{FF2B5EF4-FFF2-40B4-BE49-F238E27FC236}">
                <a16:creationId xmlns:a16="http://schemas.microsoft.com/office/drawing/2014/main" id="{AD084815-4A0D-4FF9-A5B6-52D626A0752D}"/>
              </a:ext>
            </a:extLst>
          </p:cNvPr>
          <p:cNvSpPr/>
          <p:nvPr/>
        </p:nvSpPr>
        <p:spPr>
          <a:xfrm rot="10800000">
            <a:off x="2321617" y="5755438"/>
            <a:ext cx="829994" cy="643597"/>
          </a:xfrm>
          <a:prstGeom prst="flowChartDelay">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rganigramme : Extraire 26">
            <a:extLst>
              <a:ext uri="{FF2B5EF4-FFF2-40B4-BE49-F238E27FC236}">
                <a16:creationId xmlns:a16="http://schemas.microsoft.com/office/drawing/2014/main" id="{4DC77755-71A2-480E-857E-1B35FDBFF45B}"/>
              </a:ext>
            </a:extLst>
          </p:cNvPr>
          <p:cNvSpPr/>
          <p:nvPr/>
        </p:nvSpPr>
        <p:spPr>
          <a:xfrm rot="13504238">
            <a:off x="3861383" y="2020547"/>
            <a:ext cx="256431" cy="569530"/>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rganigramme : Extraire 27">
            <a:extLst>
              <a:ext uri="{FF2B5EF4-FFF2-40B4-BE49-F238E27FC236}">
                <a16:creationId xmlns:a16="http://schemas.microsoft.com/office/drawing/2014/main" id="{7A16DDAC-D00F-4CF2-B3EB-F2C996D472F4}"/>
              </a:ext>
            </a:extLst>
          </p:cNvPr>
          <p:cNvSpPr/>
          <p:nvPr/>
        </p:nvSpPr>
        <p:spPr>
          <a:xfrm rot="15997184">
            <a:off x="3926813" y="2227372"/>
            <a:ext cx="202596" cy="617107"/>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rganigramme : Extraire 28">
            <a:extLst>
              <a:ext uri="{FF2B5EF4-FFF2-40B4-BE49-F238E27FC236}">
                <a16:creationId xmlns:a16="http://schemas.microsoft.com/office/drawing/2014/main" id="{675E91A8-8653-468E-8140-025FF4563FE5}"/>
              </a:ext>
            </a:extLst>
          </p:cNvPr>
          <p:cNvSpPr/>
          <p:nvPr/>
        </p:nvSpPr>
        <p:spPr>
          <a:xfrm rot="2287653">
            <a:off x="3457615" y="2465371"/>
            <a:ext cx="234738" cy="628068"/>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rganigramme : Extraire 29">
            <a:extLst>
              <a:ext uri="{FF2B5EF4-FFF2-40B4-BE49-F238E27FC236}">
                <a16:creationId xmlns:a16="http://schemas.microsoft.com/office/drawing/2014/main" id="{168E67DC-0093-4F32-B618-E2B28342C846}"/>
              </a:ext>
            </a:extLst>
          </p:cNvPr>
          <p:cNvSpPr/>
          <p:nvPr/>
        </p:nvSpPr>
        <p:spPr>
          <a:xfrm>
            <a:off x="3638914" y="2486325"/>
            <a:ext cx="186702" cy="638994"/>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Organigramme : Extraire 30">
            <a:extLst>
              <a:ext uri="{FF2B5EF4-FFF2-40B4-BE49-F238E27FC236}">
                <a16:creationId xmlns:a16="http://schemas.microsoft.com/office/drawing/2014/main" id="{6811CDE6-21E3-488C-A368-BC507257FBB2}"/>
              </a:ext>
            </a:extLst>
          </p:cNvPr>
          <p:cNvSpPr/>
          <p:nvPr/>
        </p:nvSpPr>
        <p:spPr>
          <a:xfrm rot="19268438">
            <a:off x="3766621" y="2491579"/>
            <a:ext cx="218375" cy="516754"/>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Organigramme : Extraire 31">
            <a:extLst>
              <a:ext uri="{FF2B5EF4-FFF2-40B4-BE49-F238E27FC236}">
                <a16:creationId xmlns:a16="http://schemas.microsoft.com/office/drawing/2014/main" id="{A45729F6-B9AB-47A9-B1EB-D08ED382B3C8}"/>
              </a:ext>
            </a:extLst>
          </p:cNvPr>
          <p:cNvSpPr/>
          <p:nvPr/>
        </p:nvSpPr>
        <p:spPr>
          <a:xfrm rot="7965992">
            <a:off x="3449068" y="2081568"/>
            <a:ext cx="243734" cy="629974"/>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Organigramme : Extraire 32">
            <a:extLst>
              <a:ext uri="{FF2B5EF4-FFF2-40B4-BE49-F238E27FC236}">
                <a16:creationId xmlns:a16="http://schemas.microsoft.com/office/drawing/2014/main" id="{47EF78CA-BD83-461A-B850-6113447F6016}"/>
              </a:ext>
            </a:extLst>
          </p:cNvPr>
          <p:cNvSpPr/>
          <p:nvPr/>
        </p:nvSpPr>
        <p:spPr>
          <a:xfrm rot="10487904">
            <a:off x="3603687" y="1940543"/>
            <a:ext cx="274431" cy="645653"/>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rganigramme : Extraire 33">
            <a:extLst>
              <a:ext uri="{FF2B5EF4-FFF2-40B4-BE49-F238E27FC236}">
                <a16:creationId xmlns:a16="http://schemas.microsoft.com/office/drawing/2014/main" id="{EDDF72E7-358C-4682-952D-0B79EA2364BE}"/>
              </a:ext>
            </a:extLst>
          </p:cNvPr>
          <p:cNvSpPr/>
          <p:nvPr/>
        </p:nvSpPr>
        <p:spPr>
          <a:xfrm rot="5169605">
            <a:off x="3374016" y="2264350"/>
            <a:ext cx="214758" cy="637685"/>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Organigramme : Extraire 34">
            <a:extLst>
              <a:ext uri="{FF2B5EF4-FFF2-40B4-BE49-F238E27FC236}">
                <a16:creationId xmlns:a16="http://schemas.microsoft.com/office/drawing/2014/main" id="{9D7E5466-DD03-4510-BA1A-05611C74F8AF}"/>
              </a:ext>
            </a:extLst>
          </p:cNvPr>
          <p:cNvSpPr/>
          <p:nvPr/>
        </p:nvSpPr>
        <p:spPr>
          <a:xfrm rot="13504238">
            <a:off x="4379546" y="512959"/>
            <a:ext cx="256431" cy="569530"/>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Organigramme : Extraire 35">
            <a:extLst>
              <a:ext uri="{FF2B5EF4-FFF2-40B4-BE49-F238E27FC236}">
                <a16:creationId xmlns:a16="http://schemas.microsoft.com/office/drawing/2014/main" id="{02BD848E-26D1-4C74-8428-9475F120C91B}"/>
              </a:ext>
            </a:extLst>
          </p:cNvPr>
          <p:cNvSpPr/>
          <p:nvPr/>
        </p:nvSpPr>
        <p:spPr>
          <a:xfrm rot="15997184">
            <a:off x="4444976" y="719784"/>
            <a:ext cx="202596" cy="617107"/>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Organigramme : Extraire 36">
            <a:extLst>
              <a:ext uri="{FF2B5EF4-FFF2-40B4-BE49-F238E27FC236}">
                <a16:creationId xmlns:a16="http://schemas.microsoft.com/office/drawing/2014/main" id="{2CCDACF0-57A4-4AEA-9E79-C03B9B278D5F}"/>
              </a:ext>
            </a:extLst>
          </p:cNvPr>
          <p:cNvSpPr/>
          <p:nvPr/>
        </p:nvSpPr>
        <p:spPr>
          <a:xfrm rot="2287653">
            <a:off x="3975778" y="957783"/>
            <a:ext cx="234738" cy="628068"/>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Organigramme : Extraire 37">
            <a:extLst>
              <a:ext uri="{FF2B5EF4-FFF2-40B4-BE49-F238E27FC236}">
                <a16:creationId xmlns:a16="http://schemas.microsoft.com/office/drawing/2014/main" id="{E04486E8-3F8B-4A5E-8D59-F9BB04C4E7ED}"/>
              </a:ext>
            </a:extLst>
          </p:cNvPr>
          <p:cNvSpPr/>
          <p:nvPr/>
        </p:nvSpPr>
        <p:spPr>
          <a:xfrm>
            <a:off x="4157077" y="978737"/>
            <a:ext cx="186702" cy="638994"/>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Organigramme : Extraire 38">
            <a:extLst>
              <a:ext uri="{FF2B5EF4-FFF2-40B4-BE49-F238E27FC236}">
                <a16:creationId xmlns:a16="http://schemas.microsoft.com/office/drawing/2014/main" id="{F833DCE0-C6BD-4E56-B769-2C4A9D813644}"/>
              </a:ext>
            </a:extLst>
          </p:cNvPr>
          <p:cNvSpPr/>
          <p:nvPr/>
        </p:nvSpPr>
        <p:spPr>
          <a:xfrm rot="19268438">
            <a:off x="4284784" y="983991"/>
            <a:ext cx="218375" cy="516754"/>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Organigramme : Extraire 39">
            <a:extLst>
              <a:ext uri="{FF2B5EF4-FFF2-40B4-BE49-F238E27FC236}">
                <a16:creationId xmlns:a16="http://schemas.microsoft.com/office/drawing/2014/main" id="{386C50DA-EF94-4415-8A0E-7D59F155AF78}"/>
              </a:ext>
            </a:extLst>
          </p:cNvPr>
          <p:cNvSpPr/>
          <p:nvPr/>
        </p:nvSpPr>
        <p:spPr>
          <a:xfrm rot="7965992">
            <a:off x="3967231" y="573980"/>
            <a:ext cx="243734" cy="629974"/>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Organigramme : Extraire 40">
            <a:extLst>
              <a:ext uri="{FF2B5EF4-FFF2-40B4-BE49-F238E27FC236}">
                <a16:creationId xmlns:a16="http://schemas.microsoft.com/office/drawing/2014/main" id="{F259FC62-A69D-473E-A752-8111893547D0}"/>
              </a:ext>
            </a:extLst>
          </p:cNvPr>
          <p:cNvSpPr/>
          <p:nvPr/>
        </p:nvSpPr>
        <p:spPr>
          <a:xfrm rot="10487904">
            <a:off x="4121850" y="432955"/>
            <a:ext cx="274431" cy="645653"/>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Organigramme : Extraire 41">
            <a:extLst>
              <a:ext uri="{FF2B5EF4-FFF2-40B4-BE49-F238E27FC236}">
                <a16:creationId xmlns:a16="http://schemas.microsoft.com/office/drawing/2014/main" id="{DCAD061B-0E3F-444F-8C35-6070EA829DFC}"/>
              </a:ext>
            </a:extLst>
          </p:cNvPr>
          <p:cNvSpPr/>
          <p:nvPr/>
        </p:nvSpPr>
        <p:spPr>
          <a:xfrm rot="5169605">
            <a:off x="3892179" y="756762"/>
            <a:ext cx="214758" cy="637685"/>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Organigramme : Extraire 42">
            <a:extLst>
              <a:ext uri="{FF2B5EF4-FFF2-40B4-BE49-F238E27FC236}">
                <a16:creationId xmlns:a16="http://schemas.microsoft.com/office/drawing/2014/main" id="{1067A421-BAB6-4D79-976F-2E4255372F9F}"/>
              </a:ext>
            </a:extLst>
          </p:cNvPr>
          <p:cNvSpPr/>
          <p:nvPr/>
        </p:nvSpPr>
        <p:spPr>
          <a:xfrm rot="13504238">
            <a:off x="4461606" y="3352289"/>
            <a:ext cx="256431" cy="569530"/>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Organigramme : Extraire 43">
            <a:extLst>
              <a:ext uri="{FF2B5EF4-FFF2-40B4-BE49-F238E27FC236}">
                <a16:creationId xmlns:a16="http://schemas.microsoft.com/office/drawing/2014/main" id="{3FC60A5F-9631-42A8-B860-1E902C427519}"/>
              </a:ext>
            </a:extLst>
          </p:cNvPr>
          <p:cNvSpPr/>
          <p:nvPr/>
        </p:nvSpPr>
        <p:spPr>
          <a:xfrm rot="15997184">
            <a:off x="4527036" y="3559114"/>
            <a:ext cx="202596" cy="617107"/>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Organigramme : Extraire 44">
            <a:extLst>
              <a:ext uri="{FF2B5EF4-FFF2-40B4-BE49-F238E27FC236}">
                <a16:creationId xmlns:a16="http://schemas.microsoft.com/office/drawing/2014/main" id="{AF8EB96D-9E1B-4994-9BE1-A53FF2D3F6BF}"/>
              </a:ext>
            </a:extLst>
          </p:cNvPr>
          <p:cNvSpPr/>
          <p:nvPr/>
        </p:nvSpPr>
        <p:spPr>
          <a:xfrm rot="2287653">
            <a:off x="4057838" y="3797113"/>
            <a:ext cx="234738" cy="628068"/>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Organigramme : Extraire 45">
            <a:extLst>
              <a:ext uri="{FF2B5EF4-FFF2-40B4-BE49-F238E27FC236}">
                <a16:creationId xmlns:a16="http://schemas.microsoft.com/office/drawing/2014/main" id="{D150550E-F024-41D5-9521-0902ADFA4A1D}"/>
              </a:ext>
            </a:extLst>
          </p:cNvPr>
          <p:cNvSpPr/>
          <p:nvPr/>
        </p:nvSpPr>
        <p:spPr>
          <a:xfrm>
            <a:off x="4239137" y="3818067"/>
            <a:ext cx="186702" cy="638994"/>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Organigramme : Extraire 46">
            <a:extLst>
              <a:ext uri="{FF2B5EF4-FFF2-40B4-BE49-F238E27FC236}">
                <a16:creationId xmlns:a16="http://schemas.microsoft.com/office/drawing/2014/main" id="{076F1745-8651-4E97-8FAF-2342B41AEB5A}"/>
              </a:ext>
            </a:extLst>
          </p:cNvPr>
          <p:cNvSpPr/>
          <p:nvPr/>
        </p:nvSpPr>
        <p:spPr>
          <a:xfrm rot="19268438">
            <a:off x="4366844" y="3823321"/>
            <a:ext cx="218375" cy="516754"/>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Organigramme : Extraire 47">
            <a:extLst>
              <a:ext uri="{FF2B5EF4-FFF2-40B4-BE49-F238E27FC236}">
                <a16:creationId xmlns:a16="http://schemas.microsoft.com/office/drawing/2014/main" id="{0283D3E3-3B02-4FBD-A491-F250BAB2458B}"/>
              </a:ext>
            </a:extLst>
          </p:cNvPr>
          <p:cNvSpPr/>
          <p:nvPr/>
        </p:nvSpPr>
        <p:spPr>
          <a:xfrm rot="7965992">
            <a:off x="4049291" y="3413310"/>
            <a:ext cx="243734" cy="629974"/>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Organigramme : Extraire 48">
            <a:extLst>
              <a:ext uri="{FF2B5EF4-FFF2-40B4-BE49-F238E27FC236}">
                <a16:creationId xmlns:a16="http://schemas.microsoft.com/office/drawing/2014/main" id="{34762AAB-9DC7-4B3E-9C43-909EA146EF9E}"/>
              </a:ext>
            </a:extLst>
          </p:cNvPr>
          <p:cNvSpPr/>
          <p:nvPr/>
        </p:nvSpPr>
        <p:spPr>
          <a:xfrm rot="10487904">
            <a:off x="4203910" y="3272285"/>
            <a:ext cx="274431" cy="645653"/>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Organigramme : Extraire 49">
            <a:extLst>
              <a:ext uri="{FF2B5EF4-FFF2-40B4-BE49-F238E27FC236}">
                <a16:creationId xmlns:a16="http://schemas.microsoft.com/office/drawing/2014/main" id="{26986D70-81CE-4CD7-B89C-AE16BFD7B4EE}"/>
              </a:ext>
            </a:extLst>
          </p:cNvPr>
          <p:cNvSpPr/>
          <p:nvPr/>
        </p:nvSpPr>
        <p:spPr>
          <a:xfrm rot="5169605">
            <a:off x="3974239" y="3596092"/>
            <a:ext cx="214758" cy="637685"/>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Arc 55">
            <a:extLst>
              <a:ext uri="{FF2B5EF4-FFF2-40B4-BE49-F238E27FC236}">
                <a16:creationId xmlns:a16="http://schemas.microsoft.com/office/drawing/2014/main" id="{C7965C29-C124-4236-BE2D-F9DDF42F990C}"/>
              </a:ext>
            </a:extLst>
          </p:cNvPr>
          <p:cNvSpPr/>
          <p:nvPr/>
        </p:nvSpPr>
        <p:spPr>
          <a:xfrm rot="3839062">
            <a:off x="3926633" y="4093815"/>
            <a:ext cx="851311" cy="1500139"/>
          </a:xfrm>
          <a:prstGeom prst="arc">
            <a:avLst>
              <a:gd name="adj1" fmla="val 16200000"/>
              <a:gd name="adj2" fmla="val 20758519"/>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7" name="Arc 56">
            <a:extLst>
              <a:ext uri="{FF2B5EF4-FFF2-40B4-BE49-F238E27FC236}">
                <a16:creationId xmlns:a16="http://schemas.microsoft.com/office/drawing/2014/main" id="{D8644866-76DE-40B0-8ABC-1516A6F6A0E1}"/>
              </a:ext>
            </a:extLst>
          </p:cNvPr>
          <p:cNvSpPr/>
          <p:nvPr/>
        </p:nvSpPr>
        <p:spPr>
          <a:xfrm rot="9782146">
            <a:off x="3080827" y="3747517"/>
            <a:ext cx="883921" cy="1480493"/>
          </a:xfrm>
          <a:prstGeom prst="arc">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9" name="Rectangle 58">
            <a:extLst>
              <a:ext uri="{FF2B5EF4-FFF2-40B4-BE49-F238E27FC236}">
                <a16:creationId xmlns:a16="http://schemas.microsoft.com/office/drawing/2014/main" id="{E77020E1-2619-4A8C-AE7B-DB2663F2D15A}"/>
              </a:ext>
            </a:extLst>
          </p:cNvPr>
          <p:cNvSpPr/>
          <p:nvPr/>
        </p:nvSpPr>
        <p:spPr>
          <a:xfrm>
            <a:off x="3654643" y="4935076"/>
            <a:ext cx="959559" cy="26996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Rectangle 59">
            <a:extLst>
              <a:ext uri="{FF2B5EF4-FFF2-40B4-BE49-F238E27FC236}">
                <a16:creationId xmlns:a16="http://schemas.microsoft.com/office/drawing/2014/main" id="{A4F2FFFB-049E-46B0-A674-411B3F9B719D}"/>
              </a:ext>
            </a:extLst>
          </p:cNvPr>
          <p:cNvSpPr/>
          <p:nvPr/>
        </p:nvSpPr>
        <p:spPr>
          <a:xfrm>
            <a:off x="3700226" y="5204639"/>
            <a:ext cx="895225" cy="6686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Rectangle 60">
            <a:extLst>
              <a:ext uri="{FF2B5EF4-FFF2-40B4-BE49-F238E27FC236}">
                <a16:creationId xmlns:a16="http://schemas.microsoft.com/office/drawing/2014/main" id="{57EEDB58-6170-433E-86D6-1A2BFC54B6C6}"/>
              </a:ext>
            </a:extLst>
          </p:cNvPr>
          <p:cNvSpPr/>
          <p:nvPr/>
        </p:nvSpPr>
        <p:spPr>
          <a:xfrm>
            <a:off x="3711947" y="6313647"/>
            <a:ext cx="869436" cy="39388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Ellipse 61">
            <a:extLst>
              <a:ext uri="{FF2B5EF4-FFF2-40B4-BE49-F238E27FC236}">
                <a16:creationId xmlns:a16="http://schemas.microsoft.com/office/drawing/2014/main" id="{551D5B4E-5E58-480E-A0C4-805266A306A1}"/>
              </a:ext>
            </a:extLst>
          </p:cNvPr>
          <p:cNvSpPr/>
          <p:nvPr/>
        </p:nvSpPr>
        <p:spPr>
          <a:xfrm>
            <a:off x="3924162" y="445212"/>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Ellipse 62">
            <a:extLst>
              <a:ext uri="{FF2B5EF4-FFF2-40B4-BE49-F238E27FC236}">
                <a16:creationId xmlns:a16="http://schemas.microsoft.com/office/drawing/2014/main" id="{30DBFF01-0508-4D4D-AC6D-2C802DBC900A}"/>
              </a:ext>
            </a:extLst>
          </p:cNvPr>
          <p:cNvSpPr/>
          <p:nvPr/>
        </p:nvSpPr>
        <p:spPr>
          <a:xfrm>
            <a:off x="3263067" y="1773150"/>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Ellipse 63">
            <a:extLst>
              <a:ext uri="{FF2B5EF4-FFF2-40B4-BE49-F238E27FC236}">
                <a16:creationId xmlns:a16="http://schemas.microsoft.com/office/drawing/2014/main" id="{B18EB8B3-4D8E-426F-A951-FEFCC0470D01}"/>
              </a:ext>
            </a:extLst>
          </p:cNvPr>
          <p:cNvSpPr/>
          <p:nvPr/>
        </p:nvSpPr>
        <p:spPr>
          <a:xfrm>
            <a:off x="4469124" y="92870"/>
            <a:ext cx="525194" cy="410462"/>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Ellipse 64">
            <a:extLst>
              <a:ext uri="{FF2B5EF4-FFF2-40B4-BE49-F238E27FC236}">
                <a16:creationId xmlns:a16="http://schemas.microsoft.com/office/drawing/2014/main" id="{01EBB9C9-947F-4808-8F2D-26EC8D2A0440}"/>
              </a:ext>
            </a:extLst>
          </p:cNvPr>
          <p:cNvSpPr/>
          <p:nvPr/>
        </p:nvSpPr>
        <p:spPr>
          <a:xfrm>
            <a:off x="3171702" y="681915"/>
            <a:ext cx="525194" cy="410462"/>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Ellipse 65">
            <a:extLst>
              <a:ext uri="{FF2B5EF4-FFF2-40B4-BE49-F238E27FC236}">
                <a16:creationId xmlns:a16="http://schemas.microsoft.com/office/drawing/2014/main" id="{5A8C5391-5034-469F-938E-AF4175E49A42}"/>
              </a:ext>
            </a:extLst>
          </p:cNvPr>
          <p:cNvSpPr/>
          <p:nvPr/>
        </p:nvSpPr>
        <p:spPr>
          <a:xfrm>
            <a:off x="3214742" y="240677"/>
            <a:ext cx="525194" cy="410462"/>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Ellipse 66">
            <a:extLst>
              <a:ext uri="{FF2B5EF4-FFF2-40B4-BE49-F238E27FC236}">
                <a16:creationId xmlns:a16="http://schemas.microsoft.com/office/drawing/2014/main" id="{A8C42D8E-98B8-4AEF-8BF9-91A70722EC6C}"/>
              </a:ext>
            </a:extLst>
          </p:cNvPr>
          <p:cNvSpPr/>
          <p:nvPr/>
        </p:nvSpPr>
        <p:spPr>
          <a:xfrm>
            <a:off x="3168417" y="3883498"/>
            <a:ext cx="525194" cy="410462"/>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Ellipse 67">
            <a:extLst>
              <a:ext uri="{FF2B5EF4-FFF2-40B4-BE49-F238E27FC236}">
                <a16:creationId xmlns:a16="http://schemas.microsoft.com/office/drawing/2014/main" id="{64560E5F-3B67-4A50-A087-DF8AB3B1C600}"/>
              </a:ext>
            </a:extLst>
          </p:cNvPr>
          <p:cNvSpPr/>
          <p:nvPr/>
        </p:nvSpPr>
        <p:spPr>
          <a:xfrm>
            <a:off x="3837648" y="5415455"/>
            <a:ext cx="525194" cy="410462"/>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Ellipse 68">
            <a:extLst>
              <a:ext uri="{FF2B5EF4-FFF2-40B4-BE49-F238E27FC236}">
                <a16:creationId xmlns:a16="http://schemas.microsoft.com/office/drawing/2014/main" id="{ECD78564-4A53-41A4-B152-9448BED979B7}"/>
              </a:ext>
            </a:extLst>
          </p:cNvPr>
          <p:cNvSpPr/>
          <p:nvPr/>
        </p:nvSpPr>
        <p:spPr>
          <a:xfrm>
            <a:off x="3331211" y="4456406"/>
            <a:ext cx="525194" cy="410462"/>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Ellipse 69">
            <a:extLst>
              <a:ext uri="{FF2B5EF4-FFF2-40B4-BE49-F238E27FC236}">
                <a16:creationId xmlns:a16="http://schemas.microsoft.com/office/drawing/2014/main" id="{8378B13F-6DFF-498C-9951-68B992153862}"/>
              </a:ext>
            </a:extLst>
          </p:cNvPr>
          <p:cNvSpPr/>
          <p:nvPr/>
        </p:nvSpPr>
        <p:spPr>
          <a:xfrm>
            <a:off x="4327224" y="4596122"/>
            <a:ext cx="525194" cy="410462"/>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Ellipse 70">
            <a:extLst>
              <a:ext uri="{FF2B5EF4-FFF2-40B4-BE49-F238E27FC236}">
                <a16:creationId xmlns:a16="http://schemas.microsoft.com/office/drawing/2014/main" id="{23966468-FC2D-4751-8F16-11D3D338792C}"/>
              </a:ext>
            </a:extLst>
          </p:cNvPr>
          <p:cNvSpPr/>
          <p:nvPr/>
        </p:nvSpPr>
        <p:spPr>
          <a:xfrm>
            <a:off x="3765514" y="4885869"/>
            <a:ext cx="525194" cy="410462"/>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Ellipse 71">
            <a:extLst>
              <a:ext uri="{FF2B5EF4-FFF2-40B4-BE49-F238E27FC236}">
                <a16:creationId xmlns:a16="http://schemas.microsoft.com/office/drawing/2014/main" id="{017F96F6-16FC-4D9C-9165-5877A6FA3198}"/>
              </a:ext>
            </a:extLst>
          </p:cNvPr>
          <p:cNvSpPr/>
          <p:nvPr/>
        </p:nvSpPr>
        <p:spPr>
          <a:xfrm>
            <a:off x="4337536" y="2718866"/>
            <a:ext cx="525194" cy="410462"/>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Ellipse 72">
            <a:extLst>
              <a:ext uri="{FF2B5EF4-FFF2-40B4-BE49-F238E27FC236}">
                <a16:creationId xmlns:a16="http://schemas.microsoft.com/office/drawing/2014/main" id="{37731B17-10A9-4FA1-AC63-962B8CE7C770}"/>
              </a:ext>
            </a:extLst>
          </p:cNvPr>
          <p:cNvSpPr/>
          <p:nvPr/>
        </p:nvSpPr>
        <p:spPr>
          <a:xfrm>
            <a:off x="4384917" y="1744922"/>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Ellipse 73">
            <a:extLst>
              <a:ext uri="{FF2B5EF4-FFF2-40B4-BE49-F238E27FC236}">
                <a16:creationId xmlns:a16="http://schemas.microsoft.com/office/drawing/2014/main" id="{97B01708-D171-4BE1-B262-B5E48B13995B}"/>
              </a:ext>
            </a:extLst>
          </p:cNvPr>
          <p:cNvSpPr/>
          <p:nvPr/>
        </p:nvSpPr>
        <p:spPr>
          <a:xfrm>
            <a:off x="4748426" y="1460146"/>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Ellipse 74">
            <a:extLst>
              <a:ext uri="{FF2B5EF4-FFF2-40B4-BE49-F238E27FC236}">
                <a16:creationId xmlns:a16="http://schemas.microsoft.com/office/drawing/2014/main" id="{4EDD39A3-0DC5-4075-B319-2E8E004A084F}"/>
              </a:ext>
            </a:extLst>
          </p:cNvPr>
          <p:cNvSpPr/>
          <p:nvPr/>
        </p:nvSpPr>
        <p:spPr>
          <a:xfrm>
            <a:off x="4214109" y="206642"/>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Ellipse 75">
            <a:extLst>
              <a:ext uri="{FF2B5EF4-FFF2-40B4-BE49-F238E27FC236}">
                <a16:creationId xmlns:a16="http://schemas.microsoft.com/office/drawing/2014/main" id="{62D7F47E-9DF0-4CD5-BBE1-2FFBF0A462CA}"/>
              </a:ext>
            </a:extLst>
          </p:cNvPr>
          <p:cNvSpPr/>
          <p:nvPr/>
        </p:nvSpPr>
        <p:spPr>
          <a:xfrm>
            <a:off x="3222137" y="1189495"/>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Ellipse 76">
            <a:extLst>
              <a:ext uri="{FF2B5EF4-FFF2-40B4-BE49-F238E27FC236}">
                <a16:creationId xmlns:a16="http://schemas.microsoft.com/office/drawing/2014/main" id="{513EB7B0-AF50-4BF6-9D87-6E7C7C1B6C9E}"/>
              </a:ext>
            </a:extLst>
          </p:cNvPr>
          <p:cNvSpPr/>
          <p:nvPr/>
        </p:nvSpPr>
        <p:spPr>
          <a:xfrm>
            <a:off x="3558625" y="1270968"/>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Ellipse 77">
            <a:extLst>
              <a:ext uri="{FF2B5EF4-FFF2-40B4-BE49-F238E27FC236}">
                <a16:creationId xmlns:a16="http://schemas.microsoft.com/office/drawing/2014/main" id="{E8EF50F1-7102-4448-911A-6C5724874CE3}"/>
              </a:ext>
            </a:extLst>
          </p:cNvPr>
          <p:cNvSpPr/>
          <p:nvPr/>
        </p:nvSpPr>
        <p:spPr>
          <a:xfrm>
            <a:off x="4653472" y="1211278"/>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Ellipse 78">
            <a:extLst>
              <a:ext uri="{FF2B5EF4-FFF2-40B4-BE49-F238E27FC236}">
                <a16:creationId xmlns:a16="http://schemas.microsoft.com/office/drawing/2014/main" id="{A820914A-F9C2-47FF-8B3D-77A6264BE0CE}"/>
              </a:ext>
            </a:extLst>
          </p:cNvPr>
          <p:cNvSpPr/>
          <p:nvPr/>
        </p:nvSpPr>
        <p:spPr>
          <a:xfrm>
            <a:off x="4793860" y="646129"/>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0" name="Ellipse 79">
            <a:extLst>
              <a:ext uri="{FF2B5EF4-FFF2-40B4-BE49-F238E27FC236}">
                <a16:creationId xmlns:a16="http://schemas.microsoft.com/office/drawing/2014/main" id="{0D5B75B9-00BB-4DBD-853B-FA5453ADF932}"/>
              </a:ext>
            </a:extLst>
          </p:cNvPr>
          <p:cNvSpPr/>
          <p:nvPr/>
        </p:nvSpPr>
        <p:spPr>
          <a:xfrm>
            <a:off x="3775577" y="221414"/>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1" name="Ellipse 80">
            <a:extLst>
              <a:ext uri="{FF2B5EF4-FFF2-40B4-BE49-F238E27FC236}">
                <a16:creationId xmlns:a16="http://schemas.microsoft.com/office/drawing/2014/main" id="{0DEF86E7-4EDC-46EA-8CFD-8C7FDED0CB1D}"/>
              </a:ext>
            </a:extLst>
          </p:cNvPr>
          <p:cNvSpPr/>
          <p:nvPr/>
        </p:nvSpPr>
        <p:spPr>
          <a:xfrm>
            <a:off x="3866138" y="1760047"/>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2" name="Ellipse 81">
            <a:extLst>
              <a:ext uri="{FF2B5EF4-FFF2-40B4-BE49-F238E27FC236}">
                <a16:creationId xmlns:a16="http://schemas.microsoft.com/office/drawing/2014/main" id="{CB1217EE-2880-4CD0-A2BB-46BFD4EC4FB3}"/>
              </a:ext>
            </a:extLst>
          </p:cNvPr>
          <p:cNvSpPr/>
          <p:nvPr/>
        </p:nvSpPr>
        <p:spPr>
          <a:xfrm>
            <a:off x="4314344" y="2007734"/>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3" name="Ellipse 82">
            <a:extLst>
              <a:ext uri="{FF2B5EF4-FFF2-40B4-BE49-F238E27FC236}">
                <a16:creationId xmlns:a16="http://schemas.microsoft.com/office/drawing/2014/main" id="{AD345C81-8AEA-4C6C-9B80-63761CD8DB94}"/>
              </a:ext>
            </a:extLst>
          </p:cNvPr>
          <p:cNvSpPr/>
          <p:nvPr/>
        </p:nvSpPr>
        <p:spPr>
          <a:xfrm>
            <a:off x="4506841" y="2301438"/>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4" name="Ellipse 83">
            <a:extLst>
              <a:ext uri="{FF2B5EF4-FFF2-40B4-BE49-F238E27FC236}">
                <a16:creationId xmlns:a16="http://schemas.microsoft.com/office/drawing/2014/main" id="{23AFC322-DDC7-45ED-815D-E07CF67AAE4C}"/>
              </a:ext>
            </a:extLst>
          </p:cNvPr>
          <p:cNvSpPr/>
          <p:nvPr/>
        </p:nvSpPr>
        <p:spPr>
          <a:xfrm>
            <a:off x="4658164" y="1916914"/>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5" name="Ellipse 84">
            <a:extLst>
              <a:ext uri="{FF2B5EF4-FFF2-40B4-BE49-F238E27FC236}">
                <a16:creationId xmlns:a16="http://schemas.microsoft.com/office/drawing/2014/main" id="{F1D01FC9-811E-4042-A359-675E38AF9A2C}"/>
              </a:ext>
            </a:extLst>
          </p:cNvPr>
          <p:cNvSpPr/>
          <p:nvPr/>
        </p:nvSpPr>
        <p:spPr>
          <a:xfrm>
            <a:off x="3531803" y="1594310"/>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6" name="Ellipse 85">
            <a:extLst>
              <a:ext uri="{FF2B5EF4-FFF2-40B4-BE49-F238E27FC236}">
                <a16:creationId xmlns:a16="http://schemas.microsoft.com/office/drawing/2014/main" id="{58653937-1031-4F33-9BF5-CD90BD81DF60}"/>
              </a:ext>
            </a:extLst>
          </p:cNvPr>
          <p:cNvSpPr/>
          <p:nvPr/>
        </p:nvSpPr>
        <p:spPr>
          <a:xfrm>
            <a:off x="4388441" y="579878"/>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Ellipse 86">
            <a:extLst>
              <a:ext uri="{FF2B5EF4-FFF2-40B4-BE49-F238E27FC236}">
                <a16:creationId xmlns:a16="http://schemas.microsoft.com/office/drawing/2014/main" id="{A9FE3947-D39F-4B3B-98BC-5DA246054112}"/>
              </a:ext>
            </a:extLst>
          </p:cNvPr>
          <p:cNvSpPr/>
          <p:nvPr/>
        </p:nvSpPr>
        <p:spPr>
          <a:xfrm>
            <a:off x="4609513" y="804577"/>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8" name="Ellipse 87">
            <a:extLst>
              <a:ext uri="{FF2B5EF4-FFF2-40B4-BE49-F238E27FC236}">
                <a16:creationId xmlns:a16="http://schemas.microsoft.com/office/drawing/2014/main" id="{7C6468B2-0E87-4D30-91E9-116C6B503EF0}"/>
              </a:ext>
            </a:extLst>
          </p:cNvPr>
          <p:cNvSpPr/>
          <p:nvPr/>
        </p:nvSpPr>
        <p:spPr>
          <a:xfrm>
            <a:off x="3777246" y="521007"/>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9" name="Ellipse 88">
            <a:extLst>
              <a:ext uri="{FF2B5EF4-FFF2-40B4-BE49-F238E27FC236}">
                <a16:creationId xmlns:a16="http://schemas.microsoft.com/office/drawing/2014/main" id="{15D8BC16-0917-4D54-B1F5-50153C60CD48}"/>
              </a:ext>
            </a:extLst>
          </p:cNvPr>
          <p:cNvSpPr/>
          <p:nvPr/>
        </p:nvSpPr>
        <p:spPr>
          <a:xfrm>
            <a:off x="4437876" y="421186"/>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0" name="Ellipse 89">
            <a:extLst>
              <a:ext uri="{FF2B5EF4-FFF2-40B4-BE49-F238E27FC236}">
                <a16:creationId xmlns:a16="http://schemas.microsoft.com/office/drawing/2014/main" id="{E8E60038-D0D5-416C-A5BA-179EC4958D04}"/>
              </a:ext>
            </a:extLst>
          </p:cNvPr>
          <p:cNvSpPr/>
          <p:nvPr/>
        </p:nvSpPr>
        <p:spPr>
          <a:xfrm>
            <a:off x="3842722" y="923898"/>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1" name="Ellipse 90">
            <a:extLst>
              <a:ext uri="{FF2B5EF4-FFF2-40B4-BE49-F238E27FC236}">
                <a16:creationId xmlns:a16="http://schemas.microsoft.com/office/drawing/2014/main" id="{756D32EC-C16B-49DA-8617-84C5B22EB10B}"/>
              </a:ext>
            </a:extLst>
          </p:cNvPr>
          <p:cNvSpPr/>
          <p:nvPr/>
        </p:nvSpPr>
        <p:spPr>
          <a:xfrm>
            <a:off x="4573379" y="1146393"/>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2" name="Ellipse 91">
            <a:extLst>
              <a:ext uri="{FF2B5EF4-FFF2-40B4-BE49-F238E27FC236}">
                <a16:creationId xmlns:a16="http://schemas.microsoft.com/office/drawing/2014/main" id="{5B7EE98B-D277-4A24-BDD2-4316D3602F71}"/>
              </a:ext>
            </a:extLst>
          </p:cNvPr>
          <p:cNvSpPr/>
          <p:nvPr/>
        </p:nvSpPr>
        <p:spPr>
          <a:xfrm>
            <a:off x="4374057" y="1073644"/>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3" name="Ellipse 92">
            <a:extLst>
              <a:ext uri="{FF2B5EF4-FFF2-40B4-BE49-F238E27FC236}">
                <a16:creationId xmlns:a16="http://schemas.microsoft.com/office/drawing/2014/main" id="{49C2A85D-B174-4F3A-B1FE-D0ADA79BE5C8}"/>
              </a:ext>
            </a:extLst>
          </p:cNvPr>
          <p:cNvSpPr/>
          <p:nvPr/>
        </p:nvSpPr>
        <p:spPr>
          <a:xfrm>
            <a:off x="4088028" y="1436450"/>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4" name="Ellipse 93">
            <a:extLst>
              <a:ext uri="{FF2B5EF4-FFF2-40B4-BE49-F238E27FC236}">
                <a16:creationId xmlns:a16="http://schemas.microsoft.com/office/drawing/2014/main" id="{B7BDFFF3-5396-4957-999F-F248CB797206}"/>
              </a:ext>
            </a:extLst>
          </p:cNvPr>
          <p:cNvSpPr/>
          <p:nvPr/>
        </p:nvSpPr>
        <p:spPr>
          <a:xfrm>
            <a:off x="3833498" y="1195158"/>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5" name="Ellipse 94">
            <a:extLst>
              <a:ext uri="{FF2B5EF4-FFF2-40B4-BE49-F238E27FC236}">
                <a16:creationId xmlns:a16="http://schemas.microsoft.com/office/drawing/2014/main" id="{20F6F7F3-2157-4990-A1E4-F5F57122B350}"/>
              </a:ext>
            </a:extLst>
          </p:cNvPr>
          <p:cNvSpPr/>
          <p:nvPr/>
        </p:nvSpPr>
        <p:spPr>
          <a:xfrm>
            <a:off x="4096922" y="673282"/>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6" name="Ellipse 95">
            <a:extLst>
              <a:ext uri="{FF2B5EF4-FFF2-40B4-BE49-F238E27FC236}">
                <a16:creationId xmlns:a16="http://schemas.microsoft.com/office/drawing/2014/main" id="{47191CB1-69D8-4759-8AD4-1202B58A04CB}"/>
              </a:ext>
            </a:extLst>
          </p:cNvPr>
          <p:cNvSpPr/>
          <p:nvPr/>
        </p:nvSpPr>
        <p:spPr>
          <a:xfrm>
            <a:off x="4110009" y="2273667"/>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7" name="Ellipse 96">
            <a:extLst>
              <a:ext uri="{FF2B5EF4-FFF2-40B4-BE49-F238E27FC236}">
                <a16:creationId xmlns:a16="http://schemas.microsoft.com/office/drawing/2014/main" id="{6E587C15-7612-48F6-994B-DFAE03A26D06}"/>
              </a:ext>
            </a:extLst>
          </p:cNvPr>
          <p:cNvSpPr/>
          <p:nvPr/>
        </p:nvSpPr>
        <p:spPr>
          <a:xfrm>
            <a:off x="4137009" y="2721594"/>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8" name="Ellipse 97">
            <a:extLst>
              <a:ext uri="{FF2B5EF4-FFF2-40B4-BE49-F238E27FC236}">
                <a16:creationId xmlns:a16="http://schemas.microsoft.com/office/drawing/2014/main" id="{AAC62F98-1F14-4B21-A98E-66561E0029DD}"/>
              </a:ext>
            </a:extLst>
          </p:cNvPr>
          <p:cNvSpPr/>
          <p:nvPr/>
        </p:nvSpPr>
        <p:spPr>
          <a:xfrm>
            <a:off x="3951688" y="2620912"/>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9" name="Ellipse 98">
            <a:extLst>
              <a:ext uri="{FF2B5EF4-FFF2-40B4-BE49-F238E27FC236}">
                <a16:creationId xmlns:a16="http://schemas.microsoft.com/office/drawing/2014/main" id="{7D028807-E547-48C9-ADC9-0ACA1902B9D6}"/>
              </a:ext>
            </a:extLst>
          </p:cNvPr>
          <p:cNvSpPr/>
          <p:nvPr/>
        </p:nvSpPr>
        <p:spPr>
          <a:xfrm>
            <a:off x="3864045" y="2140762"/>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0" name="Ellipse 99">
            <a:extLst>
              <a:ext uri="{FF2B5EF4-FFF2-40B4-BE49-F238E27FC236}">
                <a16:creationId xmlns:a16="http://schemas.microsoft.com/office/drawing/2014/main" id="{6A8B6BDA-FD70-4A52-AF82-B6FAFB25D194}"/>
              </a:ext>
            </a:extLst>
          </p:cNvPr>
          <p:cNvSpPr/>
          <p:nvPr/>
        </p:nvSpPr>
        <p:spPr>
          <a:xfrm>
            <a:off x="3409516" y="2433471"/>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1" name="Ellipse 100">
            <a:extLst>
              <a:ext uri="{FF2B5EF4-FFF2-40B4-BE49-F238E27FC236}">
                <a16:creationId xmlns:a16="http://schemas.microsoft.com/office/drawing/2014/main" id="{DC39D71F-5A53-43D4-8A6C-42B952D91AE3}"/>
              </a:ext>
            </a:extLst>
          </p:cNvPr>
          <p:cNvSpPr/>
          <p:nvPr/>
        </p:nvSpPr>
        <p:spPr>
          <a:xfrm>
            <a:off x="3242376" y="2361181"/>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2" name="Ellipse 101">
            <a:extLst>
              <a:ext uri="{FF2B5EF4-FFF2-40B4-BE49-F238E27FC236}">
                <a16:creationId xmlns:a16="http://schemas.microsoft.com/office/drawing/2014/main" id="{24B995AD-97D7-4A3D-984D-141DA2DCB19B}"/>
              </a:ext>
            </a:extLst>
          </p:cNvPr>
          <p:cNvSpPr/>
          <p:nvPr/>
        </p:nvSpPr>
        <p:spPr>
          <a:xfrm>
            <a:off x="3490520" y="2050043"/>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3" name="Ellipse 102">
            <a:extLst>
              <a:ext uri="{FF2B5EF4-FFF2-40B4-BE49-F238E27FC236}">
                <a16:creationId xmlns:a16="http://schemas.microsoft.com/office/drawing/2014/main" id="{9C6AE90F-5C55-4CB2-8DCE-94DE0B62DBBE}"/>
              </a:ext>
            </a:extLst>
          </p:cNvPr>
          <p:cNvSpPr/>
          <p:nvPr/>
        </p:nvSpPr>
        <p:spPr>
          <a:xfrm>
            <a:off x="3200173" y="2734970"/>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4" name="Ellipse 103">
            <a:extLst>
              <a:ext uri="{FF2B5EF4-FFF2-40B4-BE49-F238E27FC236}">
                <a16:creationId xmlns:a16="http://schemas.microsoft.com/office/drawing/2014/main" id="{47BE7DA4-7D54-464F-AFF5-EE5B8B60F106}"/>
              </a:ext>
            </a:extLst>
          </p:cNvPr>
          <p:cNvSpPr/>
          <p:nvPr/>
        </p:nvSpPr>
        <p:spPr>
          <a:xfrm>
            <a:off x="3513790" y="2943927"/>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5" name="Ellipse 104">
            <a:extLst>
              <a:ext uri="{FF2B5EF4-FFF2-40B4-BE49-F238E27FC236}">
                <a16:creationId xmlns:a16="http://schemas.microsoft.com/office/drawing/2014/main" id="{22BE0E38-C511-4538-9822-7F88E6921192}"/>
              </a:ext>
            </a:extLst>
          </p:cNvPr>
          <p:cNvSpPr/>
          <p:nvPr/>
        </p:nvSpPr>
        <p:spPr>
          <a:xfrm>
            <a:off x="4172729" y="1816121"/>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6" name="Ellipse 105">
            <a:extLst>
              <a:ext uri="{FF2B5EF4-FFF2-40B4-BE49-F238E27FC236}">
                <a16:creationId xmlns:a16="http://schemas.microsoft.com/office/drawing/2014/main" id="{879777C6-26B6-4833-99CB-F8ACC3313C89}"/>
              </a:ext>
            </a:extLst>
          </p:cNvPr>
          <p:cNvSpPr/>
          <p:nvPr/>
        </p:nvSpPr>
        <p:spPr>
          <a:xfrm>
            <a:off x="4706223" y="1728668"/>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7" name="Ellipse 106">
            <a:extLst>
              <a:ext uri="{FF2B5EF4-FFF2-40B4-BE49-F238E27FC236}">
                <a16:creationId xmlns:a16="http://schemas.microsoft.com/office/drawing/2014/main" id="{3AD4EC80-A1DA-4FA3-A886-08B4592416A2}"/>
              </a:ext>
            </a:extLst>
          </p:cNvPr>
          <p:cNvSpPr/>
          <p:nvPr/>
        </p:nvSpPr>
        <p:spPr>
          <a:xfrm>
            <a:off x="4731725" y="2543674"/>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8" name="Ellipse 107">
            <a:extLst>
              <a:ext uri="{FF2B5EF4-FFF2-40B4-BE49-F238E27FC236}">
                <a16:creationId xmlns:a16="http://schemas.microsoft.com/office/drawing/2014/main" id="{EC566A7E-500D-4F7C-9568-67359611A21D}"/>
              </a:ext>
            </a:extLst>
          </p:cNvPr>
          <p:cNvSpPr/>
          <p:nvPr/>
        </p:nvSpPr>
        <p:spPr>
          <a:xfrm>
            <a:off x="4376718" y="2555866"/>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9" name="Ellipse 108">
            <a:extLst>
              <a:ext uri="{FF2B5EF4-FFF2-40B4-BE49-F238E27FC236}">
                <a16:creationId xmlns:a16="http://schemas.microsoft.com/office/drawing/2014/main" id="{6A8BF226-CC85-4A86-BA99-CE003EC30D0F}"/>
              </a:ext>
            </a:extLst>
          </p:cNvPr>
          <p:cNvSpPr/>
          <p:nvPr/>
        </p:nvSpPr>
        <p:spPr>
          <a:xfrm>
            <a:off x="4008572" y="1612106"/>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0" name="Ellipse 109">
            <a:extLst>
              <a:ext uri="{FF2B5EF4-FFF2-40B4-BE49-F238E27FC236}">
                <a16:creationId xmlns:a16="http://schemas.microsoft.com/office/drawing/2014/main" id="{BC93D8C4-B07C-43E9-9BD4-3E178D3AF50A}"/>
              </a:ext>
            </a:extLst>
          </p:cNvPr>
          <p:cNvSpPr/>
          <p:nvPr/>
        </p:nvSpPr>
        <p:spPr>
          <a:xfrm>
            <a:off x="3486529" y="1100241"/>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1" name="Ellipse 110">
            <a:extLst>
              <a:ext uri="{FF2B5EF4-FFF2-40B4-BE49-F238E27FC236}">
                <a16:creationId xmlns:a16="http://schemas.microsoft.com/office/drawing/2014/main" id="{4C54EFAE-3594-4043-9BCF-011BF7F6821A}"/>
              </a:ext>
            </a:extLst>
          </p:cNvPr>
          <p:cNvSpPr/>
          <p:nvPr/>
        </p:nvSpPr>
        <p:spPr>
          <a:xfrm>
            <a:off x="4903469" y="1058121"/>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2" name="Ellipse 111">
            <a:extLst>
              <a:ext uri="{FF2B5EF4-FFF2-40B4-BE49-F238E27FC236}">
                <a16:creationId xmlns:a16="http://schemas.microsoft.com/office/drawing/2014/main" id="{DE02A42D-39E5-4AD9-A408-D511A1584873}"/>
              </a:ext>
            </a:extLst>
          </p:cNvPr>
          <p:cNvSpPr/>
          <p:nvPr/>
        </p:nvSpPr>
        <p:spPr>
          <a:xfrm>
            <a:off x="4060874" y="2978368"/>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3" name="Ellipse 112">
            <a:extLst>
              <a:ext uri="{FF2B5EF4-FFF2-40B4-BE49-F238E27FC236}">
                <a16:creationId xmlns:a16="http://schemas.microsoft.com/office/drawing/2014/main" id="{0EB55F25-79CB-46B9-BBDE-7B9B9061AEBA}"/>
              </a:ext>
            </a:extLst>
          </p:cNvPr>
          <p:cNvSpPr/>
          <p:nvPr/>
        </p:nvSpPr>
        <p:spPr>
          <a:xfrm>
            <a:off x="4747278" y="3175651"/>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7" name="Ellipse 116">
            <a:extLst>
              <a:ext uri="{FF2B5EF4-FFF2-40B4-BE49-F238E27FC236}">
                <a16:creationId xmlns:a16="http://schemas.microsoft.com/office/drawing/2014/main" id="{8DB45209-9F6A-4B81-8605-2E4867AA5BA3}"/>
              </a:ext>
            </a:extLst>
          </p:cNvPr>
          <p:cNvSpPr/>
          <p:nvPr/>
        </p:nvSpPr>
        <p:spPr>
          <a:xfrm>
            <a:off x="4467586" y="3167243"/>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8" name="Ellipse 117">
            <a:extLst>
              <a:ext uri="{FF2B5EF4-FFF2-40B4-BE49-F238E27FC236}">
                <a16:creationId xmlns:a16="http://schemas.microsoft.com/office/drawing/2014/main" id="{AFFE70D7-F724-466F-995D-A4B7C5D8523B}"/>
              </a:ext>
            </a:extLst>
          </p:cNvPr>
          <p:cNvSpPr/>
          <p:nvPr/>
        </p:nvSpPr>
        <p:spPr>
          <a:xfrm>
            <a:off x="3622769" y="3613764"/>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9" name="Ellipse 118">
            <a:extLst>
              <a:ext uri="{FF2B5EF4-FFF2-40B4-BE49-F238E27FC236}">
                <a16:creationId xmlns:a16="http://schemas.microsoft.com/office/drawing/2014/main" id="{B0ABD871-A8AC-4B6F-9E87-55A582A14986}"/>
              </a:ext>
            </a:extLst>
          </p:cNvPr>
          <p:cNvSpPr/>
          <p:nvPr/>
        </p:nvSpPr>
        <p:spPr>
          <a:xfrm>
            <a:off x="3775470" y="3205445"/>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2" name="Ellipse 121">
            <a:extLst>
              <a:ext uri="{FF2B5EF4-FFF2-40B4-BE49-F238E27FC236}">
                <a16:creationId xmlns:a16="http://schemas.microsoft.com/office/drawing/2014/main" id="{1A3D6F43-4AA3-4B81-9598-503A0BCBF36F}"/>
              </a:ext>
            </a:extLst>
          </p:cNvPr>
          <p:cNvSpPr/>
          <p:nvPr/>
        </p:nvSpPr>
        <p:spPr>
          <a:xfrm>
            <a:off x="3168417" y="3251322"/>
            <a:ext cx="525194" cy="410462"/>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5" name="Ellipse 124">
            <a:extLst>
              <a:ext uri="{FF2B5EF4-FFF2-40B4-BE49-F238E27FC236}">
                <a16:creationId xmlns:a16="http://schemas.microsoft.com/office/drawing/2014/main" id="{5EE13AAD-E198-41EC-9397-160E9B0532A0}"/>
              </a:ext>
            </a:extLst>
          </p:cNvPr>
          <p:cNvSpPr/>
          <p:nvPr/>
        </p:nvSpPr>
        <p:spPr>
          <a:xfrm>
            <a:off x="5678663" y="941162"/>
            <a:ext cx="525194" cy="410462"/>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7" name="Accolade fermante 126">
            <a:extLst>
              <a:ext uri="{FF2B5EF4-FFF2-40B4-BE49-F238E27FC236}">
                <a16:creationId xmlns:a16="http://schemas.microsoft.com/office/drawing/2014/main" id="{11A718C0-014E-4EC7-AA81-174D48880E1C}"/>
              </a:ext>
            </a:extLst>
          </p:cNvPr>
          <p:cNvSpPr/>
          <p:nvPr/>
        </p:nvSpPr>
        <p:spPr>
          <a:xfrm>
            <a:off x="6203857" y="240677"/>
            <a:ext cx="284776" cy="114941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28" name="ZoneTexte 127">
            <a:extLst>
              <a:ext uri="{FF2B5EF4-FFF2-40B4-BE49-F238E27FC236}">
                <a16:creationId xmlns:a16="http://schemas.microsoft.com/office/drawing/2014/main" id="{F1E8C2CF-EAA0-411E-9AF9-8548A7EACD22}"/>
              </a:ext>
            </a:extLst>
          </p:cNvPr>
          <p:cNvSpPr txBox="1"/>
          <p:nvPr/>
        </p:nvSpPr>
        <p:spPr>
          <a:xfrm>
            <a:off x="5283551" y="1418987"/>
            <a:ext cx="1772529" cy="369332"/>
          </a:xfrm>
          <a:prstGeom prst="rect">
            <a:avLst/>
          </a:prstGeom>
          <a:noFill/>
        </p:spPr>
        <p:txBody>
          <a:bodyPr wrap="square" rtlCol="0">
            <a:spAutoFit/>
          </a:bodyPr>
          <a:lstStyle/>
          <a:p>
            <a:r>
              <a:rPr lang="fr-FR" dirty="0"/>
              <a:t>échantillon</a:t>
            </a:r>
          </a:p>
        </p:txBody>
      </p:sp>
      <p:sp>
        <p:nvSpPr>
          <p:cNvPr id="131" name="Rectangle 130">
            <a:extLst>
              <a:ext uri="{FF2B5EF4-FFF2-40B4-BE49-F238E27FC236}">
                <a16:creationId xmlns:a16="http://schemas.microsoft.com/office/drawing/2014/main" id="{D1603B87-33BF-4DEC-919B-ABA69673E716}"/>
              </a:ext>
            </a:extLst>
          </p:cNvPr>
          <p:cNvSpPr/>
          <p:nvPr/>
        </p:nvSpPr>
        <p:spPr>
          <a:xfrm>
            <a:off x="7171016" y="1073644"/>
            <a:ext cx="1410276" cy="389225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5" name="Image 144" descr="Une image contenant croquis, ligne, blanc, noir et blanc&#10;&#10;Description générée automatiquement">
            <a:extLst>
              <a:ext uri="{FF2B5EF4-FFF2-40B4-BE49-F238E27FC236}">
                <a16:creationId xmlns:a16="http://schemas.microsoft.com/office/drawing/2014/main" id="{F08DD522-BFF7-4BD6-8CEE-30E8DDC5AFA9}"/>
              </a:ext>
            </a:extLst>
          </p:cNvPr>
          <p:cNvPicPr>
            <a:picLocks noChangeAspect="1"/>
          </p:cNvPicPr>
          <p:nvPr/>
        </p:nvPicPr>
        <p:blipFill>
          <a:blip r:embed="rId4"/>
          <a:stretch>
            <a:fillRect/>
          </a:stretch>
        </p:blipFill>
        <p:spPr>
          <a:xfrm>
            <a:off x="7133495" y="4289"/>
            <a:ext cx="5058505" cy="2672215"/>
          </a:xfrm>
          <a:prstGeom prst="rect">
            <a:avLst/>
          </a:prstGeom>
        </p:spPr>
      </p:pic>
      <p:sp>
        <p:nvSpPr>
          <p:cNvPr id="146" name="ZoneTexte 145">
            <a:extLst>
              <a:ext uri="{FF2B5EF4-FFF2-40B4-BE49-F238E27FC236}">
                <a16:creationId xmlns:a16="http://schemas.microsoft.com/office/drawing/2014/main" id="{30FA0F63-28B6-48D1-88C6-42215B1D52FA}"/>
              </a:ext>
            </a:extLst>
          </p:cNvPr>
          <p:cNvSpPr txBox="1"/>
          <p:nvPr/>
        </p:nvSpPr>
        <p:spPr>
          <a:xfrm>
            <a:off x="8480578" y="2155705"/>
            <a:ext cx="3319976" cy="369332"/>
          </a:xfrm>
          <a:prstGeom prst="rect">
            <a:avLst/>
          </a:prstGeom>
          <a:noFill/>
        </p:spPr>
        <p:txBody>
          <a:bodyPr wrap="square" rtlCol="0">
            <a:spAutoFit/>
          </a:bodyPr>
          <a:lstStyle/>
          <a:p>
            <a:r>
              <a:rPr lang="fr-FR" b="1" dirty="0"/>
              <a:t>Volume d’exclusion</a:t>
            </a:r>
          </a:p>
        </p:txBody>
      </p:sp>
      <p:sp>
        <p:nvSpPr>
          <p:cNvPr id="132" name="Ellipse 131">
            <a:extLst>
              <a:ext uri="{FF2B5EF4-FFF2-40B4-BE49-F238E27FC236}">
                <a16:creationId xmlns:a16="http://schemas.microsoft.com/office/drawing/2014/main" id="{F707EA00-1A6A-4C1B-B44B-44F0DF0A3B59}"/>
              </a:ext>
            </a:extLst>
          </p:cNvPr>
          <p:cNvSpPr/>
          <p:nvPr/>
        </p:nvSpPr>
        <p:spPr>
          <a:xfrm>
            <a:off x="7404193" y="1158505"/>
            <a:ext cx="525194" cy="410462"/>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3" name="Ellipse 132">
            <a:extLst>
              <a:ext uri="{FF2B5EF4-FFF2-40B4-BE49-F238E27FC236}">
                <a16:creationId xmlns:a16="http://schemas.microsoft.com/office/drawing/2014/main" id="{8F85AC86-AF2F-4331-94CE-1B89D5FB9000}"/>
              </a:ext>
            </a:extLst>
          </p:cNvPr>
          <p:cNvSpPr/>
          <p:nvPr/>
        </p:nvSpPr>
        <p:spPr>
          <a:xfrm>
            <a:off x="9357200" y="1028337"/>
            <a:ext cx="213711" cy="191042"/>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6" name="Ellipse 125">
            <a:extLst>
              <a:ext uri="{FF2B5EF4-FFF2-40B4-BE49-F238E27FC236}">
                <a16:creationId xmlns:a16="http://schemas.microsoft.com/office/drawing/2014/main" id="{3D00B3F0-A54A-4969-92D4-6F3F6BA5B9D2}"/>
              </a:ext>
            </a:extLst>
          </p:cNvPr>
          <p:cNvSpPr/>
          <p:nvPr/>
        </p:nvSpPr>
        <p:spPr>
          <a:xfrm>
            <a:off x="5787346" y="359042"/>
            <a:ext cx="200462" cy="178817"/>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4" name="Ellipse 123">
            <a:extLst>
              <a:ext uri="{FF2B5EF4-FFF2-40B4-BE49-F238E27FC236}">
                <a16:creationId xmlns:a16="http://schemas.microsoft.com/office/drawing/2014/main" id="{42AE6E46-EFE0-4B2D-A3CE-48B8AFF44EE1}"/>
              </a:ext>
            </a:extLst>
          </p:cNvPr>
          <p:cNvSpPr/>
          <p:nvPr/>
        </p:nvSpPr>
        <p:spPr>
          <a:xfrm>
            <a:off x="5856854" y="726113"/>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8" name="Ellipse 147">
            <a:extLst>
              <a:ext uri="{FF2B5EF4-FFF2-40B4-BE49-F238E27FC236}">
                <a16:creationId xmlns:a16="http://schemas.microsoft.com/office/drawing/2014/main" id="{0584E803-575B-4C3D-B4D4-5C77D9662C96}"/>
              </a:ext>
            </a:extLst>
          </p:cNvPr>
          <p:cNvSpPr/>
          <p:nvPr/>
        </p:nvSpPr>
        <p:spPr>
          <a:xfrm>
            <a:off x="10752942" y="1417631"/>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9" name="Ellipse 148">
            <a:extLst>
              <a:ext uri="{FF2B5EF4-FFF2-40B4-BE49-F238E27FC236}">
                <a16:creationId xmlns:a16="http://schemas.microsoft.com/office/drawing/2014/main" id="{DFEBFDA9-0CD1-43C9-BBFE-E03BF9ABBEA1}"/>
              </a:ext>
            </a:extLst>
          </p:cNvPr>
          <p:cNvSpPr/>
          <p:nvPr/>
        </p:nvSpPr>
        <p:spPr>
          <a:xfrm>
            <a:off x="3997575" y="569023"/>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0" name="Ellipse 149">
            <a:extLst>
              <a:ext uri="{FF2B5EF4-FFF2-40B4-BE49-F238E27FC236}">
                <a16:creationId xmlns:a16="http://schemas.microsoft.com/office/drawing/2014/main" id="{CF6DD3FC-5A3F-4F95-829C-0103DD6BDA49}"/>
              </a:ext>
            </a:extLst>
          </p:cNvPr>
          <p:cNvSpPr/>
          <p:nvPr/>
        </p:nvSpPr>
        <p:spPr>
          <a:xfrm>
            <a:off x="3207435" y="594814"/>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1" name="Ellipse 150">
            <a:extLst>
              <a:ext uri="{FF2B5EF4-FFF2-40B4-BE49-F238E27FC236}">
                <a16:creationId xmlns:a16="http://schemas.microsoft.com/office/drawing/2014/main" id="{4E340DB4-76E3-4CA3-905F-96651BB989BF}"/>
              </a:ext>
            </a:extLst>
          </p:cNvPr>
          <p:cNvSpPr/>
          <p:nvPr/>
        </p:nvSpPr>
        <p:spPr>
          <a:xfrm>
            <a:off x="3669327" y="634670"/>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2" name="Ellipse 151">
            <a:extLst>
              <a:ext uri="{FF2B5EF4-FFF2-40B4-BE49-F238E27FC236}">
                <a16:creationId xmlns:a16="http://schemas.microsoft.com/office/drawing/2014/main" id="{0BA6D719-98F6-473E-A930-A3750A06952F}"/>
              </a:ext>
            </a:extLst>
          </p:cNvPr>
          <p:cNvSpPr/>
          <p:nvPr/>
        </p:nvSpPr>
        <p:spPr>
          <a:xfrm>
            <a:off x="4806466" y="533852"/>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3" name="Ellipse 152">
            <a:extLst>
              <a:ext uri="{FF2B5EF4-FFF2-40B4-BE49-F238E27FC236}">
                <a16:creationId xmlns:a16="http://schemas.microsoft.com/office/drawing/2014/main" id="{BC99C044-15C4-4974-BDB9-4AD3A6B5809A}"/>
              </a:ext>
            </a:extLst>
          </p:cNvPr>
          <p:cNvSpPr/>
          <p:nvPr/>
        </p:nvSpPr>
        <p:spPr>
          <a:xfrm>
            <a:off x="4044467" y="264223"/>
            <a:ext cx="84406" cy="105662"/>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a:extLst>
              <a:ext uri="{FF2B5EF4-FFF2-40B4-BE49-F238E27FC236}">
                <a16:creationId xmlns:a16="http://schemas.microsoft.com/office/drawing/2014/main" id="{74E7896C-94C1-4BDF-8512-D5A5EB3EF42B}"/>
              </a:ext>
            </a:extLst>
          </p:cNvPr>
          <p:cNvSpPr>
            <a:spLocks noChangeArrowheads="1"/>
          </p:cNvSpPr>
          <p:nvPr/>
        </p:nvSpPr>
        <p:spPr bwMode="auto">
          <a:xfrm>
            <a:off x="5678663" y="3784127"/>
            <a:ext cx="6503483" cy="2769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chemeClr val="tx1"/>
                </a:solidFill>
                <a:effectLst/>
                <a:latin typeface="Arial" panose="020B0604020202020204" pitchFamily="34" charset="0"/>
              </a:rPr>
              <a:t>La séparation des constituants va se faire selon leur rayon de Stokes ou rayon hydrodynamique, noté R</a:t>
            </a:r>
            <a:r>
              <a:rPr kumimoji="0" lang="fr-FR" altLang="fr-FR" sz="1800" b="0" i="0" u="none" strike="noStrike" cap="none" normalizeH="0" baseline="-25000" dirty="0">
                <a:ln>
                  <a:noFill/>
                </a:ln>
                <a:solidFill>
                  <a:schemeClr val="tx1"/>
                </a:solidFill>
                <a:effectLst/>
                <a:latin typeface="Arial" panose="020B0604020202020204" pitchFamily="34" charset="0"/>
              </a:rPr>
              <a:t>s</a:t>
            </a: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chemeClr val="tx1"/>
                </a:solidFill>
                <a:effectLst/>
                <a:latin typeface="Arial" panose="020B0604020202020204" pitchFamily="34" charset="0"/>
              </a:rPr>
              <a:t>Ce rayon peut être calculé selon la relation suivante :</a:t>
            </a:r>
          </a:p>
          <a:p>
            <a:pPr lvl="0" eaLnBrk="0" fontAlgn="base" hangingPunct="0">
              <a:spcBef>
                <a:spcPct val="0"/>
              </a:spcBef>
              <a:spcAft>
                <a:spcPct val="0"/>
              </a:spcAft>
            </a:pPr>
            <a:r>
              <a:rPr kumimoji="0" lang="fr-FR" altLang="fr-FR" sz="2400" b="1" i="1" u="none" strike="noStrike" cap="none" normalizeH="0" baseline="0" dirty="0">
                <a:ln>
                  <a:noFill/>
                </a:ln>
                <a:solidFill>
                  <a:schemeClr val="tx1"/>
                </a:solidFill>
                <a:effectLst/>
                <a:latin typeface="MathJax_Math"/>
              </a:rPr>
              <a:t>                    </a:t>
            </a:r>
          </a:p>
          <a:p>
            <a:pPr lvl="0" eaLnBrk="0" fontAlgn="base" hangingPunct="0">
              <a:spcBef>
                <a:spcPct val="0"/>
              </a:spcBef>
              <a:spcAft>
                <a:spcPct val="0"/>
              </a:spcAft>
            </a:pPr>
            <a:r>
              <a:rPr lang="fr-FR" altLang="fr-FR" sz="2400" b="1" i="1" dirty="0">
                <a:latin typeface="MathJax_Math"/>
              </a:rPr>
              <a:t>                    </a:t>
            </a:r>
            <a:r>
              <a:rPr kumimoji="0" lang="fr-FR" altLang="fr-FR" sz="2400" b="1" i="1" u="none" strike="noStrike" cap="none" normalizeH="0" baseline="0" dirty="0">
                <a:ln>
                  <a:noFill/>
                </a:ln>
                <a:solidFill>
                  <a:schemeClr val="tx1"/>
                </a:solidFill>
                <a:effectLst/>
                <a:latin typeface="MathJax_Math"/>
              </a:rPr>
              <a:t> </a:t>
            </a:r>
            <a:r>
              <a:rPr lang="fr-FR" altLang="fr-FR" sz="2400" b="1" i="1" dirty="0">
                <a:latin typeface="MathJax_Math"/>
              </a:rPr>
              <a:t>k</a:t>
            </a:r>
            <a:r>
              <a:rPr lang="fr-FR" altLang="fr-FR" sz="2400" b="1" i="1" baseline="-25000" dirty="0">
                <a:latin typeface="MathJax_Math"/>
              </a:rPr>
              <a:t>B</a:t>
            </a:r>
            <a:r>
              <a:rPr lang="fr-FR" altLang="fr-FR" sz="2400" b="1" i="1" dirty="0">
                <a:latin typeface="MathJax_Math"/>
              </a:rPr>
              <a:t>T</a:t>
            </a:r>
            <a:r>
              <a:rPr kumimoji="0" lang="fr-FR" altLang="fr-FR" sz="2400" b="1" i="1" u="none" strike="noStrike" cap="none" normalizeH="0" baseline="0" dirty="0">
                <a:ln>
                  <a:noFill/>
                </a:ln>
                <a:solidFill>
                  <a:schemeClr val="tx1"/>
                </a:solidFill>
                <a:effectLst/>
                <a:latin typeface="MathJax_Math"/>
              </a:rPr>
              <a:t>          K</a:t>
            </a:r>
            <a:r>
              <a:rPr lang="fr-FR" altLang="fr-FR" sz="2400" b="1" i="1" baseline="-25000" dirty="0">
                <a:latin typeface="MathJax_Math"/>
              </a:rPr>
              <a:t>B</a:t>
            </a:r>
            <a:r>
              <a:rPr kumimoji="0" lang="fr-FR" altLang="fr-FR" sz="2400" b="1" i="1" u="none" strike="noStrike" cap="none" normalizeH="0" baseline="0" dirty="0">
                <a:ln>
                  <a:noFill/>
                </a:ln>
                <a:solidFill>
                  <a:schemeClr val="tx1"/>
                </a:solidFill>
                <a:effectLst/>
                <a:latin typeface="MathJax_Math"/>
              </a:rPr>
              <a:t> constante de Boltzmann      </a:t>
            </a:r>
          </a:p>
          <a:p>
            <a:pPr lvl="0" eaLnBrk="0" fontAlgn="base" hangingPunct="0">
              <a:spcBef>
                <a:spcPct val="0"/>
              </a:spcBef>
              <a:spcAft>
                <a:spcPct val="0"/>
              </a:spcAft>
            </a:pPr>
            <a:r>
              <a:rPr lang="fr-FR" altLang="fr-FR" sz="2400" b="1" i="1" dirty="0">
                <a:latin typeface="MathJax_Math"/>
              </a:rPr>
              <a:t>          R</a:t>
            </a:r>
            <a:r>
              <a:rPr lang="fr-FR" altLang="fr-FR" sz="1400" b="1" i="1" dirty="0">
                <a:latin typeface="MathJax_Math"/>
              </a:rPr>
              <a:t>s   </a:t>
            </a:r>
            <a:r>
              <a:rPr lang="fr-FR" altLang="fr-FR" sz="2400" b="1" dirty="0">
                <a:latin typeface="MathJax_Main"/>
              </a:rPr>
              <a:t>=                    T   température en Kelvin</a:t>
            </a:r>
          </a:p>
          <a:p>
            <a:pPr lvl="0" eaLnBrk="0" fontAlgn="base" hangingPunct="0">
              <a:spcBef>
                <a:spcPct val="0"/>
              </a:spcBef>
              <a:spcAft>
                <a:spcPct val="0"/>
              </a:spcAft>
            </a:pPr>
            <a:r>
              <a:rPr kumimoji="0" lang="fr-FR" altLang="fr-FR" sz="2400" b="1" i="0" u="none" strike="noStrike" cap="none" normalizeH="0" baseline="0" dirty="0">
                <a:ln>
                  <a:noFill/>
                </a:ln>
                <a:solidFill>
                  <a:schemeClr val="tx1"/>
                </a:solidFill>
                <a:effectLst/>
                <a:latin typeface="MathJax_Main"/>
              </a:rPr>
              <a:t>                    </a:t>
            </a:r>
            <a:r>
              <a:rPr lang="fr-FR" altLang="fr-FR" sz="2400" b="1" dirty="0">
                <a:latin typeface="MathJax_Main"/>
              </a:rPr>
              <a:t>6</a:t>
            </a:r>
            <a:r>
              <a:rPr lang="fr-FR" altLang="fr-FR" sz="2400" b="1" i="1" dirty="0">
                <a:latin typeface="MathJax_Math"/>
              </a:rPr>
              <a:t>π</a:t>
            </a:r>
            <a:r>
              <a:rPr lang="fr-FR" altLang="fr-FR" sz="2400" b="1" i="1" dirty="0" err="1">
                <a:latin typeface="MathJax_Math"/>
              </a:rPr>
              <a:t>ηD</a:t>
            </a:r>
            <a:r>
              <a:rPr lang="fr-FR" altLang="fr-FR" sz="2400" b="1" i="1" dirty="0">
                <a:latin typeface="MathJax_Math"/>
              </a:rPr>
              <a:t>        </a:t>
            </a:r>
            <a:r>
              <a:rPr lang="fr-FR" altLang="fr-FR" sz="2000" b="1" i="1" dirty="0">
                <a:latin typeface="MathJax_Math"/>
              </a:rPr>
              <a:t>η    </a:t>
            </a:r>
            <a:r>
              <a:rPr lang="fr-FR" altLang="fr-FR" sz="2400" b="1" dirty="0">
                <a:latin typeface="MathJax_Main"/>
              </a:rPr>
              <a:t>viscosité du milieu</a:t>
            </a:r>
          </a:p>
          <a:p>
            <a:pPr lvl="0" eaLnBrk="0" fontAlgn="base" hangingPunct="0">
              <a:spcBef>
                <a:spcPct val="0"/>
              </a:spcBef>
              <a:spcAft>
                <a:spcPct val="0"/>
              </a:spcAft>
            </a:pPr>
            <a:r>
              <a:rPr lang="fr-FR" altLang="fr-FR" sz="2400" b="1" dirty="0">
                <a:latin typeface="MathJax_Main"/>
              </a:rPr>
              <a:t>                                      </a:t>
            </a:r>
            <a:r>
              <a:rPr lang="fr-FR" altLang="fr-FR" sz="2400" b="1" i="1" dirty="0">
                <a:latin typeface="MathJax_Math"/>
              </a:rPr>
              <a:t>D   coefficient de diffusion</a:t>
            </a:r>
            <a:r>
              <a:rPr kumimoji="0" lang="fr-FR" altLang="fr-FR" sz="1100" b="0" i="0" u="none" strike="noStrike" cap="none" normalizeH="0" baseline="0" dirty="0">
                <a:ln>
                  <a:noFill/>
                </a:ln>
                <a:solidFill>
                  <a:schemeClr val="tx1"/>
                </a:solidFill>
                <a:effectLst/>
              </a:rPr>
              <a:t> </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cxnSp>
        <p:nvCxnSpPr>
          <p:cNvPr id="4" name="Connecteur droit 3">
            <a:extLst>
              <a:ext uri="{FF2B5EF4-FFF2-40B4-BE49-F238E27FC236}">
                <a16:creationId xmlns:a16="http://schemas.microsoft.com/office/drawing/2014/main" id="{4F8F1957-0820-422E-8300-0832F68575DA}"/>
              </a:ext>
            </a:extLst>
          </p:cNvPr>
          <p:cNvCxnSpPr>
            <a:cxnSpLocks/>
          </p:cNvCxnSpPr>
          <p:nvPr/>
        </p:nvCxnSpPr>
        <p:spPr>
          <a:xfrm>
            <a:off x="7133495" y="5578075"/>
            <a:ext cx="66712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2EC041B-8772-4E21-83A9-DD92A3B92BDE}"/>
              </a:ext>
            </a:extLst>
          </p:cNvPr>
          <p:cNvSpPr/>
          <p:nvPr/>
        </p:nvSpPr>
        <p:spPr>
          <a:xfrm>
            <a:off x="6203857" y="4813681"/>
            <a:ext cx="1899147" cy="137390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4" name="Connecteur droit avec flèche 23">
            <a:extLst>
              <a:ext uri="{FF2B5EF4-FFF2-40B4-BE49-F238E27FC236}">
                <a16:creationId xmlns:a16="http://schemas.microsoft.com/office/drawing/2014/main" id="{3AE834B2-BE50-4E5F-9C6C-11A9496D7482}"/>
              </a:ext>
            </a:extLst>
          </p:cNvPr>
          <p:cNvCxnSpPr>
            <a:endCxn id="39" idx="2"/>
          </p:cNvCxnSpPr>
          <p:nvPr/>
        </p:nvCxnSpPr>
        <p:spPr>
          <a:xfrm flipH="1" flipV="1">
            <a:off x="4556080" y="1443563"/>
            <a:ext cx="727471" cy="80286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9" name="ZoneTexte 128">
            <a:extLst>
              <a:ext uri="{FF2B5EF4-FFF2-40B4-BE49-F238E27FC236}">
                <a16:creationId xmlns:a16="http://schemas.microsoft.com/office/drawing/2014/main" id="{A700B5AA-DB9B-4AD3-8694-6E26BEE54B20}"/>
              </a:ext>
            </a:extLst>
          </p:cNvPr>
          <p:cNvSpPr txBox="1"/>
          <p:nvPr/>
        </p:nvSpPr>
        <p:spPr>
          <a:xfrm>
            <a:off x="5085477" y="2295203"/>
            <a:ext cx="1772529" cy="369332"/>
          </a:xfrm>
          <a:prstGeom prst="rect">
            <a:avLst/>
          </a:prstGeom>
          <a:noFill/>
        </p:spPr>
        <p:txBody>
          <a:bodyPr wrap="square" rtlCol="0">
            <a:spAutoFit/>
          </a:bodyPr>
          <a:lstStyle/>
          <a:p>
            <a:r>
              <a:rPr lang="fr-FR" dirty="0"/>
              <a:t>Bille poreuse</a:t>
            </a:r>
          </a:p>
        </p:txBody>
      </p:sp>
      <p:sp>
        <p:nvSpPr>
          <p:cNvPr id="25" name="ZoneTexte 24">
            <a:extLst>
              <a:ext uri="{FF2B5EF4-FFF2-40B4-BE49-F238E27FC236}">
                <a16:creationId xmlns:a16="http://schemas.microsoft.com/office/drawing/2014/main" id="{393C65A4-9521-4E2A-A5D2-62341ED9A37C}"/>
              </a:ext>
            </a:extLst>
          </p:cNvPr>
          <p:cNvSpPr txBox="1"/>
          <p:nvPr/>
        </p:nvSpPr>
        <p:spPr>
          <a:xfrm>
            <a:off x="113267" y="1773994"/>
            <a:ext cx="2843354" cy="1477328"/>
          </a:xfrm>
          <a:prstGeom prst="rect">
            <a:avLst/>
          </a:prstGeom>
          <a:noFill/>
        </p:spPr>
        <p:txBody>
          <a:bodyPr wrap="square" rtlCol="0">
            <a:spAutoFit/>
          </a:bodyPr>
          <a:lstStyle/>
          <a:p>
            <a:pPr algn="just"/>
            <a:r>
              <a:rPr lang="fr-FR" dirty="0"/>
              <a:t>la phase stationnaire est solide (les billes) et la phase mobile est liquide (un tampon dont le flux entraîne les molécules)</a:t>
            </a:r>
          </a:p>
        </p:txBody>
      </p:sp>
      <p:sp>
        <p:nvSpPr>
          <p:cNvPr id="26" name="Rectangle 25">
            <a:extLst>
              <a:ext uri="{FF2B5EF4-FFF2-40B4-BE49-F238E27FC236}">
                <a16:creationId xmlns:a16="http://schemas.microsoft.com/office/drawing/2014/main" id="{B689FF69-69DA-4FCE-AA56-C57046CB5569}"/>
              </a:ext>
            </a:extLst>
          </p:cNvPr>
          <p:cNvSpPr/>
          <p:nvPr/>
        </p:nvSpPr>
        <p:spPr>
          <a:xfrm>
            <a:off x="113267" y="1773127"/>
            <a:ext cx="2854786" cy="1477328"/>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5" name="Rectangle 134">
            <a:extLst>
              <a:ext uri="{FF2B5EF4-FFF2-40B4-BE49-F238E27FC236}">
                <a16:creationId xmlns:a16="http://schemas.microsoft.com/office/drawing/2014/main" id="{C9FE51A1-7CEB-42DE-8B54-288A4D0E298B}"/>
              </a:ext>
            </a:extLst>
          </p:cNvPr>
          <p:cNvSpPr/>
          <p:nvPr/>
        </p:nvSpPr>
        <p:spPr>
          <a:xfrm>
            <a:off x="5583257" y="3661785"/>
            <a:ext cx="6498798" cy="3045746"/>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567472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graphicFrame>
        <p:nvGraphicFramePr>
          <p:cNvPr id="2" name="Tableau 2">
            <a:extLst>
              <a:ext uri="{FF2B5EF4-FFF2-40B4-BE49-F238E27FC236}">
                <a16:creationId xmlns:a16="http://schemas.microsoft.com/office/drawing/2014/main" id="{8901C958-9C4C-4487-AAFA-CFBCF74BFF1E}"/>
              </a:ext>
            </a:extLst>
          </p:cNvPr>
          <p:cNvGraphicFramePr>
            <a:graphicFrameLocks noGrp="1"/>
          </p:cNvGraphicFramePr>
          <p:nvPr>
            <p:extLst>
              <p:ext uri="{D42A27DB-BD31-4B8C-83A1-F6EECF244321}">
                <p14:modId xmlns:p14="http://schemas.microsoft.com/office/powerpoint/2010/main" val="478169790"/>
              </p:ext>
            </p:extLst>
          </p:nvPr>
        </p:nvGraphicFramePr>
        <p:xfrm>
          <a:off x="1336431" y="309488"/>
          <a:ext cx="10030263" cy="5809960"/>
        </p:xfrm>
        <a:graphic>
          <a:graphicData uri="http://schemas.openxmlformats.org/drawingml/2006/table">
            <a:tbl>
              <a:tblPr firstRow="1" bandRow="1">
                <a:tableStyleId>{9DCAF9ED-07DC-4A11-8D7F-57B35C25682E}</a:tableStyleId>
              </a:tblPr>
              <a:tblGrid>
                <a:gridCol w="4701445">
                  <a:extLst>
                    <a:ext uri="{9D8B030D-6E8A-4147-A177-3AD203B41FA5}">
                      <a16:colId xmlns:a16="http://schemas.microsoft.com/office/drawing/2014/main" val="4120371172"/>
                    </a:ext>
                  </a:extLst>
                </a:gridCol>
                <a:gridCol w="5328818">
                  <a:extLst>
                    <a:ext uri="{9D8B030D-6E8A-4147-A177-3AD203B41FA5}">
                      <a16:colId xmlns:a16="http://schemas.microsoft.com/office/drawing/2014/main" val="584894697"/>
                    </a:ext>
                  </a:extLst>
                </a:gridCol>
              </a:tblGrid>
              <a:tr h="580996">
                <a:tc>
                  <a:txBody>
                    <a:bodyPr/>
                    <a:lstStyle/>
                    <a:p>
                      <a:pPr algn="ctr"/>
                      <a:r>
                        <a:rPr lang="fr-FR" sz="2000" b="1" dirty="0"/>
                        <a:t>Résine</a:t>
                      </a:r>
                    </a:p>
                  </a:txBody>
                  <a:tcPr/>
                </a:tc>
                <a:tc>
                  <a:txBody>
                    <a:bodyPr/>
                    <a:lstStyle/>
                    <a:p>
                      <a:pPr algn="ctr"/>
                      <a:r>
                        <a:rPr lang="fr-FR" sz="2000" b="1" dirty="0"/>
                        <a:t>Fractionnement (Da)</a:t>
                      </a:r>
                    </a:p>
                  </a:txBody>
                  <a:tcPr/>
                </a:tc>
                <a:extLst>
                  <a:ext uri="{0D108BD9-81ED-4DB2-BD59-A6C34878D82A}">
                    <a16:rowId xmlns:a16="http://schemas.microsoft.com/office/drawing/2014/main" val="3934123290"/>
                  </a:ext>
                </a:extLst>
              </a:tr>
              <a:tr h="580996">
                <a:tc>
                  <a:txBody>
                    <a:bodyPr/>
                    <a:lstStyle/>
                    <a:p>
                      <a:pPr algn="ctr"/>
                      <a:r>
                        <a:rPr lang="fr-FR" sz="2000" b="1" i="1" dirty="0" err="1"/>
                        <a:t>Sephadex</a:t>
                      </a:r>
                      <a:r>
                        <a:rPr lang="fr-FR" sz="2000" b="1" i="1" dirty="0"/>
                        <a:t> G15</a:t>
                      </a:r>
                      <a:endParaRPr lang="fr-FR" sz="2000" b="1" dirty="0"/>
                    </a:p>
                  </a:txBody>
                  <a:tcPr>
                    <a:solidFill>
                      <a:schemeClr val="bg1">
                        <a:lumMod val="75000"/>
                      </a:schemeClr>
                    </a:solidFill>
                  </a:tcPr>
                </a:tc>
                <a:tc>
                  <a:txBody>
                    <a:bodyPr/>
                    <a:lstStyle/>
                    <a:p>
                      <a:pPr algn="ctr"/>
                      <a:r>
                        <a:rPr lang="fr-FR" sz="2000" b="1" dirty="0"/>
                        <a:t>0-1 500</a:t>
                      </a:r>
                    </a:p>
                  </a:txBody>
                  <a:tcPr>
                    <a:solidFill>
                      <a:schemeClr val="bg1">
                        <a:lumMod val="75000"/>
                      </a:schemeClr>
                    </a:solidFill>
                  </a:tcPr>
                </a:tc>
                <a:extLst>
                  <a:ext uri="{0D108BD9-81ED-4DB2-BD59-A6C34878D82A}">
                    <a16:rowId xmlns:a16="http://schemas.microsoft.com/office/drawing/2014/main" val="1900339397"/>
                  </a:ext>
                </a:extLst>
              </a:tr>
              <a:tr h="58099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i="1" dirty="0" err="1"/>
                        <a:t>Sephadex</a:t>
                      </a:r>
                      <a:r>
                        <a:rPr lang="fr-FR" sz="2000" b="1" i="1" dirty="0"/>
                        <a:t> G50</a:t>
                      </a:r>
                      <a:endParaRPr lang="fr-FR" sz="2000" b="1" dirty="0"/>
                    </a:p>
                  </a:txBody>
                  <a:tcPr>
                    <a:solidFill>
                      <a:schemeClr val="bg1">
                        <a:lumMod val="75000"/>
                      </a:schemeClr>
                    </a:solidFill>
                  </a:tcPr>
                </a:tc>
                <a:tc>
                  <a:txBody>
                    <a:bodyPr/>
                    <a:lstStyle/>
                    <a:p>
                      <a:pPr algn="ctr"/>
                      <a:r>
                        <a:rPr lang="fr-FR" sz="2000" b="1" dirty="0"/>
                        <a:t>1 500-30 000</a:t>
                      </a:r>
                    </a:p>
                  </a:txBody>
                  <a:tcPr>
                    <a:solidFill>
                      <a:schemeClr val="bg1">
                        <a:lumMod val="75000"/>
                      </a:schemeClr>
                    </a:solidFill>
                  </a:tcPr>
                </a:tc>
                <a:extLst>
                  <a:ext uri="{0D108BD9-81ED-4DB2-BD59-A6C34878D82A}">
                    <a16:rowId xmlns:a16="http://schemas.microsoft.com/office/drawing/2014/main" val="2792123467"/>
                  </a:ext>
                </a:extLst>
              </a:tr>
              <a:tr h="58099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i="1" dirty="0" err="1"/>
                        <a:t>Sephadex</a:t>
                      </a:r>
                      <a:r>
                        <a:rPr lang="fr-FR" sz="2000" b="1" i="1" dirty="0"/>
                        <a:t> G200</a:t>
                      </a:r>
                      <a:endParaRPr lang="fr-FR" sz="2000" b="1" dirty="0"/>
                    </a:p>
                  </a:txBody>
                  <a:tcPr>
                    <a:solidFill>
                      <a:schemeClr val="bg1">
                        <a:lumMod val="75000"/>
                      </a:schemeClr>
                    </a:solidFill>
                  </a:tcPr>
                </a:tc>
                <a:tc>
                  <a:txBody>
                    <a:bodyPr/>
                    <a:lstStyle/>
                    <a:p>
                      <a:pPr algn="ctr"/>
                      <a:r>
                        <a:rPr lang="fr-FR" sz="2000" b="1" dirty="0"/>
                        <a:t>5 000-800 000</a:t>
                      </a:r>
                    </a:p>
                  </a:txBody>
                  <a:tcPr>
                    <a:solidFill>
                      <a:schemeClr val="bg1">
                        <a:lumMod val="75000"/>
                      </a:schemeClr>
                    </a:solidFill>
                  </a:tcPr>
                </a:tc>
                <a:extLst>
                  <a:ext uri="{0D108BD9-81ED-4DB2-BD59-A6C34878D82A}">
                    <a16:rowId xmlns:a16="http://schemas.microsoft.com/office/drawing/2014/main" val="3405622642"/>
                  </a:ext>
                </a:extLst>
              </a:tr>
              <a:tr h="580996">
                <a:tc>
                  <a:txBody>
                    <a:bodyPr/>
                    <a:lstStyle/>
                    <a:p>
                      <a:pPr algn="ctr"/>
                      <a:r>
                        <a:rPr lang="fr-FR" sz="2000" b="1" i="1" dirty="0" err="1"/>
                        <a:t>Biogel</a:t>
                      </a:r>
                      <a:r>
                        <a:rPr lang="fr-FR" sz="2000" b="1" i="1" dirty="0"/>
                        <a:t> P-2</a:t>
                      </a:r>
                      <a:endParaRPr lang="fr-FR" sz="2000" b="1" dirty="0"/>
                    </a:p>
                  </a:txBody>
                  <a:tcPr>
                    <a:solidFill>
                      <a:schemeClr val="bg1">
                        <a:lumMod val="75000"/>
                      </a:schemeClr>
                    </a:solidFill>
                  </a:tcPr>
                </a:tc>
                <a:tc>
                  <a:txBody>
                    <a:bodyPr/>
                    <a:lstStyle/>
                    <a:p>
                      <a:pPr algn="ctr"/>
                      <a:r>
                        <a:rPr lang="fr-FR" sz="2000" b="1" dirty="0"/>
                        <a:t>100-1 800</a:t>
                      </a:r>
                    </a:p>
                  </a:txBody>
                  <a:tcPr>
                    <a:solidFill>
                      <a:schemeClr val="bg1">
                        <a:lumMod val="75000"/>
                      </a:schemeClr>
                    </a:solidFill>
                  </a:tcPr>
                </a:tc>
                <a:extLst>
                  <a:ext uri="{0D108BD9-81ED-4DB2-BD59-A6C34878D82A}">
                    <a16:rowId xmlns:a16="http://schemas.microsoft.com/office/drawing/2014/main" val="2412472834"/>
                  </a:ext>
                </a:extLst>
              </a:tr>
              <a:tr h="580996">
                <a:tc>
                  <a:txBody>
                    <a:bodyPr/>
                    <a:lstStyle/>
                    <a:p>
                      <a:pPr algn="ctr"/>
                      <a:r>
                        <a:rPr lang="fr-FR" sz="2000" b="1" i="1" dirty="0" err="1"/>
                        <a:t>Biogel</a:t>
                      </a:r>
                      <a:r>
                        <a:rPr lang="fr-FR" sz="2000" b="1" i="1" dirty="0"/>
                        <a:t> P-10</a:t>
                      </a:r>
                      <a:endParaRPr lang="fr-FR" sz="2000" b="1" dirty="0"/>
                    </a:p>
                  </a:txBody>
                  <a:tcPr>
                    <a:solidFill>
                      <a:schemeClr val="bg1">
                        <a:lumMod val="75000"/>
                      </a:schemeClr>
                    </a:solidFill>
                  </a:tcPr>
                </a:tc>
                <a:tc>
                  <a:txBody>
                    <a:bodyPr/>
                    <a:lstStyle/>
                    <a:p>
                      <a:pPr algn="ctr"/>
                      <a:r>
                        <a:rPr lang="fr-FR" sz="2000" b="1" dirty="0"/>
                        <a:t>1 500-20 000</a:t>
                      </a:r>
                    </a:p>
                  </a:txBody>
                  <a:tcPr>
                    <a:solidFill>
                      <a:schemeClr val="bg1">
                        <a:lumMod val="75000"/>
                      </a:schemeClr>
                    </a:solidFill>
                  </a:tcPr>
                </a:tc>
                <a:extLst>
                  <a:ext uri="{0D108BD9-81ED-4DB2-BD59-A6C34878D82A}">
                    <a16:rowId xmlns:a16="http://schemas.microsoft.com/office/drawing/2014/main" val="541862139"/>
                  </a:ext>
                </a:extLst>
              </a:tr>
              <a:tr h="580996">
                <a:tc>
                  <a:txBody>
                    <a:bodyPr/>
                    <a:lstStyle/>
                    <a:p>
                      <a:pPr algn="ctr"/>
                      <a:r>
                        <a:rPr lang="fr-FR" sz="2000" b="1" i="1" dirty="0" err="1"/>
                        <a:t>Biogel</a:t>
                      </a:r>
                      <a:r>
                        <a:rPr lang="fr-FR" sz="2000" b="1" i="1" dirty="0"/>
                        <a:t> P-100</a:t>
                      </a:r>
                      <a:endParaRPr lang="fr-FR" sz="2000" b="1" dirty="0"/>
                    </a:p>
                  </a:txBody>
                  <a:tcPr>
                    <a:solidFill>
                      <a:schemeClr val="bg1">
                        <a:lumMod val="75000"/>
                      </a:schemeClr>
                    </a:solidFill>
                  </a:tcPr>
                </a:tc>
                <a:tc>
                  <a:txBody>
                    <a:bodyPr/>
                    <a:lstStyle/>
                    <a:p>
                      <a:pPr algn="ctr"/>
                      <a:r>
                        <a:rPr lang="fr-FR" sz="2000" b="1" dirty="0"/>
                        <a:t>5 000-100 000</a:t>
                      </a:r>
                    </a:p>
                  </a:txBody>
                  <a:tcPr>
                    <a:solidFill>
                      <a:schemeClr val="bg1">
                        <a:lumMod val="75000"/>
                      </a:schemeClr>
                    </a:solidFill>
                  </a:tcPr>
                </a:tc>
                <a:extLst>
                  <a:ext uri="{0D108BD9-81ED-4DB2-BD59-A6C34878D82A}">
                    <a16:rowId xmlns:a16="http://schemas.microsoft.com/office/drawing/2014/main" val="2996389628"/>
                  </a:ext>
                </a:extLst>
              </a:tr>
              <a:tr h="58099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i="1" dirty="0" err="1"/>
                        <a:t>Biogel</a:t>
                      </a:r>
                      <a:r>
                        <a:rPr lang="fr-FR" sz="2000" b="1" i="1" dirty="0"/>
                        <a:t> P-300</a:t>
                      </a:r>
                      <a:endParaRPr lang="fr-FR" sz="2000" b="1" dirty="0"/>
                    </a:p>
                  </a:txBody>
                  <a:tcPr>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a:t>60 000-400 000</a:t>
                      </a:r>
                    </a:p>
                  </a:txBody>
                  <a:tcPr>
                    <a:solidFill>
                      <a:schemeClr val="bg1">
                        <a:lumMod val="75000"/>
                      </a:schemeClr>
                    </a:solidFill>
                  </a:tcPr>
                </a:tc>
                <a:extLst>
                  <a:ext uri="{0D108BD9-81ED-4DB2-BD59-A6C34878D82A}">
                    <a16:rowId xmlns:a16="http://schemas.microsoft.com/office/drawing/2014/main" val="3777954020"/>
                  </a:ext>
                </a:extLst>
              </a:tr>
              <a:tr h="58099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i="1" dirty="0" err="1"/>
                        <a:t>Sepharose</a:t>
                      </a:r>
                      <a:r>
                        <a:rPr lang="fr-FR" sz="2000" b="1" i="1" dirty="0"/>
                        <a:t> 6B</a:t>
                      </a:r>
                      <a:endParaRPr lang="fr-FR" sz="2000" b="1" dirty="0"/>
                    </a:p>
                  </a:txBody>
                  <a:tcPr>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a:t>&lt; 4.10</a:t>
                      </a:r>
                      <a:r>
                        <a:rPr lang="fr-FR" sz="2000" b="1" baseline="30000" dirty="0"/>
                        <a:t>6</a:t>
                      </a:r>
                      <a:endParaRPr lang="fr-FR" sz="2000" b="1" dirty="0"/>
                    </a:p>
                  </a:txBody>
                  <a:tcPr>
                    <a:solidFill>
                      <a:schemeClr val="bg1">
                        <a:lumMod val="75000"/>
                      </a:schemeClr>
                    </a:solidFill>
                  </a:tcPr>
                </a:tc>
                <a:extLst>
                  <a:ext uri="{0D108BD9-81ED-4DB2-BD59-A6C34878D82A}">
                    <a16:rowId xmlns:a16="http://schemas.microsoft.com/office/drawing/2014/main" val="2263978905"/>
                  </a:ext>
                </a:extLst>
              </a:tr>
              <a:tr h="58099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i="1" dirty="0" err="1"/>
                        <a:t>Sepharose</a:t>
                      </a:r>
                      <a:r>
                        <a:rPr lang="fr-FR" sz="2000" b="1" i="1" dirty="0"/>
                        <a:t> 2B</a:t>
                      </a:r>
                      <a:endParaRPr lang="fr-FR" sz="2000" b="1" dirty="0"/>
                    </a:p>
                  </a:txBody>
                  <a:tcPr>
                    <a:solidFill>
                      <a:schemeClr val="bg1">
                        <a:lumMod val="75000"/>
                      </a:schemeClr>
                    </a:solidFill>
                  </a:tcPr>
                </a:tc>
                <a:tc>
                  <a:txBody>
                    <a:bodyPr/>
                    <a:lstStyle/>
                    <a:p>
                      <a:pPr algn="ctr"/>
                      <a:r>
                        <a:rPr lang="fr-FR" sz="2000" b="1" dirty="0"/>
                        <a:t>2.10</a:t>
                      </a:r>
                      <a:r>
                        <a:rPr lang="fr-FR" sz="2000" b="1" baseline="30000" dirty="0"/>
                        <a:t>6</a:t>
                      </a:r>
                      <a:r>
                        <a:rPr lang="fr-FR" sz="2000" b="1" dirty="0"/>
                        <a:t> - 40.10</a:t>
                      </a:r>
                      <a:r>
                        <a:rPr lang="fr-FR" sz="2000" b="1" baseline="30000" dirty="0"/>
                        <a:t>6</a:t>
                      </a:r>
                      <a:endParaRPr lang="fr-FR" sz="2000" b="1" dirty="0"/>
                    </a:p>
                  </a:txBody>
                  <a:tcPr>
                    <a:solidFill>
                      <a:schemeClr val="bg1">
                        <a:lumMod val="75000"/>
                      </a:schemeClr>
                    </a:solidFill>
                  </a:tcPr>
                </a:tc>
                <a:extLst>
                  <a:ext uri="{0D108BD9-81ED-4DB2-BD59-A6C34878D82A}">
                    <a16:rowId xmlns:a16="http://schemas.microsoft.com/office/drawing/2014/main" val="2385766596"/>
                  </a:ext>
                </a:extLst>
              </a:tr>
            </a:tbl>
          </a:graphicData>
        </a:graphic>
      </p:graphicFrame>
      <p:sp>
        <p:nvSpPr>
          <p:cNvPr id="3" name="ZoneTexte 2">
            <a:extLst>
              <a:ext uri="{FF2B5EF4-FFF2-40B4-BE49-F238E27FC236}">
                <a16:creationId xmlns:a16="http://schemas.microsoft.com/office/drawing/2014/main" id="{07F57907-DD34-4C36-B773-AAB35F4F1120}"/>
              </a:ext>
            </a:extLst>
          </p:cNvPr>
          <p:cNvSpPr txBox="1"/>
          <p:nvPr/>
        </p:nvSpPr>
        <p:spPr>
          <a:xfrm>
            <a:off x="2025748" y="6119448"/>
            <a:ext cx="9059592" cy="461665"/>
          </a:xfrm>
          <a:prstGeom prst="rect">
            <a:avLst/>
          </a:prstGeom>
          <a:noFill/>
        </p:spPr>
        <p:txBody>
          <a:bodyPr wrap="square" rtlCol="0">
            <a:spAutoFit/>
          </a:bodyPr>
          <a:lstStyle/>
          <a:p>
            <a:r>
              <a:rPr lang="fr-FR" sz="2400" b="1" u="sng" dirty="0"/>
              <a:t>Exemple de résines et de leur capacité de fractionnement</a:t>
            </a:r>
            <a:endParaRPr lang="fr-FR" sz="2400" u="sng" dirty="0"/>
          </a:p>
        </p:txBody>
      </p:sp>
    </p:spTree>
    <p:extLst>
      <p:ext uri="{BB962C8B-B14F-4D97-AF65-F5344CB8AC3E}">
        <p14:creationId xmlns:p14="http://schemas.microsoft.com/office/powerpoint/2010/main" val="32281391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436914" y="115751"/>
            <a:ext cx="10784114" cy="6742249"/>
          </a:xfrm>
        </p:spPr>
        <p:txBody>
          <a:bodyPr rtlCol="0">
            <a:normAutofit fontScale="85000" lnSpcReduction="20000"/>
          </a:bodyPr>
          <a:lstStyle>
            <a:defPPr>
              <a:defRPr lang="fr-FR"/>
            </a:defPPr>
          </a:lstStyle>
          <a:p>
            <a:pPr marL="571500" indent="-571500">
              <a:lnSpc>
                <a:spcPct val="107000"/>
              </a:lnSpc>
              <a:spcAft>
                <a:spcPts val="800"/>
              </a:spcAft>
              <a:buFont typeface="Wingdings" panose="05000000000000000000" pitchFamily="2" charset="2"/>
              <a:buChar char="Ø"/>
            </a:pPr>
            <a:r>
              <a:rPr lang="fr-FR" sz="4200" b="1" kern="100" dirty="0">
                <a:effectLst/>
                <a:latin typeface="Aptos"/>
                <a:ea typeface="Aptos"/>
                <a:cs typeface="Times New Roman" panose="02020603050405020304" pitchFamily="18" charset="0"/>
              </a:rPr>
              <a:t>Chromatographie en Phase Inverse (CPI) </a:t>
            </a:r>
            <a:r>
              <a:rPr lang="fr-FR" sz="3600" kern="100" dirty="0">
                <a:effectLst/>
                <a:latin typeface="Aptos"/>
                <a:ea typeface="Aptos"/>
                <a:cs typeface="Times New Roman" panose="02020603050405020304" pitchFamily="18" charset="0"/>
              </a:rPr>
              <a:t>: </a:t>
            </a:r>
            <a:r>
              <a:rPr lang="fr-FR" sz="3600" kern="100" dirty="0">
                <a:latin typeface="Aptos"/>
                <a:ea typeface="Aptos"/>
                <a:cs typeface="Times New Roman" panose="02020603050405020304" pitchFamily="18" charset="0"/>
              </a:rPr>
              <a:t>ou </a:t>
            </a:r>
            <a:r>
              <a:rPr lang="fr-FR" sz="2800" dirty="0"/>
              <a:t>chromatographie de partage à polarité de phases inversée</a:t>
            </a:r>
          </a:p>
          <a:p>
            <a:pPr marL="571500" indent="-571500">
              <a:lnSpc>
                <a:spcPct val="107000"/>
              </a:lnSpc>
              <a:spcAft>
                <a:spcPts val="800"/>
              </a:spcAft>
              <a:buFontTx/>
              <a:buChar char="-"/>
            </a:pPr>
            <a:r>
              <a:rPr lang="fr-FR" sz="3600" kern="100" dirty="0">
                <a:latin typeface="Aptos"/>
                <a:cs typeface="Times New Roman" panose="02020603050405020304" pitchFamily="18" charset="0"/>
              </a:rPr>
              <a:t>Utilise une phase stationnaire </a:t>
            </a:r>
            <a:r>
              <a:rPr lang="fr-FR" sz="3600" kern="100" dirty="0">
                <a:solidFill>
                  <a:srgbClr val="FFFF00"/>
                </a:solidFill>
                <a:latin typeface="Aptos"/>
                <a:cs typeface="Times New Roman" panose="02020603050405020304" pitchFamily="18" charset="0"/>
              </a:rPr>
              <a:t>hydrophobe</a:t>
            </a:r>
            <a:r>
              <a:rPr lang="fr-FR" sz="3600" kern="100" dirty="0">
                <a:latin typeface="Aptos"/>
                <a:cs typeface="Times New Roman" panose="02020603050405020304" pitchFamily="18" charset="0"/>
              </a:rPr>
              <a:t> et une phase mobile </a:t>
            </a:r>
            <a:r>
              <a:rPr lang="fr-FR" sz="3600" kern="100" dirty="0">
                <a:solidFill>
                  <a:srgbClr val="FFFF00"/>
                </a:solidFill>
                <a:latin typeface="Aptos"/>
                <a:cs typeface="Times New Roman" panose="02020603050405020304" pitchFamily="18" charset="0"/>
              </a:rPr>
              <a:t>hydrophile</a:t>
            </a:r>
            <a:r>
              <a:rPr lang="fr-FR" sz="3600" kern="100" dirty="0">
                <a:latin typeface="Aptos"/>
                <a:cs typeface="Times New Roman" panose="02020603050405020304" pitchFamily="18" charset="0"/>
              </a:rPr>
              <a:t>.</a:t>
            </a:r>
          </a:p>
          <a:p>
            <a:pPr>
              <a:lnSpc>
                <a:spcPct val="107000"/>
              </a:lnSpc>
              <a:spcAft>
                <a:spcPts val="800"/>
              </a:spcAft>
            </a:pPr>
            <a:r>
              <a:rPr lang="fr-FR" sz="3600" kern="100" dirty="0">
                <a:latin typeface="Aptos"/>
                <a:cs typeface="Times New Roman" panose="02020603050405020304" pitchFamily="18" charset="0"/>
              </a:rPr>
              <a:t>- Idéal pour la séparation de composés en fonction de leur </a:t>
            </a:r>
            <a:r>
              <a:rPr lang="fr-FR" sz="3600" kern="100" dirty="0">
                <a:solidFill>
                  <a:srgbClr val="FFFF00"/>
                </a:solidFill>
                <a:latin typeface="Aptos"/>
                <a:cs typeface="Times New Roman" panose="02020603050405020304" pitchFamily="18" charset="0"/>
              </a:rPr>
              <a:t>polarité</a:t>
            </a:r>
            <a:r>
              <a:rPr lang="fr-FR" sz="3600" kern="100" dirty="0">
                <a:latin typeface="Aptos"/>
                <a:cs typeface="Times New Roman" panose="02020603050405020304" pitchFamily="18" charset="0"/>
              </a:rPr>
              <a:t> et les composés polaires sont récoltés en premier suivis des non polaires</a:t>
            </a:r>
          </a:p>
          <a:p>
            <a:pPr>
              <a:lnSpc>
                <a:spcPct val="107000"/>
              </a:lnSpc>
              <a:spcAft>
                <a:spcPts val="800"/>
              </a:spcAft>
            </a:pPr>
            <a:r>
              <a:rPr lang="fr-FR" sz="3600" kern="100" dirty="0">
                <a:latin typeface="Aptos"/>
                <a:cs typeface="Times New Roman" panose="02020603050405020304" pitchFamily="18" charset="0"/>
              </a:rPr>
              <a:t>- En général, la phase stationnaire est composée de petites particules de silice sur lesquelles on a greffé des chaines alkyles à 8 ou 18 atomes de carbone,      </a:t>
            </a:r>
          </a:p>
          <a:p>
            <a:pPr>
              <a:lnSpc>
                <a:spcPct val="107000"/>
              </a:lnSpc>
              <a:spcAft>
                <a:spcPts val="800"/>
              </a:spcAft>
            </a:pPr>
            <a:r>
              <a:rPr lang="fr-FR" sz="3600" kern="100" dirty="0">
                <a:latin typeface="Aptos"/>
                <a:cs typeface="Times New Roman" panose="02020603050405020304" pitchFamily="18" charset="0"/>
              </a:rPr>
              <a:t>- Cette phase est dite « inverse » car de polaire et hydrophile (sans les « greffes »), la phase stationnaire devient apolaire et hydrophobe.</a:t>
            </a: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cxnSp>
        <p:nvCxnSpPr>
          <p:cNvPr id="4" name="Connecteur droit 3">
            <a:extLst>
              <a:ext uri="{FF2B5EF4-FFF2-40B4-BE49-F238E27FC236}">
                <a16:creationId xmlns:a16="http://schemas.microsoft.com/office/drawing/2014/main" id="{AF72C54A-59F9-4325-82D3-0670E20A4777}"/>
              </a:ext>
            </a:extLst>
          </p:cNvPr>
          <p:cNvCxnSpPr>
            <a:cxnSpLocks/>
          </p:cNvCxnSpPr>
          <p:nvPr/>
        </p:nvCxnSpPr>
        <p:spPr>
          <a:xfrm>
            <a:off x="2016168" y="539195"/>
            <a:ext cx="752153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5" name="Image 4" descr="Une image contenant texte, cercle, capture d’écran&#10;&#10;Description générée automatiquement">
            <a:extLst>
              <a:ext uri="{FF2B5EF4-FFF2-40B4-BE49-F238E27FC236}">
                <a16:creationId xmlns:a16="http://schemas.microsoft.com/office/drawing/2014/main" id="{5202721A-FA77-457A-8430-8D53289BBABD}"/>
              </a:ext>
            </a:extLst>
          </p:cNvPr>
          <p:cNvPicPr>
            <a:picLocks noChangeAspect="1"/>
          </p:cNvPicPr>
          <p:nvPr/>
        </p:nvPicPr>
        <p:blipFill>
          <a:blip r:embed="rId4"/>
          <a:stretch>
            <a:fillRect/>
          </a:stretch>
        </p:blipFill>
        <p:spPr>
          <a:xfrm>
            <a:off x="4426226" y="5865771"/>
            <a:ext cx="1573394" cy="1000592"/>
          </a:xfrm>
          <a:prstGeom prst="rect">
            <a:avLst/>
          </a:prstGeom>
        </p:spPr>
      </p:pic>
      <p:pic>
        <p:nvPicPr>
          <p:cNvPr id="8" name="Image 7" descr="Une image contenant texte, Police, logo, Graphique&#10;&#10;Description générée automatiquement">
            <a:extLst>
              <a:ext uri="{FF2B5EF4-FFF2-40B4-BE49-F238E27FC236}">
                <a16:creationId xmlns:a16="http://schemas.microsoft.com/office/drawing/2014/main" id="{210CC535-18EB-4A9A-A3AB-4233ABB0F0FE}"/>
              </a:ext>
            </a:extLst>
          </p:cNvPr>
          <p:cNvPicPr>
            <a:picLocks noChangeAspect="1"/>
          </p:cNvPicPr>
          <p:nvPr/>
        </p:nvPicPr>
        <p:blipFill>
          <a:blip r:embed="rId5"/>
          <a:stretch>
            <a:fillRect/>
          </a:stretch>
        </p:blipFill>
        <p:spPr>
          <a:xfrm>
            <a:off x="8368610" y="5982788"/>
            <a:ext cx="2848373" cy="766558"/>
          </a:xfrm>
          <a:prstGeom prst="rect">
            <a:avLst/>
          </a:prstGeom>
        </p:spPr>
      </p:pic>
      <p:sp>
        <p:nvSpPr>
          <p:cNvPr id="2" name="ZoneTexte 1">
            <a:extLst>
              <a:ext uri="{FF2B5EF4-FFF2-40B4-BE49-F238E27FC236}">
                <a16:creationId xmlns:a16="http://schemas.microsoft.com/office/drawing/2014/main" id="{D14E0289-6F58-44CE-B135-61D5C518CE26}"/>
              </a:ext>
            </a:extLst>
          </p:cNvPr>
          <p:cNvSpPr txBox="1"/>
          <p:nvPr/>
        </p:nvSpPr>
        <p:spPr>
          <a:xfrm>
            <a:off x="2976875" y="6334690"/>
            <a:ext cx="1899925" cy="369332"/>
          </a:xfrm>
          <a:prstGeom prst="rect">
            <a:avLst/>
          </a:prstGeom>
          <a:noFill/>
        </p:spPr>
        <p:txBody>
          <a:bodyPr wrap="square" rtlCol="0">
            <a:spAutoFit/>
          </a:bodyPr>
          <a:lstStyle/>
          <a:p>
            <a:r>
              <a:rPr lang="fr-FR" b="1" dirty="0"/>
              <a:t>polaire</a:t>
            </a:r>
          </a:p>
        </p:txBody>
      </p:sp>
      <p:sp>
        <p:nvSpPr>
          <p:cNvPr id="9" name="ZoneTexte 8">
            <a:extLst>
              <a:ext uri="{FF2B5EF4-FFF2-40B4-BE49-F238E27FC236}">
                <a16:creationId xmlns:a16="http://schemas.microsoft.com/office/drawing/2014/main" id="{F1A1BEF0-8C83-436E-890E-EF36E3274FFF}"/>
              </a:ext>
            </a:extLst>
          </p:cNvPr>
          <p:cNvSpPr txBox="1"/>
          <p:nvPr/>
        </p:nvSpPr>
        <p:spPr>
          <a:xfrm>
            <a:off x="6376063" y="6195391"/>
            <a:ext cx="1899925" cy="369332"/>
          </a:xfrm>
          <a:prstGeom prst="rect">
            <a:avLst/>
          </a:prstGeom>
          <a:noFill/>
        </p:spPr>
        <p:txBody>
          <a:bodyPr wrap="square" rtlCol="0">
            <a:spAutoFit/>
          </a:bodyPr>
          <a:lstStyle/>
          <a:p>
            <a:r>
              <a:rPr lang="fr-FR" b="1" dirty="0"/>
              <a:t>Non polaire</a:t>
            </a:r>
          </a:p>
        </p:txBody>
      </p:sp>
      <p:cxnSp>
        <p:nvCxnSpPr>
          <p:cNvPr id="10" name="Connecteur droit avec flèche 9">
            <a:extLst>
              <a:ext uri="{FF2B5EF4-FFF2-40B4-BE49-F238E27FC236}">
                <a16:creationId xmlns:a16="http://schemas.microsoft.com/office/drawing/2014/main" id="{40C8CB69-0EB5-4EC9-B530-7C6AA831405F}"/>
              </a:ext>
            </a:extLst>
          </p:cNvPr>
          <p:cNvCxnSpPr/>
          <p:nvPr/>
        </p:nvCxnSpPr>
        <p:spPr>
          <a:xfrm>
            <a:off x="3926837" y="6519356"/>
            <a:ext cx="406624" cy="4536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1" name="Connecteur droit avec flèche 10">
            <a:extLst>
              <a:ext uri="{FF2B5EF4-FFF2-40B4-BE49-F238E27FC236}">
                <a16:creationId xmlns:a16="http://schemas.microsoft.com/office/drawing/2014/main" id="{83495AD9-F28A-46B7-A0D4-B0D20255B4CB}"/>
              </a:ext>
            </a:extLst>
          </p:cNvPr>
          <p:cNvCxnSpPr/>
          <p:nvPr/>
        </p:nvCxnSpPr>
        <p:spPr>
          <a:xfrm>
            <a:off x="7816351" y="6419965"/>
            <a:ext cx="406624" cy="4536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463028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graphicFrame>
        <p:nvGraphicFramePr>
          <p:cNvPr id="7" name="Tableau 7">
            <a:extLst>
              <a:ext uri="{FF2B5EF4-FFF2-40B4-BE49-F238E27FC236}">
                <a16:creationId xmlns:a16="http://schemas.microsoft.com/office/drawing/2014/main" id="{11BCEF94-AC65-4E45-BAF2-980101D2F5D8}"/>
              </a:ext>
            </a:extLst>
          </p:cNvPr>
          <p:cNvGraphicFramePr>
            <a:graphicFrameLocks noGrp="1"/>
          </p:cNvGraphicFramePr>
          <p:nvPr>
            <p:extLst>
              <p:ext uri="{D42A27DB-BD31-4B8C-83A1-F6EECF244321}">
                <p14:modId xmlns:p14="http://schemas.microsoft.com/office/powerpoint/2010/main" val="1329275312"/>
              </p:ext>
            </p:extLst>
          </p:nvPr>
        </p:nvGraphicFramePr>
        <p:xfrm>
          <a:off x="332542" y="1320924"/>
          <a:ext cx="11526916" cy="3961494"/>
        </p:xfrm>
        <a:graphic>
          <a:graphicData uri="http://schemas.openxmlformats.org/drawingml/2006/table">
            <a:tbl>
              <a:tblPr firstRow="1" bandRow="1">
                <a:tableStyleId>{9DCAF9ED-07DC-4A11-8D7F-57B35C25682E}</a:tableStyleId>
              </a:tblPr>
              <a:tblGrid>
                <a:gridCol w="2881729">
                  <a:extLst>
                    <a:ext uri="{9D8B030D-6E8A-4147-A177-3AD203B41FA5}">
                      <a16:colId xmlns:a16="http://schemas.microsoft.com/office/drawing/2014/main" val="2369788812"/>
                    </a:ext>
                  </a:extLst>
                </a:gridCol>
                <a:gridCol w="2881729">
                  <a:extLst>
                    <a:ext uri="{9D8B030D-6E8A-4147-A177-3AD203B41FA5}">
                      <a16:colId xmlns:a16="http://schemas.microsoft.com/office/drawing/2014/main" val="795709390"/>
                    </a:ext>
                  </a:extLst>
                </a:gridCol>
                <a:gridCol w="2881729">
                  <a:extLst>
                    <a:ext uri="{9D8B030D-6E8A-4147-A177-3AD203B41FA5}">
                      <a16:colId xmlns:a16="http://schemas.microsoft.com/office/drawing/2014/main" val="1439250847"/>
                    </a:ext>
                  </a:extLst>
                </a:gridCol>
                <a:gridCol w="2881729">
                  <a:extLst>
                    <a:ext uri="{9D8B030D-6E8A-4147-A177-3AD203B41FA5}">
                      <a16:colId xmlns:a16="http://schemas.microsoft.com/office/drawing/2014/main" val="2804102530"/>
                    </a:ext>
                  </a:extLst>
                </a:gridCol>
              </a:tblGrid>
              <a:tr h="486774">
                <a:tc>
                  <a:txBody>
                    <a:bodyPr/>
                    <a:lstStyle/>
                    <a:p>
                      <a:endParaRPr lang="fr-FR" dirty="0"/>
                    </a:p>
                  </a:txBody>
                  <a:tcPr/>
                </a:tc>
                <a:tc>
                  <a:txBody>
                    <a:bodyPr/>
                    <a:lstStyle/>
                    <a:p>
                      <a:r>
                        <a:rPr lang="fr-FR" dirty="0"/>
                        <a:t>Composé</a:t>
                      </a:r>
                    </a:p>
                  </a:txBody>
                  <a:tcPr/>
                </a:tc>
                <a:tc>
                  <a:txBody>
                    <a:bodyPr/>
                    <a:lstStyle/>
                    <a:p>
                      <a:r>
                        <a:rPr lang="fr-FR" dirty="0"/>
                        <a:t>Phase Stationnaire</a:t>
                      </a:r>
                    </a:p>
                  </a:txBody>
                  <a:tcPr/>
                </a:tc>
                <a:tc>
                  <a:txBody>
                    <a:bodyPr/>
                    <a:lstStyle/>
                    <a:p>
                      <a:r>
                        <a:rPr lang="fr-FR" dirty="0"/>
                        <a:t>Phase mobile</a:t>
                      </a:r>
                    </a:p>
                  </a:txBody>
                  <a:tcPr/>
                </a:tc>
                <a:extLst>
                  <a:ext uri="{0D108BD9-81ED-4DB2-BD59-A6C34878D82A}">
                    <a16:rowId xmlns:a16="http://schemas.microsoft.com/office/drawing/2014/main" val="252369497"/>
                  </a:ext>
                </a:extLst>
              </a:tr>
              <a:tr h="1575576">
                <a:tc>
                  <a:txBody>
                    <a:bodyPr/>
                    <a:lstStyle/>
                    <a:p>
                      <a:r>
                        <a:rPr lang="fr-FR" dirty="0"/>
                        <a:t>Phase Normale</a:t>
                      </a:r>
                    </a:p>
                    <a:p>
                      <a:r>
                        <a:rPr lang="fr-FR" dirty="0"/>
                        <a:t>(classique)</a:t>
                      </a:r>
                    </a:p>
                  </a:txBody>
                  <a:tcPr/>
                </a:tc>
                <a:tc>
                  <a:txBody>
                    <a:bodyPr/>
                    <a:lstStyle/>
                    <a:p>
                      <a:r>
                        <a:rPr lang="fr-FR" dirty="0"/>
                        <a:t>Polaire</a:t>
                      </a:r>
                    </a:p>
                  </a:txBody>
                  <a:tcPr/>
                </a:tc>
                <a:tc>
                  <a:txBody>
                    <a:bodyPr/>
                    <a:lstStyle/>
                    <a:p>
                      <a:r>
                        <a:rPr lang="fr-FR" dirty="0"/>
                        <a:t>Polaire</a:t>
                      </a:r>
                    </a:p>
                    <a:p>
                      <a:endParaRPr lang="fr-FR" dirty="0"/>
                    </a:p>
                    <a:p>
                      <a:r>
                        <a:rPr lang="fr-FR" sz="1800" b="1" i="0" u="none" strike="noStrike" kern="1200" baseline="0" dirty="0">
                          <a:solidFill>
                            <a:schemeClr val="dk1"/>
                          </a:solidFill>
                          <a:latin typeface="+mn-lt"/>
                          <a:ea typeface="+mn-ea"/>
                          <a:cs typeface="+mn-cs"/>
                        </a:rPr>
                        <a:t>- C2H4CN</a:t>
                      </a:r>
                    </a:p>
                    <a:p>
                      <a:r>
                        <a:rPr lang="fr-FR" sz="1800" b="1" i="0" u="none" strike="noStrike" kern="1200" baseline="0" dirty="0">
                          <a:solidFill>
                            <a:schemeClr val="dk1"/>
                          </a:solidFill>
                          <a:latin typeface="+mn-lt"/>
                          <a:ea typeface="+mn-ea"/>
                          <a:cs typeface="+mn-cs"/>
                        </a:rPr>
                        <a:t>- C3H6NH2</a:t>
                      </a:r>
                    </a:p>
                    <a:p>
                      <a:r>
                        <a:rPr lang="fr-FR" sz="1800" b="1" i="0" u="none" strike="noStrike" kern="1200" baseline="0" dirty="0">
                          <a:solidFill>
                            <a:schemeClr val="dk1"/>
                          </a:solidFill>
                          <a:latin typeface="+mn-lt"/>
                          <a:ea typeface="+mn-ea"/>
                          <a:cs typeface="+mn-cs"/>
                        </a:rPr>
                        <a:t>- C3H6N(CH3) 2</a:t>
                      </a:r>
                    </a:p>
                    <a:p>
                      <a:r>
                        <a:rPr lang="fr-FR" sz="1800" b="1" i="0" u="none" strike="noStrike" kern="1200" baseline="0" dirty="0">
                          <a:solidFill>
                            <a:schemeClr val="dk1"/>
                          </a:solidFill>
                          <a:latin typeface="+mn-lt"/>
                          <a:ea typeface="+mn-ea"/>
                          <a:cs typeface="+mn-cs"/>
                        </a:rPr>
                        <a:t>- diol</a:t>
                      </a:r>
                      <a:endParaRPr lang="fr-FR" dirty="0"/>
                    </a:p>
                  </a:txBody>
                  <a:tcPr/>
                </a:tc>
                <a:tc>
                  <a:txBody>
                    <a:bodyPr/>
                    <a:lstStyle/>
                    <a:p>
                      <a:r>
                        <a:rPr lang="fr-FR" dirty="0"/>
                        <a:t>Apolaire</a:t>
                      </a:r>
                    </a:p>
                    <a:p>
                      <a:endParaRPr lang="fr-FR" dirty="0"/>
                    </a:p>
                    <a:p>
                      <a:r>
                        <a:rPr lang="fr-FR" sz="1800" b="1" i="0" u="none" strike="noStrike" kern="1200" baseline="0" dirty="0">
                          <a:solidFill>
                            <a:schemeClr val="dk1"/>
                          </a:solidFill>
                          <a:latin typeface="+mn-lt"/>
                          <a:ea typeface="+mn-ea"/>
                          <a:cs typeface="+mn-cs"/>
                        </a:rPr>
                        <a:t>- n-hexane</a:t>
                      </a:r>
                    </a:p>
                    <a:p>
                      <a:r>
                        <a:rPr lang="fr-FR" sz="1800" b="1" i="0" u="none" strike="noStrike" kern="1200" baseline="0" dirty="0">
                          <a:solidFill>
                            <a:schemeClr val="dk1"/>
                          </a:solidFill>
                          <a:latin typeface="+mn-lt"/>
                          <a:ea typeface="+mn-ea"/>
                          <a:cs typeface="+mn-cs"/>
                        </a:rPr>
                        <a:t>- chloroforme</a:t>
                      </a:r>
                    </a:p>
                    <a:p>
                      <a:r>
                        <a:rPr lang="fr-FR" sz="1800" b="1" i="0" u="none" strike="noStrike" kern="1200" baseline="0" dirty="0">
                          <a:solidFill>
                            <a:schemeClr val="dk1"/>
                          </a:solidFill>
                          <a:latin typeface="+mn-lt"/>
                          <a:ea typeface="+mn-ea"/>
                          <a:cs typeface="+mn-cs"/>
                        </a:rPr>
                        <a:t>- éther</a:t>
                      </a:r>
                      <a:endParaRPr lang="fr-FR" dirty="0"/>
                    </a:p>
                  </a:txBody>
                  <a:tcPr/>
                </a:tc>
                <a:extLst>
                  <a:ext uri="{0D108BD9-81ED-4DB2-BD59-A6C34878D82A}">
                    <a16:rowId xmlns:a16="http://schemas.microsoft.com/office/drawing/2014/main" val="1665475016"/>
                  </a:ext>
                </a:extLst>
              </a:tr>
              <a:tr h="1709225">
                <a:tc>
                  <a:txBody>
                    <a:bodyPr/>
                    <a:lstStyle/>
                    <a:p>
                      <a:r>
                        <a:rPr lang="fr-FR" dirty="0"/>
                        <a:t>Phase Inverse</a:t>
                      </a:r>
                    </a:p>
                  </a:txBody>
                  <a:tcPr/>
                </a:tc>
                <a:tc>
                  <a:txBody>
                    <a:bodyPr/>
                    <a:lstStyle/>
                    <a:p>
                      <a:r>
                        <a:rPr lang="fr-FR" dirty="0"/>
                        <a:t>Apolaire</a:t>
                      </a:r>
                    </a:p>
                  </a:txBody>
                  <a:tcPr/>
                </a:tc>
                <a:tc>
                  <a:txBody>
                    <a:bodyPr/>
                    <a:lstStyle/>
                    <a:p>
                      <a:r>
                        <a:rPr lang="fr-FR" dirty="0"/>
                        <a:t>Apolaire</a:t>
                      </a:r>
                    </a:p>
                    <a:p>
                      <a:endParaRPr lang="fr-FR" dirty="0"/>
                    </a:p>
                    <a:p>
                      <a:r>
                        <a:rPr lang="fr-FR" sz="1800" b="1" i="0" u="none" strike="noStrike" kern="1200" baseline="0" dirty="0">
                          <a:solidFill>
                            <a:schemeClr val="dk1"/>
                          </a:solidFill>
                          <a:latin typeface="+mn-lt"/>
                          <a:ea typeface="+mn-ea"/>
                          <a:cs typeface="+mn-cs"/>
                        </a:rPr>
                        <a:t>- silice greffée par une</a:t>
                      </a:r>
                    </a:p>
                    <a:p>
                      <a:r>
                        <a:rPr lang="fr-FR" sz="1800" b="1" i="0" u="none" strike="noStrike" kern="1200" baseline="0" dirty="0">
                          <a:solidFill>
                            <a:schemeClr val="dk1"/>
                          </a:solidFill>
                          <a:latin typeface="+mn-lt"/>
                          <a:ea typeface="+mn-ea"/>
                          <a:cs typeface="+mn-cs"/>
                        </a:rPr>
                        <a:t>chaîne alkyle ou</a:t>
                      </a:r>
                    </a:p>
                    <a:p>
                      <a:r>
                        <a:rPr lang="fr-FR" sz="1800" b="1" i="0" u="none" strike="noStrike" kern="1200" baseline="0" dirty="0">
                          <a:solidFill>
                            <a:schemeClr val="dk1"/>
                          </a:solidFill>
                          <a:latin typeface="+mn-lt"/>
                          <a:ea typeface="+mn-ea"/>
                          <a:cs typeface="+mn-cs"/>
                        </a:rPr>
                        <a:t>phényle</a:t>
                      </a:r>
                    </a:p>
                    <a:p>
                      <a:endParaRPr lang="fr-FR" dirty="0"/>
                    </a:p>
                  </a:txBody>
                  <a:tcPr/>
                </a:tc>
                <a:tc>
                  <a:txBody>
                    <a:bodyPr/>
                    <a:lstStyle/>
                    <a:p>
                      <a:r>
                        <a:rPr lang="fr-FR" dirty="0"/>
                        <a:t>Polaire</a:t>
                      </a:r>
                    </a:p>
                    <a:p>
                      <a:endParaRPr lang="fr-FR" dirty="0"/>
                    </a:p>
                    <a:p>
                      <a:r>
                        <a:rPr lang="fr-FR" sz="1800" b="1" i="0" u="none" strike="noStrike" kern="1200" baseline="0" dirty="0">
                          <a:solidFill>
                            <a:schemeClr val="dk1"/>
                          </a:solidFill>
                          <a:latin typeface="+mn-lt"/>
                          <a:ea typeface="+mn-ea"/>
                          <a:cs typeface="+mn-cs"/>
                        </a:rPr>
                        <a:t>- eau</a:t>
                      </a:r>
                    </a:p>
                    <a:p>
                      <a:r>
                        <a:rPr lang="fr-FR" sz="1800" b="1" i="0" u="none" strike="noStrike" kern="1200" baseline="0" dirty="0">
                          <a:solidFill>
                            <a:schemeClr val="dk1"/>
                          </a:solidFill>
                          <a:latin typeface="+mn-lt"/>
                          <a:ea typeface="+mn-ea"/>
                          <a:cs typeface="+mn-cs"/>
                        </a:rPr>
                        <a:t>- méthanol</a:t>
                      </a:r>
                    </a:p>
                    <a:p>
                      <a:r>
                        <a:rPr lang="fr-FR" sz="1800" b="1" i="0" u="none" strike="noStrike" kern="1200" baseline="0" dirty="0">
                          <a:solidFill>
                            <a:schemeClr val="dk1"/>
                          </a:solidFill>
                          <a:latin typeface="+mn-lt"/>
                          <a:ea typeface="+mn-ea"/>
                          <a:cs typeface="+mn-cs"/>
                        </a:rPr>
                        <a:t>- acétonitrile</a:t>
                      </a:r>
                    </a:p>
                    <a:p>
                      <a:r>
                        <a:rPr lang="fr-FR" sz="1800" b="1" i="0" u="none" strike="noStrike" kern="1200" baseline="0" dirty="0">
                          <a:solidFill>
                            <a:schemeClr val="dk1"/>
                          </a:solidFill>
                          <a:latin typeface="+mn-lt"/>
                          <a:ea typeface="+mn-ea"/>
                          <a:cs typeface="+mn-cs"/>
                        </a:rPr>
                        <a:t>- </a:t>
                      </a:r>
                      <a:r>
                        <a:rPr lang="fr-FR" sz="1800" b="1" i="0" u="none" strike="noStrike" kern="1200" baseline="0" dirty="0" err="1">
                          <a:solidFill>
                            <a:schemeClr val="dk1"/>
                          </a:solidFill>
                          <a:latin typeface="+mn-lt"/>
                          <a:ea typeface="+mn-ea"/>
                          <a:cs typeface="+mn-cs"/>
                        </a:rPr>
                        <a:t>tétrahydrofuranne</a:t>
                      </a:r>
                      <a:endParaRPr lang="fr-FR" dirty="0"/>
                    </a:p>
                  </a:txBody>
                  <a:tcPr/>
                </a:tc>
                <a:extLst>
                  <a:ext uri="{0D108BD9-81ED-4DB2-BD59-A6C34878D82A}">
                    <a16:rowId xmlns:a16="http://schemas.microsoft.com/office/drawing/2014/main" val="792671294"/>
                  </a:ext>
                </a:extLst>
              </a:tr>
            </a:tbl>
          </a:graphicData>
        </a:graphic>
      </p:graphicFrame>
      <p:sp>
        <p:nvSpPr>
          <p:cNvPr id="8" name="ZoneTexte 7">
            <a:extLst>
              <a:ext uri="{FF2B5EF4-FFF2-40B4-BE49-F238E27FC236}">
                <a16:creationId xmlns:a16="http://schemas.microsoft.com/office/drawing/2014/main" id="{A7FC9C71-724B-498C-B9DD-DEAC76C2EAD8}"/>
              </a:ext>
            </a:extLst>
          </p:cNvPr>
          <p:cNvSpPr txBox="1"/>
          <p:nvPr/>
        </p:nvSpPr>
        <p:spPr>
          <a:xfrm>
            <a:off x="3651348" y="5439559"/>
            <a:ext cx="5492652" cy="584775"/>
          </a:xfrm>
          <a:prstGeom prst="rect">
            <a:avLst/>
          </a:prstGeom>
          <a:noFill/>
        </p:spPr>
        <p:txBody>
          <a:bodyPr wrap="square" rtlCol="0">
            <a:spAutoFit/>
          </a:bodyPr>
          <a:lstStyle/>
          <a:p>
            <a:r>
              <a:rPr lang="fr-FR" sz="3200" b="1" u="sng" dirty="0"/>
              <a:t>Différents types de partage</a:t>
            </a:r>
          </a:p>
        </p:txBody>
      </p:sp>
    </p:spTree>
    <p:extLst>
      <p:ext uri="{BB962C8B-B14F-4D97-AF65-F5344CB8AC3E}">
        <p14:creationId xmlns:p14="http://schemas.microsoft.com/office/powerpoint/2010/main" val="9998628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Sous-titre 2">
            <a:extLst>
              <a:ext uri="{FF2B5EF4-FFF2-40B4-BE49-F238E27FC236}">
                <a16:creationId xmlns:a16="http://schemas.microsoft.com/office/drawing/2014/main" id="{1F1EF501-FDD3-47FA-8D54-885C57BBA2F7}"/>
              </a:ext>
            </a:extLst>
          </p:cNvPr>
          <p:cNvSpPr>
            <a:spLocks noGrp="1"/>
          </p:cNvSpPr>
          <p:nvPr>
            <p:ph type="subTitle" idx="1"/>
          </p:nvPr>
        </p:nvSpPr>
        <p:spPr>
          <a:xfrm>
            <a:off x="168812" y="106420"/>
            <a:ext cx="12116186" cy="6559686"/>
          </a:xfrm>
        </p:spPr>
        <p:txBody>
          <a:bodyPr rtlCol="0">
            <a:normAutofit/>
          </a:bodyPr>
          <a:lstStyle>
            <a:defPPr>
              <a:defRPr lang="fr-FR"/>
            </a:defPPr>
          </a:lstStyle>
          <a:p>
            <a:pPr marL="685800" indent="-685800">
              <a:lnSpc>
                <a:spcPct val="107000"/>
              </a:lnSpc>
              <a:spcAft>
                <a:spcPts val="800"/>
              </a:spcAft>
              <a:buFont typeface="Wingdings" panose="05000000000000000000" pitchFamily="2" charset="2"/>
              <a:buChar char="Ø"/>
            </a:pPr>
            <a:r>
              <a:rPr lang="fr-FR" sz="3600" dirty="0">
                <a:effectLst/>
                <a:latin typeface="Aptos"/>
                <a:ea typeface="Aptos"/>
                <a:cs typeface="Times New Roman" panose="02020603050405020304" pitchFamily="18" charset="0"/>
              </a:rPr>
              <a:t>Chromatographie échangeuse d’ions (CEI)</a:t>
            </a:r>
          </a:p>
          <a:p>
            <a:r>
              <a:rPr lang="fr-FR" sz="2800" dirty="0">
                <a:latin typeface="Arial" panose="020B0604020202020204" pitchFamily="34" charset="0"/>
              </a:rPr>
              <a:t>S</a:t>
            </a:r>
            <a:r>
              <a:rPr lang="fr-FR" sz="2800" dirty="0">
                <a:effectLst/>
                <a:latin typeface="Arial" panose="020B0604020202020204" pitchFamily="34" charset="0"/>
              </a:rPr>
              <a:t>épare les substances ioniques en fonction de leur charge grâce à des interactions électrostatiques qui se produisent entre ces substances et une phase stationnaire chargée. </a:t>
            </a:r>
          </a:p>
          <a:p>
            <a:r>
              <a:rPr lang="fr-FR" sz="2800" dirty="0">
                <a:effectLst/>
                <a:latin typeface="Arial" panose="020B0604020202020204" pitchFamily="34" charset="0"/>
              </a:rPr>
              <a:t>Deux types d’IEX (Ion Exchange Chromatography) existent:</a:t>
            </a:r>
          </a:p>
          <a:p>
            <a:r>
              <a:rPr lang="fr-FR" sz="2800" dirty="0">
                <a:latin typeface="Arial" panose="020B0604020202020204" pitchFamily="34" charset="0"/>
              </a:rPr>
              <a:t>    - </a:t>
            </a:r>
            <a:r>
              <a:rPr lang="fr-FR" sz="2800" dirty="0"/>
              <a:t>échangeuse d'anions (phase stationnaire chargée positivement qui se lie à des substances chargées négativement)</a:t>
            </a:r>
          </a:p>
          <a:p>
            <a:r>
              <a:rPr lang="fr-FR" sz="2800" dirty="0"/>
              <a:t>    - échangeuse de cations (phase stationnaire chargée négativement qui se lie à des substances chargées positivement)</a:t>
            </a:r>
          </a:p>
          <a:p>
            <a:endParaRPr lang="fr-FR" sz="2800" dirty="0"/>
          </a:p>
          <a:p>
            <a:r>
              <a:rPr lang="fr-FR" sz="2800" dirty="0"/>
              <a:t>Quand la résine est chargée positivement, seules les molécules chargées négativement vont se fixer Les molécules neutres ou chargées positivement ne vont pas s’accrocher et vont donc être éluées et vis versa.</a:t>
            </a:r>
          </a:p>
        </p:txBody>
      </p:sp>
      <p:sp>
        <p:nvSpPr>
          <p:cNvPr id="4" name="Rectangle 3">
            <a:extLst>
              <a:ext uri="{FF2B5EF4-FFF2-40B4-BE49-F238E27FC236}">
                <a16:creationId xmlns:a16="http://schemas.microsoft.com/office/drawing/2014/main" id="{7A2C8653-EEE2-4C5A-B3FE-984D253DCF4E}"/>
              </a:ext>
            </a:extLst>
          </p:cNvPr>
          <p:cNvSpPr>
            <a:spLocks noChangeArrowheads="1"/>
          </p:cNvSpPr>
          <p:nvPr/>
        </p:nvSpPr>
        <p:spPr bwMode="auto">
          <a:xfrm>
            <a:off x="8004517" y="5089587"/>
            <a:ext cx="1718741" cy="166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fr-FR" altLang="fr-FR" sz="1800" b="0" i="0" u="none" strike="noStrike" cap="none" normalizeH="0" baseline="0" dirty="0">
                <a:ln>
                  <a:noFill/>
                </a:ln>
                <a:solidFill>
                  <a:schemeClr val="tx1"/>
                </a:solidFill>
                <a:effectLst/>
                <a:latin typeface="Arial" panose="020B0604020202020204" pitchFamily="34" charset="0"/>
              </a:rPr>
            </a:br>
            <a:r>
              <a:rPr kumimoji="0" lang="fr-FR" altLang="fr-FR" sz="1800" b="0" i="0" u="none" strike="noStrike" cap="none" normalizeH="0" baseline="0" dirty="0">
                <a:ln>
                  <a:noFill/>
                </a:ln>
                <a:solidFill>
                  <a:schemeClr val="tx1"/>
                </a:solidFill>
                <a:effectLst/>
                <a:latin typeface="Arial" panose="020B0604020202020204" pitchFamily="34" charset="0"/>
              </a:rPr>
              <a:t>  </a:t>
            </a:r>
            <a:r>
              <a:rPr kumimoji="0" lang="fr-FR" altLang="fr-FR" sz="4200" b="0" i="0" u="none" strike="noStrike" cap="none" normalizeH="0" baseline="0" dirty="0">
                <a:ln>
                  <a:noFill/>
                </a:ln>
                <a:solidFill>
                  <a:schemeClr val="tx1"/>
                </a:solidFill>
                <a:effectLst/>
                <a:latin typeface="Arial" panose="020B0604020202020204" pitchFamily="34" charset="0"/>
              </a:rPr>
              <a:t>          </a:t>
            </a:r>
            <a:r>
              <a:rPr kumimoji="0" lang="fr-FR" altLang="fr-FR" sz="1800" b="0" i="0" u="none" strike="noStrike" cap="none" normalizeH="0" baseline="0" dirty="0">
                <a:ln>
                  <a:noFill/>
                </a:ln>
                <a:solidFill>
                  <a:schemeClr val="tx1"/>
                </a:solidFill>
                <a:effectLst/>
                <a:latin typeface="Arial" panose="020B0604020202020204" pitchFamily="34" charset="0"/>
              </a:rPr>
              <a:t> </a:t>
            </a:r>
          </a:p>
        </p:txBody>
      </p:sp>
      <p:cxnSp>
        <p:nvCxnSpPr>
          <p:cNvPr id="11" name="Connecteur droit 10">
            <a:extLst>
              <a:ext uri="{FF2B5EF4-FFF2-40B4-BE49-F238E27FC236}">
                <a16:creationId xmlns:a16="http://schemas.microsoft.com/office/drawing/2014/main" id="{18821937-18D3-4EFF-9E7B-959D5718732D}"/>
              </a:ext>
            </a:extLst>
          </p:cNvPr>
          <p:cNvCxnSpPr>
            <a:cxnSpLocks/>
          </p:cNvCxnSpPr>
          <p:nvPr/>
        </p:nvCxnSpPr>
        <p:spPr>
          <a:xfrm>
            <a:off x="683727" y="839245"/>
            <a:ext cx="7683357"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43782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030" name="Picture 6" descr="DEAE">
            <a:extLst>
              <a:ext uri="{FF2B5EF4-FFF2-40B4-BE49-F238E27FC236}">
                <a16:creationId xmlns:a16="http://schemas.microsoft.com/office/drawing/2014/main" id="{5B4E71C4-6DC3-4011-8EFC-BBCE4F34FD34}"/>
              </a:ext>
            </a:extLst>
          </p:cNvPr>
          <p:cNvPicPr>
            <a:picLocks noChangeAspect="1" noChangeArrowheads="1"/>
          </p:cNvPicPr>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8213704" y="604061"/>
            <a:ext cx="1827912" cy="127962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29622377-5746-4987-B81F-2868BEDE3BBF}"/>
              </a:ext>
            </a:extLst>
          </p:cNvPr>
          <p:cNvSpPr>
            <a:spLocks noChangeArrowheads="1"/>
          </p:cNvSpPr>
          <p:nvPr/>
        </p:nvSpPr>
        <p:spPr bwMode="auto">
          <a:xfrm>
            <a:off x="1405480" y="1493559"/>
            <a:ext cx="3381054"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fr-FR" altLang="fr-FR" sz="2000" b="1" dirty="0">
                <a:latin typeface="Arial" panose="020B0604020202020204" pitchFamily="34" charset="0"/>
              </a:rPr>
              <a:t>Carbonate de méthyl</a:t>
            </a:r>
            <a:r>
              <a:rPr kumimoji="0" lang="fr-FR" altLang="fr-FR" sz="4200" b="0" i="0" u="none" strike="noStrike" cap="none" normalizeH="0" baseline="0" dirty="0">
                <a:ln>
                  <a:noFill/>
                </a:ln>
                <a:solidFill>
                  <a:schemeClr val="tx1"/>
                </a:solidFill>
                <a:effectLst/>
                <a:latin typeface="Arial" panose="020B0604020202020204" pitchFamily="34" charset="0"/>
              </a:rPr>
              <a:t>    </a:t>
            </a:r>
            <a:r>
              <a:rPr kumimoji="0" lang="fr-FR" altLang="fr-FR" sz="1800" b="0" i="0" u="none" strike="noStrike" cap="none" normalizeH="0" baseline="0" dirty="0">
                <a:ln>
                  <a:noFill/>
                </a:ln>
                <a:solidFill>
                  <a:schemeClr val="tx1"/>
                </a:solidFill>
                <a:effectLst/>
                <a:latin typeface="Arial" panose="020B0604020202020204" pitchFamily="34" charset="0"/>
              </a:rPr>
              <a:t> </a:t>
            </a:r>
          </a:p>
        </p:txBody>
      </p:sp>
      <p:sp>
        <p:nvSpPr>
          <p:cNvPr id="4" name="Rectangle 3">
            <a:extLst>
              <a:ext uri="{FF2B5EF4-FFF2-40B4-BE49-F238E27FC236}">
                <a16:creationId xmlns:a16="http://schemas.microsoft.com/office/drawing/2014/main" id="{7A2C8653-EEE2-4C5A-B3FE-984D253DCF4E}"/>
              </a:ext>
            </a:extLst>
          </p:cNvPr>
          <p:cNvSpPr>
            <a:spLocks noChangeArrowheads="1"/>
          </p:cNvSpPr>
          <p:nvPr/>
        </p:nvSpPr>
        <p:spPr bwMode="auto">
          <a:xfrm>
            <a:off x="8004517" y="5089587"/>
            <a:ext cx="1718741" cy="166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fr-FR" altLang="fr-FR" sz="1800" b="0" i="0" u="none" strike="noStrike" cap="none" normalizeH="0" baseline="0" dirty="0">
                <a:ln>
                  <a:noFill/>
                </a:ln>
                <a:solidFill>
                  <a:schemeClr val="tx1"/>
                </a:solidFill>
                <a:effectLst/>
                <a:latin typeface="Arial" panose="020B0604020202020204" pitchFamily="34" charset="0"/>
              </a:rPr>
            </a:br>
            <a:r>
              <a:rPr kumimoji="0" lang="fr-FR" altLang="fr-FR" sz="1800" b="0" i="0" u="none" strike="noStrike" cap="none" normalizeH="0" baseline="0" dirty="0">
                <a:ln>
                  <a:noFill/>
                </a:ln>
                <a:solidFill>
                  <a:schemeClr val="tx1"/>
                </a:solidFill>
                <a:effectLst/>
                <a:latin typeface="Arial" panose="020B0604020202020204" pitchFamily="34" charset="0"/>
              </a:rPr>
              <a:t>  </a:t>
            </a:r>
            <a:r>
              <a:rPr kumimoji="0" lang="fr-FR" altLang="fr-FR" sz="4200" b="0" i="0" u="none" strike="noStrike" cap="none" normalizeH="0" baseline="0" dirty="0">
                <a:ln>
                  <a:noFill/>
                </a:ln>
                <a:solidFill>
                  <a:schemeClr val="tx1"/>
                </a:solidFill>
                <a:effectLst/>
                <a:latin typeface="Arial" panose="020B0604020202020204" pitchFamily="34" charset="0"/>
              </a:rPr>
              <a:t>          </a:t>
            </a:r>
            <a:r>
              <a:rPr kumimoji="0" lang="fr-FR" altLang="fr-FR" sz="1800" b="0" i="0" u="none" strike="noStrike" cap="none" normalizeH="0" baseline="0" dirty="0">
                <a:ln>
                  <a:noFill/>
                </a:ln>
                <a:solidFill>
                  <a:schemeClr val="tx1"/>
                </a:solidFill>
                <a:effectLst/>
                <a:latin typeface="Arial" panose="020B0604020202020204" pitchFamily="34" charset="0"/>
              </a:rPr>
              <a:t> </a:t>
            </a:r>
          </a:p>
        </p:txBody>
      </p:sp>
      <p:sp>
        <p:nvSpPr>
          <p:cNvPr id="9" name="ZoneTexte 8">
            <a:extLst>
              <a:ext uri="{FF2B5EF4-FFF2-40B4-BE49-F238E27FC236}">
                <a16:creationId xmlns:a16="http://schemas.microsoft.com/office/drawing/2014/main" id="{15970EEC-651C-4520-B80F-AC122A526BD2}"/>
              </a:ext>
            </a:extLst>
          </p:cNvPr>
          <p:cNvSpPr txBox="1"/>
          <p:nvPr/>
        </p:nvSpPr>
        <p:spPr>
          <a:xfrm>
            <a:off x="3623850" y="759111"/>
            <a:ext cx="1347629" cy="1015663"/>
          </a:xfrm>
          <a:prstGeom prst="rect">
            <a:avLst/>
          </a:prstGeom>
          <a:noFill/>
        </p:spPr>
        <p:txBody>
          <a:bodyPr wrap="square" rtlCol="0">
            <a:spAutoFit/>
          </a:bodyPr>
          <a:lstStyle/>
          <a:p>
            <a:r>
              <a:rPr lang="fr-FR" sz="2000" b="1" dirty="0">
                <a:solidFill>
                  <a:srgbClr val="FFFF00"/>
                </a:solidFill>
              </a:rPr>
              <a:t>Échange de cations</a:t>
            </a:r>
          </a:p>
        </p:txBody>
      </p:sp>
      <p:sp>
        <p:nvSpPr>
          <p:cNvPr id="12" name="ZoneTexte 11">
            <a:extLst>
              <a:ext uri="{FF2B5EF4-FFF2-40B4-BE49-F238E27FC236}">
                <a16:creationId xmlns:a16="http://schemas.microsoft.com/office/drawing/2014/main" id="{B3A620EA-90FB-4CDF-8DE2-4AEACFBCCB96}"/>
              </a:ext>
            </a:extLst>
          </p:cNvPr>
          <p:cNvSpPr txBox="1"/>
          <p:nvPr/>
        </p:nvSpPr>
        <p:spPr>
          <a:xfrm>
            <a:off x="10107442" y="881679"/>
            <a:ext cx="1565346" cy="707886"/>
          </a:xfrm>
          <a:prstGeom prst="rect">
            <a:avLst/>
          </a:prstGeom>
          <a:noFill/>
        </p:spPr>
        <p:txBody>
          <a:bodyPr wrap="square" rtlCol="0">
            <a:spAutoFit/>
          </a:bodyPr>
          <a:lstStyle/>
          <a:p>
            <a:r>
              <a:rPr lang="fr-FR" sz="2000" b="1" dirty="0">
                <a:solidFill>
                  <a:srgbClr val="FFFF00"/>
                </a:solidFill>
              </a:rPr>
              <a:t>Échange d’anions</a:t>
            </a:r>
          </a:p>
        </p:txBody>
      </p:sp>
      <p:sp>
        <p:nvSpPr>
          <p:cNvPr id="10" name="Rectangle 5">
            <a:extLst>
              <a:ext uri="{FF2B5EF4-FFF2-40B4-BE49-F238E27FC236}">
                <a16:creationId xmlns:a16="http://schemas.microsoft.com/office/drawing/2014/main" id="{21030C64-F656-4DA0-B1D9-FF27B7DBDCD5}"/>
              </a:ext>
            </a:extLst>
          </p:cNvPr>
          <p:cNvSpPr>
            <a:spLocks noChangeArrowheads="1"/>
          </p:cNvSpPr>
          <p:nvPr/>
        </p:nvSpPr>
        <p:spPr bwMode="auto">
          <a:xfrm>
            <a:off x="8213704" y="1945441"/>
            <a:ext cx="2359604" cy="115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2000" b="1" i="0" u="none" strike="noStrike" cap="none" normalizeH="0" baseline="0" dirty="0">
                <a:ln>
                  <a:noFill/>
                </a:ln>
                <a:solidFill>
                  <a:schemeClr val="tx1"/>
                </a:solidFill>
                <a:effectLst/>
                <a:latin typeface="Arial" panose="020B0604020202020204" pitchFamily="34" charset="0"/>
              </a:rPr>
              <a:t>diéthylaminoéthyl</a:t>
            </a:r>
            <a:br>
              <a:rPr kumimoji="0" lang="fr-FR" altLang="fr-FR" sz="1800" b="0" i="0" u="none" strike="noStrike" cap="none" normalizeH="0" baseline="0" dirty="0">
                <a:ln>
                  <a:noFill/>
                </a:ln>
                <a:solidFill>
                  <a:schemeClr val="tx1"/>
                </a:solidFill>
                <a:effectLst/>
                <a:latin typeface="Arial" panose="020B0604020202020204" pitchFamily="34" charset="0"/>
              </a:rPr>
            </a:br>
            <a:r>
              <a:rPr kumimoji="0" lang="fr-FR" altLang="fr-FR" sz="1800" b="0" i="0" u="none" strike="noStrike" cap="none" normalizeH="0" baseline="0" dirty="0">
                <a:ln>
                  <a:noFill/>
                </a:ln>
                <a:solidFill>
                  <a:schemeClr val="tx1"/>
                </a:solidFill>
                <a:effectLst/>
                <a:latin typeface="Arial" panose="020B0604020202020204" pitchFamily="34" charset="0"/>
              </a:rPr>
              <a:t>  </a:t>
            </a:r>
            <a:r>
              <a:rPr kumimoji="0" lang="fr-FR" altLang="fr-FR" sz="4900" b="0" i="0" u="none" strike="noStrike" cap="none" normalizeH="0" baseline="0" dirty="0">
                <a:ln>
                  <a:noFill/>
                </a:ln>
                <a:solidFill>
                  <a:schemeClr val="tx1"/>
                </a:solidFill>
                <a:effectLst/>
                <a:latin typeface="Arial" panose="020B0604020202020204" pitchFamily="34" charset="0"/>
              </a:rPr>
              <a:t>          </a:t>
            </a:r>
            <a:r>
              <a:rPr kumimoji="0" lang="fr-FR" altLang="fr-FR" sz="1800" b="0" i="0" u="none" strike="noStrike" cap="none" normalizeH="0" baseline="0" dirty="0">
                <a:ln>
                  <a:noFill/>
                </a:ln>
                <a:solidFill>
                  <a:schemeClr val="tx1"/>
                </a:solidFill>
                <a:effectLst/>
                <a:latin typeface="Arial" panose="020B0604020202020204" pitchFamily="34" charset="0"/>
              </a:rPr>
              <a:t> </a:t>
            </a:r>
          </a:p>
        </p:txBody>
      </p:sp>
      <p:sp>
        <p:nvSpPr>
          <p:cNvPr id="16" name="Rectangle 15">
            <a:extLst>
              <a:ext uri="{FF2B5EF4-FFF2-40B4-BE49-F238E27FC236}">
                <a16:creationId xmlns:a16="http://schemas.microsoft.com/office/drawing/2014/main" id="{1455DDDF-1A8D-4994-87A9-EB0CF0B3DD9E}"/>
              </a:ext>
            </a:extLst>
          </p:cNvPr>
          <p:cNvSpPr/>
          <p:nvPr/>
        </p:nvSpPr>
        <p:spPr>
          <a:xfrm>
            <a:off x="8072184" y="586640"/>
            <a:ext cx="548640" cy="1296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Ellipse 18">
            <a:extLst>
              <a:ext uri="{FF2B5EF4-FFF2-40B4-BE49-F238E27FC236}">
                <a16:creationId xmlns:a16="http://schemas.microsoft.com/office/drawing/2014/main" id="{357FE74B-4D53-48C9-999B-F0D635C9FD6D}"/>
              </a:ext>
            </a:extLst>
          </p:cNvPr>
          <p:cNvSpPr/>
          <p:nvPr/>
        </p:nvSpPr>
        <p:spPr>
          <a:xfrm>
            <a:off x="7678627" y="883912"/>
            <a:ext cx="670890" cy="717452"/>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4155291E-E2ED-44CC-80F4-91CCAD41C88F}"/>
              </a:ext>
            </a:extLst>
          </p:cNvPr>
          <p:cNvSpPr/>
          <p:nvPr/>
        </p:nvSpPr>
        <p:spPr>
          <a:xfrm>
            <a:off x="1500884" y="2067951"/>
            <a:ext cx="2086385" cy="8159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a:extLst>
              <a:ext uri="{FF2B5EF4-FFF2-40B4-BE49-F238E27FC236}">
                <a16:creationId xmlns:a16="http://schemas.microsoft.com/office/drawing/2014/main" id="{A4E62295-81F7-418F-B3B4-BAB8BC2BAFEC}"/>
              </a:ext>
            </a:extLst>
          </p:cNvPr>
          <p:cNvSpPr/>
          <p:nvPr/>
        </p:nvSpPr>
        <p:spPr>
          <a:xfrm>
            <a:off x="1383473" y="5329893"/>
            <a:ext cx="515665" cy="12297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 name="Image 21" descr="Une image contenant violet, violette, Lilas, capture d’écran&#10;&#10;Description générée automatiquement">
            <a:extLst>
              <a:ext uri="{FF2B5EF4-FFF2-40B4-BE49-F238E27FC236}">
                <a16:creationId xmlns:a16="http://schemas.microsoft.com/office/drawing/2014/main" id="{95F2681B-1A1D-49D8-980A-DAD084DA1465}"/>
              </a:ext>
            </a:extLst>
          </p:cNvPr>
          <p:cNvPicPr>
            <a:picLocks noChangeAspect="1"/>
          </p:cNvPicPr>
          <p:nvPr/>
        </p:nvPicPr>
        <p:blipFill>
          <a:blip r:embed="rId4"/>
          <a:stretch>
            <a:fillRect/>
          </a:stretch>
        </p:blipFill>
        <p:spPr>
          <a:xfrm>
            <a:off x="1525356" y="799585"/>
            <a:ext cx="1988408" cy="888457"/>
          </a:xfrm>
          <a:prstGeom prst="rect">
            <a:avLst/>
          </a:prstGeom>
        </p:spPr>
      </p:pic>
      <p:sp>
        <p:nvSpPr>
          <p:cNvPr id="23" name="Rectangle 22">
            <a:extLst>
              <a:ext uri="{FF2B5EF4-FFF2-40B4-BE49-F238E27FC236}">
                <a16:creationId xmlns:a16="http://schemas.microsoft.com/office/drawing/2014/main" id="{4A288745-46E6-41A3-ACC9-8E16A66A06C0}"/>
              </a:ext>
            </a:extLst>
          </p:cNvPr>
          <p:cNvSpPr/>
          <p:nvPr/>
        </p:nvSpPr>
        <p:spPr>
          <a:xfrm>
            <a:off x="1500884" y="787787"/>
            <a:ext cx="143010" cy="9120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5" name="Connecteur droit 24">
            <a:extLst>
              <a:ext uri="{FF2B5EF4-FFF2-40B4-BE49-F238E27FC236}">
                <a16:creationId xmlns:a16="http://schemas.microsoft.com/office/drawing/2014/main" id="{D79C25C7-5865-4B52-9CB1-D81457A8DC08}"/>
              </a:ext>
            </a:extLst>
          </p:cNvPr>
          <p:cNvCxnSpPr/>
          <p:nvPr/>
        </p:nvCxnSpPr>
        <p:spPr>
          <a:xfrm>
            <a:off x="1498361" y="1245241"/>
            <a:ext cx="2016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Ellipse 27">
            <a:extLst>
              <a:ext uri="{FF2B5EF4-FFF2-40B4-BE49-F238E27FC236}">
                <a16:creationId xmlns:a16="http://schemas.microsoft.com/office/drawing/2014/main" id="{FE3368EF-4671-4F0E-B477-946CFECE535F}"/>
              </a:ext>
            </a:extLst>
          </p:cNvPr>
          <p:cNvSpPr/>
          <p:nvPr/>
        </p:nvSpPr>
        <p:spPr>
          <a:xfrm>
            <a:off x="825310" y="881569"/>
            <a:ext cx="670890" cy="717452"/>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9" name="Connecteur droit 28">
            <a:extLst>
              <a:ext uri="{FF2B5EF4-FFF2-40B4-BE49-F238E27FC236}">
                <a16:creationId xmlns:a16="http://schemas.microsoft.com/office/drawing/2014/main" id="{C58CE880-3C32-466F-87C6-3C3ACB1B710E}"/>
              </a:ext>
            </a:extLst>
          </p:cNvPr>
          <p:cNvCxnSpPr>
            <a:cxnSpLocks/>
          </p:cNvCxnSpPr>
          <p:nvPr/>
        </p:nvCxnSpPr>
        <p:spPr>
          <a:xfrm>
            <a:off x="8346504" y="1256955"/>
            <a:ext cx="30061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0118974A-32CE-4686-A21D-BE5DA1E9D658}"/>
              </a:ext>
            </a:extLst>
          </p:cNvPr>
          <p:cNvSpPr txBox="1"/>
          <p:nvPr/>
        </p:nvSpPr>
        <p:spPr>
          <a:xfrm>
            <a:off x="-7441" y="1055629"/>
            <a:ext cx="886265" cy="369332"/>
          </a:xfrm>
          <a:prstGeom prst="rect">
            <a:avLst/>
          </a:prstGeom>
          <a:noFill/>
        </p:spPr>
        <p:txBody>
          <a:bodyPr wrap="square" rtlCol="0">
            <a:spAutoFit/>
          </a:bodyPr>
          <a:lstStyle/>
          <a:p>
            <a:r>
              <a:rPr lang="fr-FR" b="1" dirty="0"/>
              <a:t>résine</a:t>
            </a:r>
          </a:p>
        </p:txBody>
      </p:sp>
      <p:sp>
        <p:nvSpPr>
          <p:cNvPr id="32" name="ZoneTexte 31">
            <a:extLst>
              <a:ext uri="{FF2B5EF4-FFF2-40B4-BE49-F238E27FC236}">
                <a16:creationId xmlns:a16="http://schemas.microsoft.com/office/drawing/2014/main" id="{2D26EB99-FD4B-4A76-AC7A-3A145C49441A}"/>
              </a:ext>
            </a:extLst>
          </p:cNvPr>
          <p:cNvSpPr txBox="1"/>
          <p:nvPr/>
        </p:nvSpPr>
        <p:spPr>
          <a:xfrm>
            <a:off x="6759449" y="1097273"/>
            <a:ext cx="886265" cy="369332"/>
          </a:xfrm>
          <a:prstGeom prst="rect">
            <a:avLst/>
          </a:prstGeom>
          <a:noFill/>
        </p:spPr>
        <p:txBody>
          <a:bodyPr wrap="square" rtlCol="0">
            <a:spAutoFit/>
          </a:bodyPr>
          <a:lstStyle/>
          <a:p>
            <a:r>
              <a:rPr lang="fr-FR" b="1" dirty="0"/>
              <a:t>résine</a:t>
            </a:r>
          </a:p>
        </p:txBody>
      </p:sp>
      <p:sp>
        <p:nvSpPr>
          <p:cNvPr id="30" name="ZoneTexte 29">
            <a:extLst>
              <a:ext uri="{FF2B5EF4-FFF2-40B4-BE49-F238E27FC236}">
                <a16:creationId xmlns:a16="http://schemas.microsoft.com/office/drawing/2014/main" id="{77B35399-02E7-442C-8701-2FEE4CF14B4D}"/>
              </a:ext>
            </a:extLst>
          </p:cNvPr>
          <p:cNvSpPr txBox="1"/>
          <p:nvPr/>
        </p:nvSpPr>
        <p:spPr>
          <a:xfrm>
            <a:off x="393249" y="2559459"/>
            <a:ext cx="11405502" cy="3970318"/>
          </a:xfrm>
          <a:prstGeom prst="rect">
            <a:avLst/>
          </a:prstGeom>
          <a:noFill/>
        </p:spPr>
        <p:txBody>
          <a:bodyPr wrap="square" rtlCol="0">
            <a:spAutoFit/>
          </a:bodyPr>
          <a:lstStyle/>
          <a:p>
            <a:r>
              <a:rPr lang="fr-FR" sz="2800" dirty="0">
                <a:solidFill>
                  <a:schemeClr val="bg1"/>
                </a:solidFill>
              </a:rPr>
              <a:t>Les résines utilisées : cellulose, dextran, copolymère polystyrène, divinylbenzène……..</a:t>
            </a:r>
          </a:p>
          <a:p>
            <a:endParaRPr lang="fr-FR" sz="2800" dirty="0">
              <a:solidFill>
                <a:schemeClr val="bg1"/>
              </a:solidFill>
            </a:endParaRPr>
          </a:p>
          <a:p>
            <a:r>
              <a:rPr lang="fr-FR" sz="2800" dirty="0">
                <a:solidFill>
                  <a:schemeClr val="bg1"/>
                </a:solidFill>
              </a:rPr>
              <a:t>Pour détacher les molécules fixées on peut :</a:t>
            </a:r>
          </a:p>
          <a:p>
            <a:r>
              <a:rPr lang="fr-FR" sz="2800" dirty="0">
                <a:solidFill>
                  <a:schemeClr val="bg1"/>
                </a:solidFill>
              </a:rPr>
              <a:t>- soit utiliser un tampon contenant une forte concentration en ions ou augmenter progressivement la concentration ionique (gradient)</a:t>
            </a:r>
          </a:p>
          <a:p>
            <a:r>
              <a:rPr lang="fr-FR" sz="2800" dirty="0">
                <a:solidFill>
                  <a:schemeClr val="bg1"/>
                </a:solidFill>
              </a:rPr>
              <a:t>- soit modifier la charge des molécules fixées en variant le pH directement ou progressivement </a:t>
            </a:r>
          </a:p>
        </p:txBody>
      </p:sp>
    </p:spTree>
    <p:extLst>
      <p:ext uri="{BB962C8B-B14F-4D97-AF65-F5344CB8AC3E}">
        <p14:creationId xmlns:p14="http://schemas.microsoft.com/office/powerpoint/2010/main" val="40664241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436914" y="115751"/>
            <a:ext cx="10784114" cy="6742249"/>
          </a:xfrm>
        </p:spPr>
        <p:txBody>
          <a:bodyPr rtlCol="0">
            <a:normAutofit/>
          </a:bodyPr>
          <a:lstStyle>
            <a:defPPr>
              <a:defRPr lang="fr-FR"/>
            </a:defPPr>
          </a:lstStyle>
          <a:p>
            <a:pPr marL="571500" indent="-571500">
              <a:lnSpc>
                <a:spcPct val="107000"/>
              </a:lnSpc>
              <a:spcAft>
                <a:spcPts val="800"/>
              </a:spcAft>
              <a:buFont typeface="Wingdings" panose="05000000000000000000" pitchFamily="2" charset="2"/>
              <a:buChar char="Ø"/>
            </a:pPr>
            <a:r>
              <a:rPr lang="fr-FR" sz="3900" kern="100" dirty="0">
                <a:effectLst/>
                <a:latin typeface="Aptos"/>
                <a:ea typeface="Aptos"/>
                <a:cs typeface="Times New Roman" panose="02020603050405020304" pitchFamily="18" charset="0"/>
              </a:rPr>
              <a:t>Chromatographie d’affinité</a:t>
            </a:r>
            <a:endParaRPr lang="fr-FR" sz="3600" kern="100" dirty="0">
              <a:effectLst/>
              <a:latin typeface="Aptos"/>
              <a:ea typeface="Aptos"/>
              <a:cs typeface="Times New Roman" panose="02020603050405020304" pitchFamily="18" charset="0"/>
            </a:endParaRPr>
          </a:p>
          <a:p>
            <a:pPr>
              <a:lnSpc>
                <a:spcPct val="107000"/>
              </a:lnSpc>
              <a:spcAft>
                <a:spcPts val="800"/>
              </a:spcAft>
            </a:pPr>
            <a:r>
              <a:rPr lang="fr-FR" sz="2800" dirty="0"/>
              <a:t>Ici la séparation des molécules va se faire selon leur capacité à se lier à un ligand spécifique fixé sur une résine. </a:t>
            </a:r>
          </a:p>
          <a:p>
            <a:pPr>
              <a:lnSpc>
                <a:spcPct val="107000"/>
              </a:lnSpc>
              <a:spcAft>
                <a:spcPts val="800"/>
              </a:spcAft>
            </a:pPr>
            <a:r>
              <a:rPr lang="fr-FR" sz="2800" dirty="0"/>
              <a:t>La technique consiste à choisir judicieusement le ligand qui est utilisé. Un exemple classique est l’utilisation d’un anticorps (</a:t>
            </a:r>
            <a:r>
              <a:rPr lang="fr-FR" sz="2800" dirty="0" err="1"/>
              <a:t>Ac</a:t>
            </a:r>
            <a:r>
              <a:rPr lang="fr-FR" sz="2800" dirty="0"/>
              <a:t>) qui reconnaît spécifiquement la molécule à purifier (Ag). </a:t>
            </a:r>
          </a:p>
          <a:p>
            <a:pPr>
              <a:lnSpc>
                <a:spcPct val="107000"/>
              </a:lnSpc>
              <a:spcAft>
                <a:spcPts val="800"/>
              </a:spcAft>
            </a:pPr>
            <a:r>
              <a:rPr lang="fr-FR" sz="2800" dirty="0"/>
              <a:t>Seules les molécules possédant de l’affinité pour le ligand attaché à la résine vont se lier (dans l’idéal, une seule espèce moléculaire).</a:t>
            </a:r>
          </a:p>
          <a:p>
            <a:pPr>
              <a:lnSpc>
                <a:spcPct val="107000"/>
              </a:lnSpc>
              <a:spcAft>
                <a:spcPts val="800"/>
              </a:spcAft>
            </a:pPr>
            <a:r>
              <a:rPr lang="fr-FR" sz="2800" dirty="0"/>
              <a:t>La résine porteuse doit être la plus neutre possible, pour éviter la fixation non spécifique d’autres espèces moléculaires. </a:t>
            </a:r>
            <a:endParaRPr lang="fr-FR" sz="3600" u="sng" kern="100" dirty="0">
              <a:effectLst/>
              <a:latin typeface="Aptos"/>
              <a:ea typeface="Aptos"/>
              <a:cs typeface="Times New Roman" panose="02020603050405020304" pitchFamily="18" charset="0"/>
            </a:endParaRP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cxnSp>
        <p:nvCxnSpPr>
          <p:cNvPr id="4" name="Connecteur droit 3">
            <a:extLst>
              <a:ext uri="{FF2B5EF4-FFF2-40B4-BE49-F238E27FC236}">
                <a16:creationId xmlns:a16="http://schemas.microsoft.com/office/drawing/2014/main" id="{E1789FD3-D54C-4313-8199-15EAFF00466B}"/>
              </a:ext>
            </a:extLst>
          </p:cNvPr>
          <p:cNvCxnSpPr>
            <a:cxnSpLocks/>
          </p:cNvCxnSpPr>
          <p:nvPr/>
        </p:nvCxnSpPr>
        <p:spPr>
          <a:xfrm>
            <a:off x="2054268" y="764089"/>
            <a:ext cx="5348614"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42999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Arc partiel 1">
            <a:extLst>
              <a:ext uri="{FF2B5EF4-FFF2-40B4-BE49-F238E27FC236}">
                <a16:creationId xmlns:a16="http://schemas.microsoft.com/office/drawing/2014/main" id="{C9931BE1-1A2B-49A7-B545-74E3603CEEA7}"/>
              </a:ext>
            </a:extLst>
          </p:cNvPr>
          <p:cNvSpPr/>
          <p:nvPr/>
        </p:nvSpPr>
        <p:spPr>
          <a:xfrm rot="2730325">
            <a:off x="4847016" y="232310"/>
            <a:ext cx="1228618" cy="1229685"/>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3" name="Flèche : pentagone 2">
            <a:extLst>
              <a:ext uri="{FF2B5EF4-FFF2-40B4-BE49-F238E27FC236}">
                <a16:creationId xmlns:a16="http://schemas.microsoft.com/office/drawing/2014/main" id="{E0C5449D-526F-4E3E-A2BC-C45AA7237F93}"/>
              </a:ext>
            </a:extLst>
          </p:cNvPr>
          <p:cNvSpPr/>
          <p:nvPr/>
        </p:nvSpPr>
        <p:spPr>
          <a:xfrm rot="10800000">
            <a:off x="7235489" y="388981"/>
            <a:ext cx="984739" cy="858129"/>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6" name="Arc partiel 5">
            <a:extLst>
              <a:ext uri="{FF2B5EF4-FFF2-40B4-BE49-F238E27FC236}">
                <a16:creationId xmlns:a16="http://schemas.microsoft.com/office/drawing/2014/main" id="{A0888113-C24C-4350-B923-742B5D8377E2}"/>
              </a:ext>
            </a:extLst>
          </p:cNvPr>
          <p:cNvSpPr/>
          <p:nvPr/>
        </p:nvSpPr>
        <p:spPr>
          <a:xfrm rot="2730325">
            <a:off x="10078810" y="289895"/>
            <a:ext cx="1228618" cy="1229685"/>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7" name="Flèche : pentagone 6">
            <a:extLst>
              <a:ext uri="{FF2B5EF4-FFF2-40B4-BE49-F238E27FC236}">
                <a16:creationId xmlns:a16="http://schemas.microsoft.com/office/drawing/2014/main" id="{1CD8AB52-8776-49B1-8E32-0B03D6DCB8D4}"/>
              </a:ext>
            </a:extLst>
          </p:cNvPr>
          <p:cNvSpPr/>
          <p:nvPr/>
        </p:nvSpPr>
        <p:spPr>
          <a:xfrm rot="10800000">
            <a:off x="10707863" y="447816"/>
            <a:ext cx="984739" cy="858129"/>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cxnSp>
        <p:nvCxnSpPr>
          <p:cNvPr id="9" name="Connecteur droit avec flèche 8">
            <a:extLst>
              <a:ext uri="{FF2B5EF4-FFF2-40B4-BE49-F238E27FC236}">
                <a16:creationId xmlns:a16="http://schemas.microsoft.com/office/drawing/2014/main" id="{447F453A-7DB0-43E2-9B90-A9EBD8ADF73C}"/>
              </a:ext>
            </a:extLst>
          </p:cNvPr>
          <p:cNvCxnSpPr/>
          <p:nvPr/>
        </p:nvCxnSpPr>
        <p:spPr>
          <a:xfrm>
            <a:off x="8792314" y="766684"/>
            <a:ext cx="1031694"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0" name="Connecteur droit avec flèche 9">
            <a:extLst>
              <a:ext uri="{FF2B5EF4-FFF2-40B4-BE49-F238E27FC236}">
                <a16:creationId xmlns:a16="http://schemas.microsoft.com/office/drawing/2014/main" id="{4AFD9B6D-3F5B-4E26-B4FD-439768F92E1A}"/>
              </a:ext>
            </a:extLst>
          </p:cNvPr>
          <p:cNvCxnSpPr>
            <a:cxnSpLocks/>
          </p:cNvCxnSpPr>
          <p:nvPr/>
        </p:nvCxnSpPr>
        <p:spPr>
          <a:xfrm flipH="1">
            <a:off x="8679773" y="904737"/>
            <a:ext cx="1144235"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3" name="ZoneTexte 12">
            <a:extLst>
              <a:ext uri="{FF2B5EF4-FFF2-40B4-BE49-F238E27FC236}">
                <a16:creationId xmlns:a16="http://schemas.microsoft.com/office/drawing/2014/main" id="{CEC981ED-4A77-4979-85DC-923A25AB9BA6}"/>
              </a:ext>
            </a:extLst>
          </p:cNvPr>
          <p:cNvSpPr txBox="1"/>
          <p:nvPr/>
        </p:nvSpPr>
        <p:spPr>
          <a:xfrm>
            <a:off x="6281199" y="525659"/>
            <a:ext cx="389206" cy="584775"/>
          </a:xfrm>
          <a:prstGeom prst="rect">
            <a:avLst/>
          </a:prstGeom>
          <a:noFill/>
        </p:spPr>
        <p:txBody>
          <a:bodyPr wrap="square" rtlCol="0">
            <a:spAutoFit/>
          </a:bodyPr>
          <a:lstStyle/>
          <a:p>
            <a:r>
              <a:rPr lang="fr-FR" sz="3200" b="1" dirty="0"/>
              <a:t>+</a:t>
            </a:r>
          </a:p>
        </p:txBody>
      </p:sp>
      <p:sp>
        <p:nvSpPr>
          <p:cNvPr id="14" name="Arc partiel 13">
            <a:extLst>
              <a:ext uri="{FF2B5EF4-FFF2-40B4-BE49-F238E27FC236}">
                <a16:creationId xmlns:a16="http://schemas.microsoft.com/office/drawing/2014/main" id="{7F942209-80CA-46E4-AAED-478E6781B1EC}"/>
              </a:ext>
            </a:extLst>
          </p:cNvPr>
          <p:cNvSpPr/>
          <p:nvPr/>
        </p:nvSpPr>
        <p:spPr>
          <a:xfrm rot="2730325">
            <a:off x="1182655" y="3151006"/>
            <a:ext cx="429500" cy="497779"/>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7" name="Arc partiel 16">
            <a:extLst>
              <a:ext uri="{FF2B5EF4-FFF2-40B4-BE49-F238E27FC236}">
                <a16:creationId xmlns:a16="http://schemas.microsoft.com/office/drawing/2014/main" id="{5B352AA1-A216-447E-9A27-644DBD66346C}"/>
              </a:ext>
            </a:extLst>
          </p:cNvPr>
          <p:cNvSpPr/>
          <p:nvPr/>
        </p:nvSpPr>
        <p:spPr>
          <a:xfrm rot="2730325">
            <a:off x="1725275" y="5282183"/>
            <a:ext cx="427616" cy="499630"/>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cxnSp>
        <p:nvCxnSpPr>
          <p:cNvPr id="19" name="Connecteur droit 18">
            <a:extLst>
              <a:ext uri="{FF2B5EF4-FFF2-40B4-BE49-F238E27FC236}">
                <a16:creationId xmlns:a16="http://schemas.microsoft.com/office/drawing/2014/main" id="{DA2835F7-C514-4FC6-826E-4B1B06733007}"/>
              </a:ext>
            </a:extLst>
          </p:cNvPr>
          <p:cNvCxnSpPr>
            <a:cxnSpLocks/>
          </p:cNvCxnSpPr>
          <p:nvPr/>
        </p:nvCxnSpPr>
        <p:spPr>
          <a:xfrm>
            <a:off x="0" y="1523934"/>
            <a:ext cx="12192000" cy="65715"/>
          </a:xfrm>
          <a:prstGeom prst="line">
            <a:avLst/>
          </a:prstGeom>
        </p:spPr>
        <p:style>
          <a:lnRef idx="1">
            <a:schemeClr val="dk1"/>
          </a:lnRef>
          <a:fillRef idx="0">
            <a:schemeClr val="dk1"/>
          </a:fillRef>
          <a:effectRef idx="0">
            <a:schemeClr val="dk1"/>
          </a:effectRef>
          <a:fontRef idx="minor">
            <a:schemeClr val="tx1"/>
          </a:fontRef>
        </p:style>
      </p:cxnSp>
      <p:sp>
        <p:nvSpPr>
          <p:cNvPr id="21" name="ZoneTexte 20">
            <a:extLst>
              <a:ext uri="{FF2B5EF4-FFF2-40B4-BE49-F238E27FC236}">
                <a16:creationId xmlns:a16="http://schemas.microsoft.com/office/drawing/2014/main" id="{A266EA72-1F9A-497A-8002-5A4D8660ED25}"/>
              </a:ext>
            </a:extLst>
          </p:cNvPr>
          <p:cNvSpPr txBox="1"/>
          <p:nvPr/>
        </p:nvSpPr>
        <p:spPr>
          <a:xfrm>
            <a:off x="1106319" y="2668120"/>
            <a:ext cx="389206" cy="584775"/>
          </a:xfrm>
          <a:prstGeom prst="rect">
            <a:avLst/>
          </a:prstGeom>
          <a:noFill/>
        </p:spPr>
        <p:txBody>
          <a:bodyPr wrap="square" rtlCol="0">
            <a:spAutoFit/>
          </a:bodyPr>
          <a:lstStyle/>
          <a:p>
            <a:r>
              <a:rPr lang="fr-FR" sz="3200" b="1" dirty="0"/>
              <a:t>+</a:t>
            </a:r>
          </a:p>
        </p:txBody>
      </p:sp>
      <p:sp>
        <p:nvSpPr>
          <p:cNvPr id="26" name="ZoneTexte 25">
            <a:extLst>
              <a:ext uri="{FF2B5EF4-FFF2-40B4-BE49-F238E27FC236}">
                <a16:creationId xmlns:a16="http://schemas.microsoft.com/office/drawing/2014/main" id="{C937A505-704E-4E6B-ADB4-435D496DB679}"/>
              </a:ext>
            </a:extLst>
          </p:cNvPr>
          <p:cNvSpPr txBox="1"/>
          <p:nvPr/>
        </p:nvSpPr>
        <p:spPr>
          <a:xfrm>
            <a:off x="3045241" y="2977065"/>
            <a:ext cx="389206" cy="584775"/>
          </a:xfrm>
          <a:prstGeom prst="rect">
            <a:avLst/>
          </a:prstGeom>
          <a:noFill/>
        </p:spPr>
        <p:txBody>
          <a:bodyPr wrap="square" rtlCol="0">
            <a:spAutoFit/>
          </a:bodyPr>
          <a:lstStyle/>
          <a:p>
            <a:r>
              <a:rPr lang="fr-FR" sz="3200" b="1" dirty="0"/>
              <a:t>+</a:t>
            </a:r>
          </a:p>
        </p:txBody>
      </p:sp>
      <p:sp>
        <p:nvSpPr>
          <p:cNvPr id="27" name="Flèche : pentagone 26">
            <a:extLst>
              <a:ext uri="{FF2B5EF4-FFF2-40B4-BE49-F238E27FC236}">
                <a16:creationId xmlns:a16="http://schemas.microsoft.com/office/drawing/2014/main" id="{EF99B2CC-D1E8-47D6-891C-D40FF690A74D}"/>
              </a:ext>
            </a:extLst>
          </p:cNvPr>
          <p:cNvSpPr/>
          <p:nvPr/>
        </p:nvSpPr>
        <p:spPr>
          <a:xfrm rot="10800000">
            <a:off x="3418517" y="3421790"/>
            <a:ext cx="459995" cy="309115"/>
          </a:xfrm>
          <a:prstGeom prst="homePlate">
            <a:avLst/>
          </a:prstGeom>
          <a:solidFill>
            <a:schemeClr val="bg1"/>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34" name="Flèche : pentagone 33">
            <a:extLst>
              <a:ext uri="{FF2B5EF4-FFF2-40B4-BE49-F238E27FC236}">
                <a16:creationId xmlns:a16="http://schemas.microsoft.com/office/drawing/2014/main" id="{CB0D16F5-1827-44DC-9D5B-D8B6EB66417C}"/>
              </a:ext>
            </a:extLst>
          </p:cNvPr>
          <p:cNvSpPr/>
          <p:nvPr/>
        </p:nvSpPr>
        <p:spPr>
          <a:xfrm rot="10800000">
            <a:off x="11266355" y="5140448"/>
            <a:ext cx="740772" cy="543950"/>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35" name="Arc partiel 34">
            <a:extLst>
              <a:ext uri="{FF2B5EF4-FFF2-40B4-BE49-F238E27FC236}">
                <a16:creationId xmlns:a16="http://schemas.microsoft.com/office/drawing/2014/main" id="{C37E4E59-3539-4FF9-867D-690772B04265}"/>
              </a:ext>
            </a:extLst>
          </p:cNvPr>
          <p:cNvSpPr/>
          <p:nvPr/>
        </p:nvSpPr>
        <p:spPr>
          <a:xfrm rot="2730325">
            <a:off x="9241174" y="5632271"/>
            <a:ext cx="790140" cy="852591"/>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cxnSp>
        <p:nvCxnSpPr>
          <p:cNvPr id="37" name="Connecteur droit avec flèche 36">
            <a:extLst>
              <a:ext uri="{FF2B5EF4-FFF2-40B4-BE49-F238E27FC236}">
                <a16:creationId xmlns:a16="http://schemas.microsoft.com/office/drawing/2014/main" id="{36ACEA15-C223-4257-B1E2-56A53358D0E1}"/>
              </a:ext>
            </a:extLst>
          </p:cNvPr>
          <p:cNvCxnSpPr>
            <a:cxnSpLocks/>
          </p:cNvCxnSpPr>
          <p:nvPr/>
        </p:nvCxnSpPr>
        <p:spPr>
          <a:xfrm>
            <a:off x="1300922" y="3840480"/>
            <a:ext cx="0" cy="94751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42" name="Connecteur droit avec flèche 41">
            <a:extLst>
              <a:ext uri="{FF2B5EF4-FFF2-40B4-BE49-F238E27FC236}">
                <a16:creationId xmlns:a16="http://schemas.microsoft.com/office/drawing/2014/main" id="{D1870534-E881-4B86-ABA0-6332E4EFEDE3}"/>
              </a:ext>
            </a:extLst>
          </p:cNvPr>
          <p:cNvCxnSpPr>
            <a:cxnSpLocks/>
          </p:cNvCxnSpPr>
          <p:nvPr/>
        </p:nvCxnSpPr>
        <p:spPr>
          <a:xfrm>
            <a:off x="3539075" y="4356627"/>
            <a:ext cx="0" cy="33813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46" name="ZoneTexte 45">
            <a:extLst>
              <a:ext uri="{FF2B5EF4-FFF2-40B4-BE49-F238E27FC236}">
                <a16:creationId xmlns:a16="http://schemas.microsoft.com/office/drawing/2014/main" id="{73043F12-988F-4496-935E-9BC3B39743B9}"/>
              </a:ext>
            </a:extLst>
          </p:cNvPr>
          <p:cNvSpPr txBox="1"/>
          <p:nvPr/>
        </p:nvSpPr>
        <p:spPr>
          <a:xfrm>
            <a:off x="-35216" y="3945226"/>
            <a:ext cx="2317486" cy="646331"/>
          </a:xfrm>
          <a:prstGeom prst="rect">
            <a:avLst/>
          </a:prstGeom>
          <a:noFill/>
        </p:spPr>
        <p:txBody>
          <a:bodyPr wrap="square" rtlCol="0">
            <a:spAutoFit/>
          </a:bodyPr>
          <a:lstStyle/>
          <a:p>
            <a:r>
              <a:rPr lang="fr-FR" b="1" dirty="0"/>
              <a:t>Fixation </a:t>
            </a:r>
          </a:p>
          <a:p>
            <a:r>
              <a:rPr lang="fr-FR" b="1" dirty="0"/>
              <a:t>du ligand</a:t>
            </a:r>
          </a:p>
        </p:txBody>
      </p:sp>
      <p:sp>
        <p:nvSpPr>
          <p:cNvPr id="47" name="ZoneTexte 46">
            <a:extLst>
              <a:ext uri="{FF2B5EF4-FFF2-40B4-BE49-F238E27FC236}">
                <a16:creationId xmlns:a16="http://schemas.microsoft.com/office/drawing/2014/main" id="{50BE8B40-8F24-46ED-B403-F581F399B8D0}"/>
              </a:ext>
            </a:extLst>
          </p:cNvPr>
          <p:cNvSpPr txBox="1"/>
          <p:nvPr/>
        </p:nvSpPr>
        <p:spPr>
          <a:xfrm>
            <a:off x="2237116" y="4290072"/>
            <a:ext cx="1803342" cy="369332"/>
          </a:xfrm>
          <a:prstGeom prst="rect">
            <a:avLst/>
          </a:prstGeom>
          <a:noFill/>
        </p:spPr>
        <p:txBody>
          <a:bodyPr wrap="square" rtlCol="0">
            <a:spAutoFit/>
          </a:bodyPr>
          <a:lstStyle/>
          <a:p>
            <a:r>
              <a:rPr lang="fr-FR" b="1" dirty="0"/>
              <a:t>adsorption</a:t>
            </a:r>
          </a:p>
        </p:txBody>
      </p:sp>
      <p:sp>
        <p:nvSpPr>
          <p:cNvPr id="48" name="ZoneTexte 47">
            <a:extLst>
              <a:ext uri="{FF2B5EF4-FFF2-40B4-BE49-F238E27FC236}">
                <a16:creationId xmlns:a16="http://schemas.microsoft.com/office/drawing/2014/main" id="{1E205627-1021-49F9-B7EA-98D380442D0A}"/>
              </a:ext>
            </a:extLst>
          </p:cNvPr>
          <p:cNvSpPr txBox="1"/>
          <p:nvPr/>
        </p:nvSpPr>
        <p:spPr>
          <a:xfrm>
            <a:off x="10258825" y="4048145"/>
            <a:ext cx="2247353" cy="646331"/>
          </a:xfrm>
          <a:prstGeom prst="rect">
            <a:avLst/>
          </a:prstGeom>
          <a:noFill/>
        </p:spPr>
        <p:txBody>
          <a:bodyPr wrap="square" rtlCol="0">
            <a:spAutoFit/>
          </a:bodyPr>
          <a:lstStyle/>
          <a:p>
            <a:r>
              <a:rPr lang="fr-FR" b="1" dirty="0"/>
              <a:t>Détachement par élution</a:t>
            </a:r>
          </a:p>
        </p:txBody>
      </p:sp>
      <p:sp>
        <p:nvSpPr>
          <p:cNvPr id="49" name="ZoneTexte 48">
            <a:extLst>
              <a:ext uri="{FF2B5EF4-FFF2-40B4-BE49-F238E27FC236}">
                <a16:creationId xmlns:a16="http://schemas.microsoft.com/office/drawing/2014/main" id="{373B7569-AA09-4B8C-A309-40C54C63C0D8}"/>
              </a:ext>
            </a:extLst>
          </p:cNvPr>
          <p:cNvSpPr txBox="1"/>
          <p:nvPr/>
        </p:nvSpPr>
        <p:spPr>
          <a:xfrm>
            <a:off x="0" y="28830"/>
            <a:ext cx="4604605" cy="1107996"/>
          </a:xfrm>
          <a:prstGeom prst="rect">
            <a:avLst/>
          </a:prstGeom>
          <a:noFill/>
        </p:spPr>
        <p:txBody>
          <a:bodyPr wrap="square" rtlCol="0">
            <a:spAutoFit/>
          </a:bodyPr>
          <a:lstStyle/>
          <a:p>
            <a:r>
              <a:rPr lang="fr-FR" sz="2400" b="1" u="sng" dirty="0"/>
              <a:t>Principe de la chromatographie d’affinité</a:t>
            </a:r>
          </a:p>
          <a:p>
            <a:r>
              <a:rPr lang="fr-FR" b="1" u="sng" dirty="0"/>
              <a:t>L =  Ligand    S = substance</a:t>
            </a:r>
          </a:p>
        </p:txBody>
      </p:sp>
      <p:sp>
        <p:nvSpPr>
          <p:cNvPr id="50" name="ZoneTexte 49">
            <a:extLst>
              <a:ext uri="{FF2B5EF4-FFF2-40B4-BE49-F238E27FC236}">
                <a16:creationId xmlns:a16="http://schemas.microsoft.com/office/drawing/2014/main" id="{58396CF4-997E-479C-A0FF-A77C8AB3B047}"/>
              </a:ext>
            </a:extLst>
          </p:cNvPr>
          <p:cNvSpPr txBox="1"/>
          <p:nvPr/>
        </p:nvSpPr>
        <p:spPr>
          <a:xfrm>
            <a:off x="112540" y="1645918"/>
            <a:ext cx="576776" cy="461665"/>
          </a:xfrm>
          <a:prstGeom prst="rect">
            <a:avLst/>
          </a:prstGeom>
          <a:noFill/>
        </p:spPr>
        <p:txBody>
          <a:bodyPr wrap="square" rtlCol="0">
            <a:spAutoFit/>
          </a:bodyPr>
          <a:lstStyle/>
          <a:p>
            <a:r>
              <a:rPr lang="fr-FR" sz="2400" b="1" dirty="0">
                <a:solidFill>
                  <a:srgbClr val="FFFF00"/>
                </a:solidFill>
              </a:rPr>
              <a:t>1</a:t>
            </a:r>
          </a:p>
        </p:txBody>
      </p:sp>
      <p:sp>
        <p:nvSpPr>
          <p:cNvPr id="51" name="Ellipse 50">
            <a:extLst>
              <a:ext uri="{FF2B5EF4-FFF2-40B4-BE49-F238E27FC236}">
                <a16:creationId xmlns:a16="http://schemas.microsoft.com/office/drawing/2014/main" id="{9BBC94F0-FC4D-4FE3-985E-FBE350A280A2}"/>
              </a:ext>
            </a:extLst>
          </p:cNvPr>
          <p:cNvSpPr/>
          <p:nvPr/>
        </p:nvSpPr>
        <p:spPr>
          <a:xfrm>
            <a:off x="98472" y="1671649"/>
            <a:ext cx="436099" cy="431253"/>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ZoneTexte 51">
            <a:extLst>
              <a:ext uri="{FF2B5EF4-FFF2-40B4-BE49-F238E27FC236}">
                <a16:creationId xmlns:a16="http://schemas.microsoft.com/office/drawing/2014/main" id="{5B03CDC1-DB63-40F0-BFFB-DB278B1B2347}"/>
              </a:ext>
            </a:extLst>
          </p:cNvPr>
          <p:cNvSpPr txBox="1"/>
          <p:nvPr/>
        </p:nvSpPr>
        <p:spPr>
          <a:xfrm>
            <a:off x="2429881" y="1573153"/>
            <a:ext cx="369873" cy="461665"/>
          </a:xfrm>
          <a:prstGeom prst="rect">
            <a:avLst/>
          </a:prstGeom>
          <a:noFill/>
        </p:spPr>
        <p:txBody>
          <a:bodyPr wrap="square" rtlCol="0">
            <a:spAutoFit/>
          </a:bodyPr>
          <a:lstStyle/>
          <a:p>
            <a:r>
              <a:rPr lang="fr-FR" sz="2400" b="1" dirty="0">
                <a:solidFill>
                  <a:srgbClr val="FFFF00"/>
                </a:solidFill>
              </a:rPr>
              <a:t>2</a:t>
            </a:r>
          </a:p>
        </p:txBody>
      </p:sp>
      <p:sp>
        <p:nvSpPr>
          <p:cNvPr id="53" name="Ellipse 52">
            <a:extLst>
              <a:ext uri="{FF2B5EF4-FFF2-40B4-BE49-F238E27FC236}">
                <a16:creationId xmlns:a16="http://schemas.microsoft.com/office/drawing/2014/main" id="{FD6311C1-4BB5-4C75-A5B0-3255CFEC16A3}"/>
              </a:ext>
            </a:extLst>
          </p:cNvPr>
          <p:cNvSpPr/>
          <p:nvPr/>
        </p:nvSpPr>
        <p:spPr>
          <a:xfrm>
            <a:off x="2376052" y="1581180"/>
            <a:ext cx="436099" cy="462918"/>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ZoneTexte 53">
            <a:extLst>
              <a:ext uri="{FF2B5EF4-FFF2-40B4-BE49-F238E27FC236}">
                <a16:creationId xmlns:a16="http://schemas.microsoft.com/office/drawing/2014/main" id="{ECA73DF3-D903-4FCE-96BF-2EDE80C06FBF}"/>
              </a:ext>
            </a:extLst>
          </p:cNvPr>
          <p:cNvSpPr txBox="1"/>
          <p:nvPr/>
        </p:nvSpPr>
        <p:spPr>
          <a:xfrm>
            <a:off x="4764248" y="1711564"/>
            <a:ext cx="576776" cy="461665"/>
          </a:xfrm>
          <a:prstGeom prst="rect">
            <a:avLst/>
          </a:prstGeom>
          <a:noFill/>
        </p:spPr>
        <p:txBody>
          <a:bodyPr wrap="square" rtlCol="0">
            <a:spAutoFit/>
          </a:bodyPr>
          <a:lstStyle/>
          <a:p>
            <a:r>
              <a:rPr lang="fr-FR" sz="2400" b="1" dirty="0">
                <a:solidFill>
                  <a:srgbClr val="FFFF00"/>
                </a:solidFill>
              </a:rPr>
              <a:t>3</a:t>
            </a:r>
          </a:p>
        </p:txBody>
      </p:sp>
      <p:sp>
        <p:nvSpPr>
          <p:cNvPr id="55" name="Ellipse 54">
            <a:extLst>
              <a:ext uri="{FF2B5EF4-FFF2-40B4-BE49-F238E27FC236}">
                <a16:creationId xmlns:a16="http://schemas.microsoft.com/office/drawing/2014/main" id="{7F642C01-2020-443A-9C08-F5F2BF2AADAA}"/>
              </a:ext>
            </a:extLst>
          </p:cNvPr>
          <p:cNvSpPr/>
          <p:nvPr/>
        </p:nvSpPr>
        <p:spPr>
          <a:xfrm>
            <a:off x="4750180" y="1729629"/>
            <a:ext cx="436099" cy="443599"/>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ZoneTexte 55">
            <a:extLst>
              <a:ext uri="{FF2B5EF4-FFF2-40B4-BE49-F238E27FC236}">
                <a16:creationId xmlns:a16="http://schemas.microsoft.com/office/drawing/2014/main" id="{6F26BC0F-1345-49DC-A86A-7842E103CADA}"/>
              </a:ext>
            </a:extLst>
          </p:cNvPr>
          <p:cNvSpPr txBox="1"/>
          <p:nvPr/>
        </p:nvSpPr>
        <p:spPr>
          <a:xfrm>
            <a:off x="5038411" y="633424"/>
            <a:ext cx="532231" cy="461665"/>
          </a:xfrm>
          <a:prstGeom prst="rect">
            <a:avLst/>
          </a:prstGeom>
          <a:noFill/>
        </p:spPr>
        <p:txBody>
          <a:bodyPr wrap="square" rtlCol="0">
            <a:spAutoFit/>
          </a:bodyPr>
          <a:lstStyle/>
          <a:p>
            <a:r>
              <a:rPr lang="fr-FR" sz="2400" b="1" dirty="0">
                <a:solidFill>
                  <a:schemeClr val="bg1"/>
                </a:solidFill>
              </a:rPr>
              <a:t>L</a:t>
            </a:r>
          </a:p>
        </p:txBody>
      </p:sp>
      <p:sp>
        <p:nvSpPr>
          <p:cNvPr id="57" name="ZoneTexte 56">
            <a:extLst>
              <a:ext uri="{FF2B5EF4-FFF2-40B4-BE49-F238E27FC236}">
                <a16:creationId xmlns:a16="http://schemas.microsoft.com/office/drawing/2014/main" id="{42786060-18A6-4941-8A67-B49985A2339A}"/>
              </a:ext>
            </a:extLst>
          </p:cNvPr>
          <p:cNvSpPr txBox="1"/>
          <p:nvPr/>
        </p:nvSpPr>
        <p:spPr>
          <a:xfrm>
            <a:off x="7638594" y="588872"/>
            <a:ext cx="532231" cy="461665"/>
          </a:xfrm>
          <a:prstGeom prst="rect">
            <a:avLst/>
          </a:prstGeom>
          <a:noFill/>
        </p:spPr>
        <p:txBody>
          <a:bodyPr wrap="square" rtlCol="0">
            <a:spAutoFit/>
          </a:bodyPr>
          <a:lstStyle/>
          <a:p>
            <a:r>
              <a:rPr lang="fr-FR" sz="2400" b="1" dirty="0">
                <a:solidFill>
                  <a:schemeClr val="bg1"/>
                </a:solidFill>
              </a:rPr>
              <a:t>S</a:t>
            </a:r>
          </a:p>
        </p:txBody>
      </p:sp>
      <p:cxnSp>
        <p:nvCxnSpPr>
          <p:cNvPr id="59" name="Connecteur droit 58">
            <a:extLst>
              <a:ext uri="{FF2B5EF4-FFF2-40B4-BE49-F238E27FC236}">
                <a16:creationId xmlns:a16="http://schemas.microsoft.com/office/drawing/2014/main" id="{E4181195-9CEB-4425-A5E3-79AFA0E6D678}"/>
              </a:ext>
            </a:extLst>
          </p:cNvPr>
          <p:cNvCxnSpPr>
            <a:cxnSpLocks/>
          </p:cNvCxnSpPr>
          <p:nvPr/>
        </p:nvCxnSpPr>
        <p:spPr>
          <a:xfrm>
            <a:off x="2267126" y="1523934"/>
            <a:ext cx="0" cy="5301209"/>
          </a:xfrm>
          <a:prstGeom prst="line">
            <a:avLst/>
          </a:prstGeom>
        </p:spPr>
        <p:style>
          <a:lnRef idx="1">
            <a:schemeClr val="dk1"/>
          </a:lnRef>
          <a:fillRef idx="0">
            <a:schemeClr val="dk1"/>
          </a:fillRef>
          <a:effectRef idx="0">
            <a:schemeClr val="dk1"/>
          </a:effectRef>
          <a:fontRef idx="minor">
            <a:schemeClr val="tx1"/>
          </a:fontRef>
        </p:style>
      </p:cxnSp>
      <p:cxnSp>
        <p:nvCxnSpPr>
          <p:cNvPr id="62" name="Connecteur droit 61">
            <a:extLst>
              <a:ext uri="{FF2B5EF4-FFF2-40B4-BE49-F238E27FC236}">
                <a16:creationId xmlns:a16="http://schemas.microsoft.com/office/drawing/2014/main" id="{4847F458-F0C6-4FB3-8E26-B97B02BDA7D3}"/>
              </a:ext>
            </a:extLst>
          </p:cNvPr>
          <p:cNvCxnSpPr>
            <a:cxnSpLocks/>
          </p:cNvCxnSpPr>
          <p:nvPr/>
        </p:nvCxnSpPr>
        <p:spPr>
          <a:xfrm>
            <a:off x="8193992" y="1556791"/>
            <a:ext cx="0" cy="5301209"/>
          </a:xfrm>
          <a:prstGeom prst="line">
            <a:avLst/>
          </a:prstGeom>
        </p:spPr>
        <p:style>
          <a:lnRef idx="1">
            <a:schemeClr val="dk1"/>
          </a:lnRef>
          <a:fillRef idx="0">
            <a:schemeClr val="dk1"/>
          </a:fillRef>
          <a:effectRef idx="0">
            <a:schemeClr val="dk1"/>
          </a:effectRef>
          <a:fontRef idx="minor">
            <a:schemeClr val="tx1"/>
          </a:fontRef>
        </p:style>
      </p:cxnSp>
      <p:sp>
        <p:nvSpPr>
          <p:cNvPr id="63" name="Ellipse 62">
            <a:extLst>
              <a:ext uri="{FF2B5EF4-FFF2-40B4-BE49-F238E27FC236}">
                <a16:creationId xmlns:a16="http://schemas.microsoft.com/office/drawing/2014/main" id="{848752C5-82E4-4E2E-B90B-D743A93390F8}"/>
              </a:ext>
            </a:extLst>
          </p:cNvPr>
          <p:cNvSpPr/>
          <p:nvPr/>
        </p:nvSpPr>
        <p:spPr>
          <a:xfrm>
            <a:off x="907197" y="1604099"/>
            <a:ext cx="926354" cy="1068763"/>
          </a:xfrm>
          <a:prstGeom prst="ellipse">
            <a:avLst/>
          </a:prstGeom>
          <a:blipFill>
            <a:blip r:embed="rId3"/>
            <a:tile tx="0" ty="0" sx="100000" sy="100000" flip="none" algn="tl"/>
          </a:blipFill>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64" name="Ellipse 63">
            <a:extLst>
              <a:ext uri="{FF2B5EF4-FFF2-40B4-BE49-F238E27FC236}">
                <a16:creationId xmlns:a16="http://schemas.microsoft.com/office/drawing/2014/main" id="{ED102D49-F7E5-47F2-AA75-F27DA47BDFAC}"/>
              </a:ext>
            </a:extLst>
          </p:cNvPr>
          <p:cNvSpPr/>
          <p:nvPr/>
        </p:nvSpPr>
        <p:spPr>
          <a:xfrm>
            <a:off x="814995" y="5256171"/>
            <a:ext cx="926354" cy="1068763"/>
          </a:xfrm>
          <a:prstGeom prst="ellipse">
            <a:avLst/>
          </a:prstGeom>
          <a:blipFill>
            <a:blip r:embed="rId3"/>
            <a:tile tx="0" ty="0" sx="100000" sy="100000" flip="none" algn="tl"/>
          </a:blipFill>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65" name="Arc partiel 64">
            <a:extLst>
              <a:ext uri="{FF2B5EF4-FFF2-40B4-BE49-F238E27FC236}">
                <a16:creationId xmlns:a16="http://schemas.microsoft.com/office/drawing/2014/main" id="{474B1A16-8206-408A-8C4B-7CBC961AC55B}"/>
              </a:ext>
            </a:extLst>
          </p:cNvPr>
          <p:cNvSpPr/>
          <p:nvPr/>
        </p:nvSpPr>
        <p:spPr>
          <a:xfrm rot="5400000">
            <a:off x="1415157" y="6213628"/>
            <a:ext cx="427616" cy="499630"/>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66" name="Arc partiel 65">
            <a:extLst>
              <a:ext uri="{FF2B5EF4-FFF2-40B4-BE49-F238E27FC236}">
                <a16:creationId xmlns:a16="http://schemas.microsoft.com/office/drawing/2014/main" id="{0A932552-9A85-4A2E-AD71-E6A6B00948C4}"/>
              </a:ext>
            </a:extLst>
          </p:cNvPr>
          <p:cNvSpPr/>
          <p:nvPr/>
        </p:nvSpPr>
        <p:spPr>
          <a:xfrm rot="12730111">
            <a:off x="498414" y="6028402"/>
            <a:ext cx="427616" cy="499630"/>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67" name="Arc partiel 66">
            <a:extLst>
              <a:ext uri="{FF2B5EF4-FFF2-40B4-BE49-F238E27FC236}">
                <a16:creationId xmlns:a16="http://schemas.microsoft.com/office/drawing/2014/main" id="{4900EDB6-BC21-4DD6-90BF-F78C135EF0BE}"/>
              </a:ext>
            </a:extLst>
          </p:cNvPr>
          <p:cNvSpPr/>
          <p:nvPr/>
        </p:nvSpPr>
        <p:spPr>
          <a:xfrm rot="13386592">
            <a:off x="386496" y="5434583"/>
            <a:ext cx="427616" cy="499630"/>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68" name="Arc partiel 67">
            <a:extLst>
              <a:ext uri="{FF2B5EF4-FFF2-40B4-BE49-F238E27FC236}">
                <a16:creationId xmlns:a16="http://schemas.microsoft.com/office/drawing/2014/main" id="{E4890ADD-A27D-4E84-98CD-AE12DB2637E7}"/>
              </a:ext>
            </a:extLst>
          </p:cNvPr>
          <p:cNvSpPr/>
          <p:nvPr/>
        </p:nvSpPr>
        <p:spPr>
          <a:xfrm rot="19175008">
            <a:off x="1089882" y="4787462"/>
            <a:ext cx="427616" cy="499630"/>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70" name="Arc partiel 69">
            <a:extLst>
              <a:ext uri="{FF2B5EF4-FFF2-40B4-BE49-F238E27FC236}">
                <a16:creationId xmlns:a16="http://schemas.microsoft.com/office/drawing/2014/main" id="{A9CC8A39-7D92-4344-98E9-AF971CA4F035}"/>
              </a:ext>
            </a:extLst>
          </p:cNvPr>
          <p:cNvSpPr/>
          <p:nvPr/>
        </p:nvSpPr>
        <p:spPr>
          <a:xfrm rot="2730325">
            <a:off x="3614479" y="2174939"/>
            <a:ext cx="427616" cy="390756"/>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71" name="Ellipse 70">
            <a:extLst>
              <a:ext uri="{FF2B5EF4-FFF2-40B4-BE49-F238E27FC236}">
                <a16:creationId xmlns:a16="http://schemas.microsoft.com/office/drawing/2014/main" id="{2C7CEB9D-DA03-4322-8342-4705D2C31278}"/>
              </a:ext>
            </a:extLst>
          </p:cNvPr>
          <p:cNvSpPr/>
          <p:nvPr/>
        </p:nvSpPr>
        <p:spPr>
          <a:xfrm>
            <a:off x="2851914" y="2089614"/>
            <a:ext cx="764281" cy="643452"/>
          </a:xfrm>
          <a:prstGeom prst="ellipse">
            <a:avLst/>
          </a:prstGeom>
          <a:blipFill>
            <a:blip r:embed="rId3"/>
            <a:tile tx="0" ty="0" sx="100000" sy="100000" flip="none" algn="tl"/>
          </a:blipFill>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72" name="Arc partiel 71">
            <a:extLst>
              <a:ext uri="{FF2B5EF4-FFF2-40B4-BE49-F238E27FC236}">
                <a16:creationId xmlns:a16="http://schemas.microsoft.com/office/drawing/2014/main" id="{A9238BE4-46ED-4DE7-B8C7-52AADC1F8EF5}"/>
              </a:ext>
            </a:extLst>
          </p:cNvPr>
          <p:cNvSpPr/>
          <p:nvPr/>
        </p:nvSpPr>
        <p:spPr>
          <a:xfrm rot="5400000">
            <a:off x="3352298" y="2650808"/>
            <a:ext cx="427616" cy="418558"/>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73" name="Arc partiel 72">
            <a:extLst>
              <a:ext uri="{FF2B5EF4-FFF2-40B4-BE49-F238E27FC236}">
                <a16:creationId xmlns:a16="http://schemas.microsoft.com/office/drawing/2014/main" id="{C4D14BF8-6C20-4690-90B9-1EFBC0A2289B}"/>
              </a:ext>
            </a:extLst>
          </p:cNvPr>
          <p:cNvSpPr/>
          <p:nvPr/>
        </p:nvSpPr>
        <p:spPr>
          <a:xfrm rot="12730111">
            <a:off x="2784690" y="2710289"/>
            <a:ext cx="427616" cy="373692"/>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74" name="Arc partiel 73">
            <a:extLst>
              <a:ext uri="{FF2B5EF4-FFF2-40B4-BE49-F238E27FC236}">
                <a16:creationId xmlns:a16="http://schemas.microsoft.com/office/drawing/2014/main" id="{EB4E6B66-88A7-4BFE-A927-6E47B8071FC1}"/>
              </a:ext>
            </a:extLst>
          </p:cNvPr>
          <p:cNvSpPr/>
          <p:nvPr/>
        </p:nvSpPr>
        <p:spPr>
          <a:xfrm rot="13386592">
            <a:off x="2432221" y="2335938"/>
            <a:ext cx="427616" cy="399833"/>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75" name="Arc partiel 74">
            <a:extLst>
              <a:ext uri="{FF2B5EF4-FFF2-40B4-BE49-F238E27FC236}">
                <a16:creationId xmlns:a16="http://schemas.microsoft.com/office/drawing/2014/main" id="{F5F9779C-CEBD-4E51-9AE6-3945661F66AB}"/>
              </a:ext>
            </a:extLst>
          </p:cNvPr>
          <p:cNvSpPr/>
          <p:nvPr/>
        </p:nvSpPr>
        <p:spPr>
          <a:xfrm rot="19175008">
            <a:off x="3077037" y="1704102"/>
            <a:ext cx="427616" cy="388547"/>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76" name="Arc partiel 75">
            <a:extLst>
              <a:ext uri="{FF2B5EF4-FFF2-40B4-BE49-F238E27FC236}">
                <a16:creationId xmlns:a16="http://schemas.microsoft.com/office/drawing/2014/main" id="{63673A1F-FD8B-43A2-9BAC-E6481F388109}"/>
              </a:ext>
            </a:extLst>
          </p:cNvPr>
          <p:cNvSpPr/>
          <p:nvPr/>
        </p:nvSpPr>
        <p:spPr>
          <a:xfrm rot="2730325">
            <a:off x="3866610" y="5405818"/>
            <a:ext cx="427616" cy="442310"/>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77" name="Ellipse 76">
            <a:extLst>
              <a:ext uri="{FF2B5EF4-FFF2-40B4-BE49-F238E27FC236}">
                <a16:creationId xmlns:a16="http://schemas.microsoft.com/office/drawing/2014/main" id="{30E7A816-C7A7-4395-A6F8-D0CB2A2745F7}"/>
              </a:ext>
            </a:extLst>
          </p:cNvPr>
          <p:cNvSpPr/>
          <p:nvPr/>
        </p:nvSpPr>
        <p:spPr>
          <a:xfrm>
            <a:off x="3187389" y="5472918"/>
            <a:ext cx="727517" cy="709160"/>
          </a:xfrm>
          <a:prstGeom prst="ellipse">
            <a:avLst/>
          </a:prstGeom>
          <a:blipFill>
            <a:blip r:embed="rId3"/>
            <a:tile tx="0" ty="0" sx="100000" sy="100000" flip="none" algn="tl"/>
          </a:blipFill>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78" name="Arc partiel 77">
            <a:extLst>
              <a:ext uri="{FF2B5EF4-FFF2-40B4-BE49-F238E27FC236}">
                <a16:creationId xmlns:a16="http://schemas.microsoft.com/office/drawing/2014/main" id="{AD093CB4-5263-443B-B1B9-89F4BF84898D}"/>
              </a:ext>
            </a:extLst>
          </p:cNvPr>
          <p:cNvSpPr/>
          <p:nvPr/>
        </p:nvSpPr>
        <p:spPr>
          <a:xfrm rot="5400000">
            <a:off x="3655325" y="6113708"/>
            <a:ext cx="427616" cy="352099"/>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79" name="Arc partiel 78">
            <a:extLst>
              <a:ext uri="{FF2B5EF4-FFF2-40B4-BE49-F238E27FC236}">
                <a16:creationId xmlns:a16="http://schemas.microsoft.com/office/drawing/2014/main" id="{A06E670F-1752-4BC2-BEF1-32C40EC5187F}"/>
              </a:ext>
            </a:extLst>
          </p:cNvPr>
          <p:cNvSpPr/>
          <p:nvPr/>
        </p:nvSpPr>
        <p:spPr>
          <a:xfrm rot="12730111">
            <a:off x="2980778" y="6031782"/>
            <a:ext cx="427616" cy="383299"/>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80" name="Arc partiel 79">
            <a:extLst>
              <a:ext uri="{FF2B5EF4-FFF2-40B4-BE49-F238E27FC236}">
                <a16:creationId xmlns:a16="http://schemas.microsoft.com/office/drawing/2014/main" id="{45F23B5A-7639-40C9-AE27-244F0A76CA89}"/>
              </a:ext>
            </a:extLst>
          </p:cNvPr>
          <p:cNvSpPr/>
          <p:nvPr/>
        </p:nvSpPr>
        <p:spPr>
          <a:xfrm rot="13386592">
            <a:off x="2794911" y="5503612"/>
            <a:ext cx="427616" cy="398155"/>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81" name="Arc partiel 80">
            <a:extLst>
              <a:ext uri="{FF2B5EF4-FFF2-40B4-BE49-F238E27FC236}">
                <a16:creationId xmlns:a16="http://schemas.microsoft.com/office/drawing/2014/main" id="{3D6B8E3D-1704-470D-87DE-9C9977E59A12}"/>
              </a:ext>
            </a:extLst>
          </p:cNvPr>
          <p:cNvSpPr/>
          <p:nvPr/>
        </p:nvSpPr>
        <p:spPr>
          <a:xfrm rot="19175008">
            <a:off x="3335386" y="5105579"/>
            <a:ext cx="427616" cy="370992"/>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82" name="Flèche : pentagone 81">
            <a:extLst>
              <a:ext uri="{FF2B5EF4-FFF2-40B4-BE49-F238E27FC236}">
                <a16:creationId xmlns:a16="http://schemas.microsoft.com/office/drawing/2014/main" id="{39EC4688-3FC3-4C8E-B069-BE24DE2C7D48}"/>
              </a:ext>
            </a:extLst>
          </p:cNvPr>
          <p:cNvSpPr/>
          <p:nvPr/>
        </p:nvSpPr>
        <p:spPr>
          <a:xfrm rot="20783488">
            <a:off x="2719245" y="6155781"/>
            <a:ext cx="459995" cy="251716"/>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83" name="Flèche : pentagone 82">
            <a:extLst>
              <a:ext uri="{FF2B5EF4-FFF2-40B4-BE49-F238E27FC236}">
                <a16:creationId xmlns:a16="http://schemas.microsoft.com/office/drawing/2014/main" id="{47189C7D-8E57-4362-9E88-E218B4DFF94E}"/>
              </a:ext>
            </a:extLst>
          </p:cNvPr>
          <p:cNvSpPr/>
          <p:nvPr/>
        </p:nvSpPr>
        <p:spPr>
          <a:xfrm>
            <a:off x="2517077" y="5495323"/>
            <a:ext cx="459995" cy="309116"/>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84" name="Flèche : pentagone 83">
            <a:extLst>
              <a:ext uri="{FF2B5EF4-FFF2-40B4-BE49-F238E27FC236}">
                <a16:creationId xmlns:a16="http://schemas.microsoft.com/office/drawing/2014/main" id="{379A4C19-FAEB-4CAF-9FF6-3910D5EDC358}"/>
              </a:ext>
            </a:extLst>
          </p:cNvPr>
          <p:cNvSpPr/>
          <p:nvPr/>
        </p:nvSpPr>
        <p:spPr>
          <a:xfrm rot="5400000">
            <a:off x="3320116" y="4891146"/>
            <a:ext cx="459995" cy="263661"/>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85" name="Flèche : pentagone 84">
            <a:extLst>
              <a:ext uri="{FF2B5EF4-FFF2-40B4-BE49-F238E27FC236}">
                <a16:creationId xmlns:a16="http://schemas.microsoft.com/office/drawing/2014/main" id="{74F46D3E-DD6B-4937-B726-5C9C2799F478}"/>
              </a:ext>
            </a:extLst>
          </p:cNvPr>
          <p:cNvSpPr/>
          <p:nvPr/>
        </p:nvSpPr>
        <p:spPr>
          <a:xfrm rot="10800000">
            <a:off x="4101224" y="5524146"/>
            <a:ext cx="459995" cy="266124"/>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86" name="Flèche : pentagone 85">
            <a:extLst>
              <a:ext uri="{FF2B5EF4-FFF2-40B4-BE49-F238E27FC236}">
                <a16:creationId xmlns:a16="http://schemas.microsoft.com/office/drawing/2014/main" id="{DC64438E-3FB2-494C-8598-85833B10A6B4}"/>
              </a:ext>
            </a:extLst>
          </p:cNvPr>
          <p:cNvSpPr/>
          <p:nvPr/>
        </p:nvSpPr>
        <p:spPr>
          <a:xfrm rot="12785809">
            <a:off x="3862821" y="6310634"/>
            <a:ext cx="459995" cy="294890"/>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87" name="Flèche : pentagone 86">
            <a:extLst>
              <a:ext uri="{FF2B5EF4-FFF2-40B4-BE49-F238E27FC236}">
                <a16:creationId xmlns:a16="http://schemas.microsoft.com/office/drawing/2014/main" id="{60231FC3-7A4A-41E4-8B3B-5EC99671D3B5}"/>
              </a:ext>
            </a:extLst>
          </p:cNvPr>
          <p:cNvSpPr/>
          <p:nvPr/>
        </p:nvSpPr>
        <p:spPr>
          <a:xfrm rot="10800000">
            <a:off x="2986523" y="3888947"/>
            <a:ext cx="459995" cy="309115"/>
          </a:xfrm>
          <a:prstGeom prst="homePlate">
            <a:avLst/>
          </a:prstGeom>
          <a:solidFill>
            <a:schemeClr val="accent2"/>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dirty="0"/>
          </a:p>
        </p:txBody>
      </p:sp>
      <p:sp>
        <p:nvSpPr>
          <p:cNvPr id="88" name="Flèche : pentagone 87">
            <a:extLst>
              <a:ext uri="{FF2B5EF4-FFF2-40B4-BE49-F238E27FC236}">
                <a16:creationId xmlns:a16="http://schemas.microsoft.com/office/drawing/2014/main" id="{1969429E-A031-4443-9D93-5EDD8F765BF4}"/>
              </a:ext>
            </a:extLst>
          </p:cNvPr>
          <p:cNvSpPr/>
          <p:nvPr/>
        </p:nvSpPr>
        <p:spPr>
          <a:xfrm rot="10800000">
            <a:off x="2911564" y="3452442"/>
            <a:ext cx="459995" cy="309115"/>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89" name="Flèche : pentagone 88">
            <a:extLst>
              <a:ext uri="{FF2B5EF4-FFF2-40B4-BE49-F238E27FC236}">
                <a16:creationId xmlns:a16="http://schemas.microsoft.com/office/drawing/2014/main" id="{8C5B5135-FFA0-41A8-835C-A5E6F77AA215}"/>
              </a:ext>
            </a:extLst>
          </p:cNvPr>
          <p:cNvSpPr/>
          <p:nvPr/>
        </p:nvSpPr>
        <p:spPr>
          <a:xfrm rot="10800000">
            <a:off x="2380240" y="3452441"/>
            <a:ext cx="459995" cy="309115"/>
          </a:xfrm>
          <a:prstGeom prst="homePlate">
            <a:avLst/>
          </a:prstGeom>
          <a:solidFill>
            <a:srgbClr val="92D05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90" name="Flèche : pentagone 89">
            <a:extLst>
              <a:ext uri="{FF2B5EF4-FFF2-40B4-BE49-F238E27FC236}">
                <a16:creationId xmlns:a16="http://schemas.microsoft.com/office/drawing/2014/main" id="{522AF0C5-A49C-4760-8808-18362B5717DD}"/>
              </a:ext>
            </a:extLst>
          </p:cNvPr>
          <p:cNvSpPr/>
          <p:nvPr/>
        </p:nvSpPr>
        <p:spPr>
          <a:xfrm rot="10800000">
            <a:off x="3914452" y="3431496"/>
            <a:ext cx="459995" cy="309115"/>
          </a:xfrm>
          <a:prstGeom prst="homePlate">
            <a:avLst/>
          </a:prstGeom>
          <a:solidFill>
            <a:srgbClr val="C00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dirty="0"/>
          </a:p>
        </p:txBody>
      </p:sp>
      <p:sp>
        <p:nvSpPr>
          <p:cNvPr id="93" name="Flèche : pentagone 92">
            <a:extLst>
              <a:ext uri="{FF2B5EF4-FFF2-40B4-BE49-F238E27FC236}">
                <a16:creationId xmlns:a16="http://schemas.microsoft.com/office/drawing/2014/main" id="{F7BF5539-4BF4-48B3-A003-F8218D57FCDF}"/>
              </a:ext>
            </a:extLst>
          </p:cNvPr>
          <p:cNvSpPr/>
          <p:nvPr/>
        </p:nvSpPr>
        <p:spPr>
          <a:xfrm rot="10800000">
            <a:off x="3088387" y="6487866"/>
            <a:ext cx="459995" cy="309115"/>
          </a:xfrm>
          <a:prstGeom prst="homePlate">
            <a:avLst/>
          </a:prstGeom>
          <a:solidFill>
            <a:srgbClr val="92D05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94" name="Flèche : pentagone 93">
            <a:extLst>
              <a:ext uri="{FF2B5EF4-FFF2-40B4-BE49-F238E27FC236}">
                <a16:creationId xmlns:a16="http://schemas.microsoft.com/office/drawing/2014/main" id="{91AC2058-18B4-4894-A3F6-F1BC1E327125}"/>
              </a:ext>
            </a:extLst>
          </p:cNvPr>
          <p:cNvSpPr/>
          <p:nvPr/>
        </p:nvSpPr>
        <p:spPr>
          <a:xfrm rot="10800000">
            <a:off x="2206141" y="5927263"/>
            <a:ext cx="459995" cy="309115"/>
          </a:xfrm>
          <a:prstGeom prst="homePlate">
            <a:avLst/>
          </a:prstGeom>
          <a:solidFill>
            <a:schemeClr val="accent2"/>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dirty="0"/>
          </a:p>
        </p:txBody>
      </p:sp>
      <p:sp>
        <p:nvSpPr>
          <p:cNvPr id="95" name="Flèche : pentagone 94">
            <a:extLst>
              <a:ext uri="{FF2B5EF4-FFF2-40B4-BE49-F238E27FC236}">
                <a16:creationId xmlns:a16="http://schemas.microsoft.com/office/drawing/2014/main" id="{996C534F-6C09-425C-B738-15A7856E1EB7}"/>
              </a:ext>
            </a:extLst>
          </p:cNvPr>
          <p:cNvSpPr/>
          <p:nvPr/>
        </p:nvSpPr>
        <p:spPr>
          <a:xfrm rot="10800000">
            <a:off x="3880929" y="4911417"/>
            <a:ext cx="459995" cy="309115"/>
          </a:xfrm>
          <a:prstGeom prst="homePlate">
            <a:avLst/>
          </a:prstGeom>
          <a:solidFill>
            <a:srgbClr val="C00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dirty="0"/>
          </a:p>
        </p:txBody>
      </p:sp>
      <p:sp>
        <p:nvSpPr>
          <p:cNvPr id="96" name="Flèche : pentagone 95">
            <a:extLst>
              <a:ext uri="{FF2B5EF4-FFF2-40B4-BE49-F238E27FC236}">
                <a16:creationId xmlns:a16="http://schemas.microsoft.com/office/drawing/2014/main" id="{9B13D5B7-12BB-40FE-A775-47F08B8BC196}"/>
              </a:ext>
            </a:extLst>
          </p:cNvPr>
          <p:cNvSpPr/>
          <p:nvPr/>
        </p:nvSpPr>
        <p:spPr>
          <a:xfrm rot="10800000">
            <a:off x="2683828" y="4906395"/>
            <a:ext cx="459995" cy="309115"/>
          </a:xfrm>
          <a:prstGeom prst="homePlate">
            <a:avLst/>
          </a:prstGeom>
          <a:solidFill>
            <a:schemeClr val="bg1"/>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98" name="Arc partiel 97">
            <a:extLst>
              <a:ext uri="{FF2B5EF4-FFF2-40B4-BE49-F238E27FC236}">
                <a16:creationId xmlns:a16="http://schemas.microsoft.com/office/drawing/2014/main" id="{BA39BEA3-6AF3-4852-825D-F2A842B15F49}"/>
              </a:ext>
            </a:extLst>
          </p:cNvPr>
          <p:cNvSpPr/>
          <p:nvPr/>
        </p:nvSpPr>
        <p:spPr>
          <a:xfrm rot="2730325">
            <a:off x="673892" y="3136347"/>
            <a:ext cx="429500" cy="497779"/>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99" name="Arc partiel 98">
            <a:extLst>
              <a:ext uri="{FF2B5EF4-FFF2-40B4-BE49-F238E27FC236}">
                <a16:creationId xmlns:a16="http://schemas.microsoft.com/office/drawing/2014/main" id="{E7D0C3CF-9523-45F1-B24B-E0210AA5D240}"/>
              </a:ext>
            </a:extLst>
          </p:cNvPr>
          <p:cNvSpPr/>
          <p:nvPr/>
        </p:nvSpPr>
        <p:spPr>
          <a:xfrm rot="2730325">
            <a:off x="122326" y="3161799"/>
            <a:ext cx="429500" cy="497779"/>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00" name="Arc partiel 99">
            <a:extLst>
              <a:ext uri="{FF2B5EF4-FFF2-40B4-BE49-F238E27FC236}">
                <a16:creationId xmlns:a16="http://schemas.microsoft.com/office/drawing/2014/main" id="{F0F4B182-AE51-4B52-B5B4-34C3509FD078}"/>
              </a:ext>
            </a:extLst>
          </p:cNvPr>
          <p:cNvSpPr/>
          <p:nvPr/>
        </p:nvSpPr>
        <p:spPr>
          <a:xfrm rot="2730325">
            <a:off x="1717285" y="3123788"/>
            <a:ext cx="429500" cy="497779"/>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cxnSp>
        <p:nvCxnSpPr>
          <p:cNvPr id="104" name="Connecteur droit 103">
            <a:extLst>
              <a:ext uri="{FF2B5EF4-FFF2-40B4-BE49-F238E27FC236}">
                <a16:creationId xmlns:a16="http://schemas.microsoft.com/office/drawing/2014/main" id="{BBD6FFC9-F24D-410C-9A71-0175A810924E}"/>
              </a:ext>
            </a:extLst>
          </p:cNvPr>
          <p:cNvCxnSpPr>
            <a:cxnSpLocks/>
          </p:cNvCxnSpPr>
          <p:nvPr/>
        </p:nvCxnSpPr>
        <p:spPr>
          <a:xfrm>
            <a:off x="4684426" y="1535654"/>
            <a:ext cx="0" cy="5301209"/>
          </a:xfrm>
          <a:prstGeom prst="line">
            <a:avLst/>
          </a:prstGeom>
        </p:spPr>
        <p:style>
          <a:lnRef idx="1">
            <a:schemeClr val="dk1"/>
          </a:lnRef>
          <a:fillRef idx="0">
            <a:schemeClr val="dk1"/>
          </a:fillRef>
          <a:effectRef idx="0">
            <a:schemeClr val="dk1"/>
          </a:effectRef>
          <a:fontRef idx="minor">
            <a:schemeClr val="tx1"/>
          </a:fontRef>
        </p:style>
      </p:cxnSp>
      <p:sp>
        <p:nvSpPr>
          <p:cNvPr id="105" name="Arc partiel 104">
            <a:extLst>
              <a:ext uri="{FF2B5EF4-FFF2-40B4-BE49-F238E27FC236}">
                <a16:creationId xmlns:a16="http://schemas.microsoft.com/office/drawing/2014/main" id="{48AD8512-9695-4B0C-BA76-8D4823A3CF15}"/>
              </a:ext>
            </a:extLst>
          </p:cNvPr>
          <p:cNvSpPr/>
          <p:nvPr/>
        </p:nvSpPr>
        <p:spPr>
          <a:xfrm rot="2730325">
            <a:off x="6607459" y="2322644"/>
            <a:ext cx="427616" cy="442310"/>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06" name="Arc partiel 105">
            <a:extLst>
              <a:ext uri="{FF2B5EF4-FFF2-40B4-BE49-F238E27FC236}">
                <a16:creationId xmlns:a16="http://schemas.microsoft.com/office/drawing/2014/main" id="{801A848B-929F-4FE7-A906-14C73DD489E3}"/>
              </a:ext>
            </a:extLst>
          </p:cNvPr>
          <p:cNvSpPr/>
          <p:nvPr/>
        </p:nvSpPr>
        <p:spPr>
          <a:xfrm rot="5400000">
            <a:off x="6396174" y="3030534"/>
            <a:ext cx="427616" cy="352099"/>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07" name="Arc partiel 106">
            <a:extLst>
              <a:ext uri="{FF2B5EF4-FFF2-40B4-BE49-F238E27FC236}">
                <a16:creationId xmlns:a16="http://schemas.microsoft.com/office/drawing/2014/main" id="{4B7F4B70-FDCC-47A9-9753-D6F3EAF1C95F}"/>
              </a:ext>
            </a:extLst>
          </p:cNvPr>
          <p:cNvSpPr/>
          <p:nvPr/>
        </p:nvSpPr>
        <p:spPr>
          <a:xfrm rot="12730111">
            <a:off x="5721627" y="2948608"/>
            <a:ext cx="427616" cy="383299"/>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08" name="Arc partiel 107">
            <a:extLst>
              <a:ext uri="{FF2B5EF4-FFF2-40B4-BE49-F238E27FC236}">
                <a16:creationId xmlns:a16="http://schemas.microsoft.com/office/drawing/2014/main" id="{D015243D-C5AA-40DF-8DD1-CEA64575E9D3}"/>
              </a:ext>
            </a:extLst>
          </p:cNvPr>
          <p:cNvSpPr/>
          <p:nvPr/>
        </p:nvSpPr>
        <p:spPr>
          <a:xfrm rot="13386592">
            <a:off x="5535760" y="2420438"/>
            <a:ext cx="427616" cy="398155"/>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09" name="Arc partiel 108">
            <a:extLst>
              <a:ext uri="{FF2B5EF4-FFF2-40B4-BE49-F238E27FC236}">
                <a16:creationId xmlns:a16="http://schemas.microsoft.com/office/drawing/2014/main" id="{7C7F860B-FCC6-4D13-814D-A2D9E740A709}"/>
              </a:ext>
            </a:extLst>
          </p:cNvPr>
          <p:cNvSpPr/>
          <p:nvPr/>
        </p:nvSpPr>
        <p:spPr>
          <a:xfrm rot="19175008">
            <a:off x="6076235" y="2022405"/>
            <a:ext cx="427616" cy="370992"/>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10" name="Flèche : pentagone 109">
            <a:extLst>
              <a:ext uri="{FF2B5EF4-FFF2-40B4-BE49-F238E27FC236}">
                <a16:creationId xmlns:a16="http://schemas.microsoft.com/office/drawing/2014/main" id="{7B0EF5DB-CD5D-499C-926D-CA40AAE8B944}"/>
              </a:ext>
            </a:extLst>
          </p:cNvPr>
          <p:cNvSpPr/>
          <p:nvPr/>
        </p:nvSpPr>
        <p:spPr>
          <a:xfrm rot="20783488">
            <a:off x="5460094" y="3072607"/>
            <a:ext cx="459995" cy="251716"/>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11" name="Flèche : pentagone 110">
            <a:extLst>
              <a:ext uri="{FF2B5EF4-FFF2-40B4-BE49-F238E27FC236}">
                <a16:creationId xmlns:a16="http://schemas.microsoft.com/office/drawing/2014/main" id="{12613600-0AB0-40E6-A2DF-DBA88A2A0140}"/>
              </a:ext>
            </a:extLst>
          </p:cNvPr>
          <p:cNvSpPr/>
          <p:nvPr/>
        </p:nvSpPr>
        <p:spPr>
          <a:xfrm>
            <a:off x="5257926" y="2412149"/>
            <a:ext cx="459995" cy="309116"/>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12" name="Flèche : pentagone 111">
            <a:extLst>
              <a:ext uri="{FF2B5EF4-FFF2-40B4-BE49-F238E27FC236}">
                <a16:creationId xmlns:a16="http://schemas.microsoft.com/office/drawing/2014/main" id="{A578D336-A493-45DF-98D0-9228478F0D64}"/>
              </a:ext>
            </a:extLst>
          </p:cNvPr>
          <p:cNvSpPr/>
          <p:nvPr/>
        </p:nvSpPr>
        <p:spPr>
          <a:xfrm rot="5400000">
            <a:off x="6060965" y="1807972"/>
            <a:ext cx="459995" cy="263661"/>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13" name="Flèche : pentagone 112">
            <a:extLst>
              <a:ext uri="{FF2B5EF4-FFF2-40B4-BE49-F238E27FC236}">
                <a16:creationId xmlns:a16="http://schemas.microsoft.com/office/drawing/2014/main" id="{FF97B9F9-9024-433B-A6B4-3FAA38B247DA}"/>
              </a:ext>
            </a:extLst>
          </p:cNvPr>
          <p:cNvSpPr/>
          <p:nvPr/>
        </p:nvSpPr>
        <p:spPr>
          <a:xfrm rot="10800000">
            <a:off x="6842073" y="2440972"/>
            <a:ext cx="459995" cy="266124"/>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14" name="Flèche : pentagone 113">
            <a:extLst>
              <a:ext uri="{FF2B5EF4-FFF2-40B4-BE49-F238E27FC236}">
                <a16:creationId xmlns:a16="http://schemas.microsoft.com/office/drawing/2014/main" id="{79C799AD-F557-4E70-9A2B-3AD2058F2F2B}"/>
              </a:ext>
            </a:extLst>
          </p:cNvPr>
          <p:cNvSpPr/>
          <p:nvPr/>
        </p:nvSpPr>
        <p:spPr>
          <a:xfrm rot="12785809">
            <a:off x="6603670" y="3227460"/>
            <a:ext cx="459995" cy="294890"/>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15" name="Flèche : pentagone 114">
            <a:extLst>
              <a:ext uri="{FF2B5EF4-FFF2-40B4-BE49-F238E27FC236}">
                <a16:creationId xmlns:a16="http://schemas.microsoft.com/office/drawing/2014/main" id="{56ED5CAE-E06D-415B-90B5-169149F8AC13}"/>
              </a:ext>
            </a:extLst>
          </p:cNvPr>
          <p:cNvSpPr/>
          <p:nvPr/>
        </p:nvSpPr>
        <p:spPr>
          <a:xfrm rot="10800000">
            <a:off x="5943245" y="3469461"/>
            <a:ext cx="459995" cy="309115"/>
          </a:xfrm>
          <a:prstGeom prst="homePlate">
            <a:avLst/>
          </a:prstGeom>
          <a:solidFill>
            <a:srgbClr val="92D05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16" name="Flèche : pentagone 115">
            <a:extLst>
              <a:ext uri="{FF2B5EF4-FFF2-40B4-BE49-F238E27FC236}">
                <a16:creationId xmlns:a16="http://schemas.microsoft.com/office/drawing/2014/main" id="{5C436CAD-69B1-4297-B71C-6221FB42A4F3}"/>
              </a:ext>
            </a:extLst>
          </p:cNvPr>
          <p:cNvSpPr/>
          <p:nvPr/>
        </p:nvSpPr>
        <p:spPr>
          <a:xfrm rot="10800000">
            <a:off x="4819773" y="2839457"/>
            <a:ext cx="459995" cy="309115"/>
          </a:xfrm>
          <a:prstGeom prst="homePlate">
            <a:avLst/>
          </a:prstGeom>
          <a:solidFill>
            <a:schemeClr val="accent2"/>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dirty="0"/>
          </a:p>
        </p:txBody>
      </p:sp>
      <p:sp>
        <p:nvSpPr>
          <p:cNvPr id="117" name="Flèche : pentagone 116">
            <a:extLst>
              <a:ext uri="{FF2B5EF4-FFF2-40B4-BE49-F238E27FC236}">
                <a16:creationId xmlns:a16="http://schemas.microsoft.com/office/drawing/2014/main" id="{662962B4-F20E-478A-BD87-5EB88F592588}"/>
              </a:ext>
            </a:extLst>
          </p:cNvPr>
          <p:cNvSpPr/>
          <p:nvPr/>
        </p:nvSpPr>
        <p:spPr>
          <a:xfrm rot="10800000">
            <a:off x="6764711" y="1856442"/>
            <a:ext cx="459995" cy="309115"/>
          </a:xfrm>
          <a:prstGeom prst="homePlate">
            <a:avLst/>
          </a:prstGeom>
          <a:solidFill>
            <a:srgbClr val="C00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dirty="0"/>
          </a:p>
        </p:txBody>
      </p:sp>
      <p:sp>
        <p:nvSpPr>
          <p:cNvPr id="118" name="Flèche : pentagone 117">
            <a:extLst>
              <a:ext uri="{FF2B5EF4-FFF2-40B4-BE49-F238E27FC236}">
                <a16:creationId xmlns:a16="http://schemas.microsoft.com/office/drawing/2014/main" id="{698047B4-F3EB-42CD-BB4B-FB2D0E53A6F8}"/>
              </a:ext>
            </a:extLst>
          </p:cNvPr>
          <p:cNvSpPr/>
          <p:nvPr/>
        </p:nvSpPr>
        <p:spPr>
          <a:xfrm rot="10800000">
            <a:off x="5397104" y="1975361"/>
            <a:ext cx="459995" cy="309115"/>
          </a:xfrm>
          <a:prstGeom prst="homePlate">
            <a:avLst/>
          </a:prstGeom>
          <a:solidFill>
            <a:schemeClr val="bg1"/>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19" name="Ellipse 118">
            <a:extLst>
              <a:ext uri="{FF2B5EF4-FFF2-40B4-BE49-F238E27FC236}">
                <a16:creationId xmlns:a16="http://schemas.microsoft.com/office/drawing/2014/main" id="{9BBC5751-AE92-4223-A85F-097752A06B0F}"/>
              </a:ext>
            </a:extLst>
          </p:cNvPr>
          <p:cNvSpPr/>
          <p:nvPr/>
        </p:nvSpPr>
        <p:spPr>
          <a:xfrm>
            <a:off x="5928250" y="2403809"/>
            <a:ext cx="727517" cy="709160"/>
          </a:xfrm>
          <a:prstGeom prst="ellipse">
            <a:avLst/>
          </a:prstGeom>
          <a:blipFill>
            <a:blip r:embed="rId3"/>
            <a:tile tx="0" ty="0" sx="100000" sy="100000" flip="none" algn="tl"/>
          </a:blipFill>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22" name="Arc partiel 121">
            <a:extLst>
              <a:ext uri="{FF2B5EF4-FFF2-40B4-BE49-F238E27FC236}">
                <a16:creationId xmlns:a16="http://schemas.microsoft.com/office/drawing/2014/main" id="{AB4445C5-B60D-4B84-936F-F53A7FE58464}"/>
              </a:ext>
            </a:extLst>
          </p:cNvPr>
          <p:cNvSpPr/>
          <p:nvPr/>
        </p:nvSpPr>
        <p:spPr>
          <a:xfrm rot="2730325">
            <a:off x="6759859" y="5499591"/>
            <a:ext cx="427616" cy="442310"/>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23" name="Arc partiel 122">
            <a:extLst>
              <a:ext uri="{FF2B5EF4-FFF2-40B4-BE49-F238E27FC236}">
                <a16:creationId xmlns:a16="http://schemas.microsoft.com/office/drawing/2014/main" id="{D659B836-B8FF-4952-AD77-EE669E149887}"/>
              </a:ext>
            </a:extLst>
          </p:cNvPr>
          <p:cNvSpPr/>
          <p:nvPr/>
        </p:nvSpPr>
        <p:spPr>
          <a:xfrm rot="5400000">
            <a:off x="6548574" y="6207481"/>
            <a:ext cx="427616" cy="352099"/>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24" name="Arc partiel 123">
            <a:extLst>
              <a:ext uri="{FF2B5EF4-FFF2-40B4-BE49-F238E27FC236}">
                <a16:creationId xmlns:a16="http://schemas.microsoft.com/office/drawing/2014/main" id="{0F983152-5120-44C9-AC3B-AF234664FB15}"/>
              </a:ext>
            </a:extLst>
          </p:cNvPr>
          <p:cNvSpPr/>
          <p:nvPr/>
        </p:nvSpPr>
        <p:spPr>
          <a:xfrm rot="12730111">
            <a:off x="5874027" y="6125555"/>
            <a:ext cx="427616" cy="383299"/>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25" name="Arc partiel 124">
            <a:extLst>
              <a:ext uri="{FF2B5EF4-FFF2-40B4-BE49-F238E27FC236}">
                <a16:creationId xmlns:a16="http://schemas.microsoft.com/office/drawing/2014/main" id="{D30041C3-28F6-4459-8E63-BE803341744A}"/>
              </a:ext>
            </a:extLst>
          </p:cNvPr>
          <p:cNvSpPr/>
          <p:nvPr/>
        </p:nvSpPr>
        <p:spPr>
          <a:xfrm rot="13386592">
            <a:off x="5688160" y="5597385"/>
            <a:ext cx="427616" cy="398155"/>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26" name="Arc partiel 125">
            <a:extLst>
              <a:ext uri="{FF2B5EF4-FFF2-40B4-BE49-F238E27FC236}">
                <a16:creationId xmlns:a16="http://schemas.microsoft.com/office/drawing/2014/main" id="{E83FCDC5-2702-4F46-8029-D32332C3AD94}"/>
              </a:ext>
            </a:extLst>
          </p:cNvPr>
          <p:cNvSpPr/>
          <p:nvPr/>
        </p:nvSpPr>
        <p:spPr>
          <a:xfrm rot="19175008">
            <a:off x="6228635" y="5199352"/>
            <a:ext cx="427616" cy="370992"/>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27" name="Flèche : pentagone 126">
            <a:extLst>
              <a:ext uri="{FF2B5EF4-FFF2-40B4-BE49-F238E27FC236}">
                <a16:creationId xmlns:a16="http://schemas.microsoft.com/office/drawing/2014/main" id="{75B6CCF1-FB11-457F-A054-4218FC0FBBB8}"/>
              </a:ext>
            </a:extLst>
          </p:cNvPr>
          <p:cNvSpPr/>
          <p:nvPr/>
        </p:nvSpPr>
        <p:spPr>
          <a:xfrm rot="20783488">
            <a:off x="5612494" y="6249554"/>
            <a:ext cx="459995" cy="251716"/>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28" name="Flèche : pentagone 127">
            <a:extLst>
              <a:ext uri="{FF2B5EF4-FFF2-40B4-BE49-F238E27FC236}">
                <a16:creationId xmlns:a16="http://schemas.microsoft.com/office/drawing/2014/main" id="{B4DC2198-3F47-4A14-A94D-2A637440F695}"/>
              </a:ext>
            </a:extLst>
          </p:cNvPr>
          <p:cNvSpPr/>
          <p:nvPr/>
        </p:nvSpPr>
        <p:spPr>
          <a:xfrm>
            <a:off x="5410326" y="5589096"/>
            <a:ext cx="459995" cy="309116"/>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29" name="Flèche : pentagone 128">
            <a:extLst>
              <a:ext uri="{FF2B5EF4-FFF2-40B4-BE49-F238E27FC236}">
                <a16:creationId xmlns:a16="http://schemas.microsoft.com/office/drawing/2014/main" id="{22BE4FA0-4B18-427F-A189-9A76A008DF51}"/>
              </a:ext>
            </a:extLst>
          </p:cNvPr>
          <p:cNvSpPr/>
          <p:nvPr/>
        </p:nvSpPr>
        <p:spPr>
          <a:xfrm rot="5400000">
            <a:off x="6213365" y="4984919"/>
            <a:ext cx="459995" cy="263661"/>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30" name="Flèche : pentagone 129">
            <a:extLst>
              <a:ext uri="{FF2B5EF4-FFF2-40B4-BE49-F238E27FC236}">
                <a16:creationId xmlns:a16="http://schemas.microsoft.com/office/drawing/2014/main" id="{946C6EBF-7EB6-44AD-A519-1E7D2E326D3C}"/>
              </a:ext>
            </a:extLst>
          </p:cNvPr>
          <p:cNvSpPr/>
          <p:nvPr/>
        </p:nvSpPr>
        <p:spPr>
          <a:xfrm rot="10800000">
            <a:off x="6994473" y="5617919"/>
            <a:ext cx="459995" cy="266124"/>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31" name="Flèche : pentagone 130">
            <a:extLst>
              <a:ext uri="{FF2B5EF4-FFF2-40B4-BE49-F238E27FC236}">
                <a16:creationId xmlns:a16="http://schemas.microsoft.com/office/drawing/2014/main" id="{7F1BA1DC-7703-4DC6-A73B-8032EF92A060}"/>
              </a:ext>
            </a:extLst>
          </p:cNvPr>
          <p:cNvSpPr/>
          <p:nvPr/>
        </p:nvSpPr>
        <p:spPr>
          <a:xfrm rot="12785809">
            <a:off x="6756070" y="6404407"/>
            <a:ext cx="459995" cy="294890"/>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32" name="Ellipse 131">
            <a:extLst>
              <a:ext uri="{FF2B5EF4-FFF2-40B4-BE49-F238E27FC236}">
                <a16:creationId xmlns:a16="http://schemas.microsoft.com/office/drawing/2014/main" id="{57491789-DA3B-40E4-BBCF-648B0C34C1AE}"/>
              </a:ext>
            </a:extLst>
          </p:cNvPr>
          <p:cNvSpPr/>
          <p:nvPr/>
        </p:nvSpPr>
        <p:spPr>
          <a:xfrm>
            <a:off x="6080650" y="5580756"/>
            <a:ext cx="727517" cy="709160"/>
          </a:xfrm>
          <a:prstGeom prst="ellipse">
            <a:avLst/>
          </a:prstGeom>
          <a:blipFill>
            <a:blip r:embed="rId3"/>
            <a:tile tx="0" ty="0" sx="100000" sy="100000" flip="none" algn="tl"/>
          </a:blipFill>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cxnSp>
        <p:nvCxnSpPr>
          <p:cNvPr id="134" name="Connecteur droit avec flèche 133">
            <a:extLst>
              <a:ext uri="{FF2B5EF4-FFF2-40B4-BE49-F238E27FC236}">
                <a16:creationId xmlns:a16="http://schemas.microsoft.com/office/drawing/2014/main" id="{E19D6EE7-4C18-4D70-85C0-BDA85FE9C8B5}"/>
              </a:ext>
            </a:extLst>
          </p:cNvPr>
          <p:cNvCxnSpPr>
            <a:cxnSpLocks/>
          </p:cNvCxnSpPr>
          <p:nvPr/>
        </p:nvCxnSpPr>
        <p:spPr>
          <a:xfrm>
            <a:off x="6039394" y="3992880"/>
            <a:ext cx="0" cy="79511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37" name="Flèche : droite 136">
            <a:extLst>
              <a:ext uri="{FF2B5EF4-FFF2-40B4-BE49-F238E27FC236}">
                <a16:creationId xmlns:a16="http://schemas.microsoft.com/office/drawing/2014/main" id="{E1179291-9EDC-43E1-AF38-4642BB2C5B3F}"/>
              </a:ext>
            </a:extLst>
          </p:cNvPr>
          <p:cNvSpPr/>
          <p:nvPr/>
        </p:nvSpPr>
        <p:spPr>
          <a:xfrm>
            <a:off x="6039394" y="4261532"/>
            <a:ext cx="578283" cy="95095"/>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138" name="Flèche : pentagone 137">
            <a:extLst>
              <a:ext uri="{FF2B5EF4-FFF2-40B4-BE49-F238E27FC236}">
                <a16:creationId xmlns:a16="http://schemas.microsoft.com/office/drawing/2014/main" id="{00E016E3-8A6C-40E9-90F6-4784FE74EAF1}"/>
              </a:ext>
            </a:extLst>
          </p:cNvPr>
          <p:cNvSpPr/>
          <p:nvPr/>
        </p:nvSpPr>
        <p:spPr>
          <a:xfrm rot="10800000">
            <a:off x="7248129" y="4339041"/>
            <a:ext cx="459995" cy="309115"/>
          </a:xfrm>
          <a:prstGeom prst="homePlate">
            <a:avLst/>
          </a:prstGeom>
          <a:solidFill>
            <a:srgbClr val="92D05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39" name="Flèche : pentagone 138">
            <a:extLst>
              <a:ext uri="{FF2B5EF4-FFF2-40B4-BE49-F238E27FC236}">
                <a16:creationId xmlns:a16="http://schemas.microsoft.com/office/drawing/2014/main" id="{F2B5A9D2-6643-4B34-905E-5C57CFF55B3D}"/>
              </a:ext>
            </a:extLst>
          </p:cNvPr>
          <p:cNvSpPr/>
          <p:nvPr/>
        </p:nvSpPr>
        <p:spPr>
          <a:xfrm rot="10800000">
            <a:off x="6717176" y="4318002"/>
            <a:ext cx="459995" cy="309115"/>
          </a:xfrm>
          <a:prstGeom prst="homePlate">
            <a:avLst/>
          </a:prstGeom>
          <a:solidFill>
            <a:schemeClr val="accent2"/>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dirty="0"/>
          </a:p>
        </p:txBody>
      </p:sp>
      <p:sp>
        <p:nvSpPr>
          <p:cNvPr id="140" name="Flèche : pentagone 139">
            <a:extLst>
              <a:ext uri="{FF2B5EF4-FFF2-40B4-BE49-F238E27FC236}">
                <a16:creationId xmlns:a16="http://schemas.microsoft.com/office/drawing/2014/main" id="{709D8921-D733-4D27-8D70-D4E1FC6B0023}"/>
              </a:ext>
            </a:extLst>
          </p:cNvPr>
          <p:cNvSpPr/>
          <p:nvPr/>
        </p:nvSpPr>
        <p:spPr>
          <a:xfrm rot="10800000">
            <a:off x="7252950" y="3910000"/>
            <a:ext cx="459995" cy="309115"/>
          </a:xfrm>
          <a:prstGeom prst="homePlate">
            <a:avLst/>
          </a:prstGeom>
          <a:solidFill>
            <a:srgbClr val="C00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dirty="0"/>
          </a:p>
        </p:txBody>
      </p:sp>
      <p:sp>
        <p:nvSpPr>
          <p:cNvPr id="141" name="Flèche : pentagone 140">
            <a:extLst>
              <a:ext uri="{FF2B5EF4-FFF2-40B4-BE49-F238E27FC236}">
                <a16:creationId xmlns:a16="http://schemas.microsoft.com/office/drawing/2014/main" id="{CD77F003-CF45-41D2-8296-471BC4BC3629}"/>
              </a:ext>
            </a:extLst>
          </p:cNvPr>
          <p:cNvSpPr/>
          <p:nvPr/>
        </p:nvSpPr>
        <p:spPr>
          <a:xfrm rot="10800000">
            <a:off x="6686520" y="3915824"/>
            <a:ext cx="459995" cy="309115"/>
          </a:xfrm>
          <a:prstGeom prst="homePlate">
            <a:avLst/>
          </a:prstGeom>
          <a:solidFill>
            <a:schemeClr val="bg1"/>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42" name="ZoneTexte 141">
            <a:extLst>
              <a:ext uri="{FF2B5EF4-FFF2-40B4-BE49-F238E27FC236}">
                <a16:creationId xmlns:a16="http://schemas.microsoft.com/office/drawing/2014/main" id="{4B904321-19B5-41B8-9502-7F150D494768}"/>
              </a:ext>
            </a:extLst>
          </p:cNvPr>
          <p:cNvSpPr txBox="1"/>
          <p:nvPr/>
        </p:nvSpPr>
        <p:spPr>
          <a:xfrm>
            <a:off x="4994111" y="4083725"/>
            <a:ext cx="1060180" cy="369332"/>
          </a:xfrm>
          <a:prstGeom prst="rect">
            <a:avLst/>
          </a:prstGeom>
          <a:noFill/>
        </p:spPr>
        <p:txBody>
          <a:bodyPr wrap="square" rtlCol="0">
            <a:spAutoFit/>
          </a:bodyPr>
          <a:lstStyle/>
          <a:p>
            <a:r>
              <a:rPr lang="fr-FR" b="1" dirty="0"/>
              <a:t>lavage</a:t>
            </a:r>
          </a:p>
        </p:txBody>
      </p:sp>
      <p:sp>
        <p:nvSpPr>
          <p:cNvPr id="143" name="Arc partiel 142">
            <a:extLst>
              <a:ext uri="{FF2B5EF4-FFF2-40B4-BE49-F238E27FC236}">
                <a16:creationId xmlns:a16="http://schemas.microsoft.com/office/drawing/2014/main" id="{5441449E-E0E9-4582-A305-B18BFAAFDCC0}"/>
              </a:ext>
            </a:extLst>
          </p:cNvPr>
          <p:cNvSpPr/>
          <p:nvPr/>
        </p:nvSpPr>
        <p:spPr>
          <a:xfrm rot="2730325">
            <a:off x="10372912" y="2275749"/>
            <a:ext cx="427616" cy="442310"/>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44" name="Arc partiel 143">
            <a:extLst>
              <a:ext uri="{FF2B5EF4-FFF2-40B4-BE49-F238E27FC236}">
                <a16:creationId xmlns:a16="http://schemas.microsoft.com/office/drawing/2014/main" id="{F7255531-1858-4D5B-A089-B35C9CE3B113}"/>
              </a:ext>
            </a:extLst>
          </p:cNvPr>
          <p:cNvSpPr/>
          <p:nvPr/>
        </p:nvSpPr>
        <p:spPr>
          <a:xfrm rot="5400000">
            <a:off x="10161627" y="2983639"/>
            <a:ext cx="427616" cy="352099"/>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45" name="Arc partiel 144">
            <a:extLst>
              <a:ext uri="{FF2B5EF4-FFF2-40B4-BE49-F238E27FC236}">
                <a16:creationId xmlns:a16="http://schemas.microsoft.com/office/drawing/2014/main" id="{630D2C46-4630-4B18-8C91-4EF1870C9DF2}"/>
              </a:ext>
            </a:extLst>
          </p:cNvPr>
          <p:cNvSpPr/>
          <p:nvPr/>
        </p:nvSpPr>
        <p:spPr>
          <a:xfrm rot="12730111">
            <a:off x="9487080" y="2901713"/>
            <a:ext cx="427616" cy="383299"/>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46" name="Arc partiel 145">
            <a:extLst>
              <a:ext uri="{FF2B5EF4-FFF2-40B4-BE49-F238E27FC236}">
                <a16:creationId xmlns:a16="http://schemas.microsoft.com/office/drawing/2014/main" id="{2D32972B-9E2E-4703-A659-9ABFF47D2754}"/>
              </a:ext>
            </a:extLst>
          </p:cNvPr>
          <p:cNvSpPr/>
          <p:nvPr/>
        </p:nvSpPr>
        <p:spPr>
          <a:xfrm rot="13386592">
            <a:off x="9301213" y="2373543"/>
            <a:ext cx="427616" cy="398155"/>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47" name="Arc partiel 146">
            <a:extLst>
              <a:ext uri="{FF2B5EF4-FFF2-40B4-BE49-F238E27FC236}">
                <a16:creationId xmlns:a16="http://schemas.microsoft.com/office/drawing/2014/main" id="{DA3B3F75-AE6C-4498-8AFB-665EEAE67953}"/>
              </a:ext>
            </a:extLst>
          </p:cNvPr>
          <p:cNvSpPr/>
          <p:nvPr/>
        </p:nvSpPr>
        <p:spPr>
          <a:xfrm rot="19175008">
            <a:off x="9841688" y="1975510"/>
            <a:ext cx="427616" cy="370992"/>
          </a:xfrm>
          <a:prstGeom prst="pi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48" name="Flèche : pentagone 147">
            <a:extLst>
              <a:ext uri="{FF2B5EF4-FFF2-40B4-BE49-F238E27FC236}">
                <a16:creationId xmlns:a16="http://schemas.microsoft.com/office/drawing/2014/main" id="{822D53AD-9C0D-4446-909A-681DEB7BE714}"/>
              </a:ext>
            </a:extLst>
          </p:cNvPr>
          <p:cNvSpPr/>
          <p:nvPr/>
        </p:nvSpPr>
        <p:spPr>
          <a:xfrm rot="20783488">
            <a:off x="9225547" y="3025712"/>
            <a:ext cx="459995" cy="251716"/>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49" name="Flèche : pentagone 148">
            <a:extLst>
              <a:ext uri="{FF2B5EF4-FFF2-40B4-BE49-F238E27FC236}">
                <a16:creationId xmlns:a16="http://schemas.microsoft.com/office/drawing/2014/main" id="{419DB87B-63ED-4E65-97F8-A399943302FC}"/>
              </a:ext>
            </a:extLst>
          </p:cNvPr>
          <p:cNvSpPr/>
          <p:nvPr/>
        </p:nvSpPr>
        <p:spPr>
          <a:xfrm>
            <a:off x="9023379" y="2365254"/>
            <a:ext cx="459995" cy="309116"/>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50" name="Flèche : pentagone 149">
            <a:extLst>
              <a:ext uri="{FF2B5EF4-FFF2-40B4-BE49-F238E27FC236}">
                <a16:creationId xmlns:a16="http://schemas.microsoft.com/office/drawing/2014/main" id="{DDC18141-9A36-4F3A-9475-C095D4786229}"/>
              </a:ext>
            </a:extLst>
          </p:cNvPr>
          <p:cNvSpPr/>
          <p:nvPr/>
        </p:nvSpPr>
        <p:spPr>
          <a:xfrm rot="5400000">
            <a:off x="9826418" y="1761077"/>
            <a:ext cx="459995" cy="263661"/>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51" name="Flèche : pentagone 150">
            <a:extLst>
              <a:ext uri="{FF2B5EF4-FFF2-40B4-BE49-F238E27FC236}">
                <a16:creationId xmlns:a16="http://schemas.microsoft.com/office/drawing/2014/main" id="{47F55F8D-294A-4727-8619-9B62835E483E}"/>
              </a:ext>
            </a:extLst>
          </p:cNvPr>
          <p:cNvSpPr/>
          <p:nvPr/>
        </p:nvSpPr>
        <p:spPr>
          <a:xfrm rot="10800000">
            <a:off x="10607526" y="2394077"/>
            <a:ext cx="459995" cy="266124"/>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52" name="Flèche : pentagone 151">
            <a:extLst>
              <a:ext uri="{FF2B5EF4-FFF2-40B4-BE49-F238E27FC236}">
                <a16:creationId xmlns:a16="http://schemas.microsoft.com/office/drawing/2014/main" id="{8972B38F-E23A-4982-B3AC-A47DAD4B50D2}"/>
              </a:ext>
            </a:extLst>
          </p:cNvPr>
          <p:cNvSpPr/>
          <p:nvPr/>
        </p:nvSpPr>
        <p:spPr>
          <a:xfrm rot="12785809">
            <a:off x="10369123" y="3180565"/>
            <a:ext cx="459995" cy="294890"/>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153" name="Ellipse 152">
            <a:extLst>
              <a:ext uri="{FF2B5EF4-FFF2-40B4-BE49-F238E27FC236}">
                <a16:creationId xmlns:a16="http://schemas.microsoft.com/office/drawing/2014/main" id="{A86AA9CD-4C66-40FE-9FFF-2BB7AEB7316C}"/>
              </a:ext>
            </a:extLst>
          </p:cNvPr>
          <p:cNvSpPr/>
          <p:nvPr/>
        </p:nvSpPr>
        <p:spPr>
          <a:xfrm>
            <a:off x="9691737" y="2328322"/>
            <a:ext cx="727517" cy="709160"/>
          </a:xfrm>
          <a:prstGeom prst="ellipse">
            <a:avLst/>
          </a:prstGeom>
          <a:blipFill>
            <a:blip r:embed="rId3"/>
            <a:tile tx="0" ty="0" sx="100000" sy="100000" flip="none" algn="tl"/>
          </a:blipFill>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54" name="Ellipse 153">
            <a:extLst>
              <a:ext uri="{FF2B5EF4-FFF2-40B4-BE49-F238E27FC236}">
                <a16:creationId xmlns:a16="http://schemas.microsoft.com/office/drawing/2014/main" id="{0F8A559C-D68D-4A33-90D6-BCD1DFBE0715}"/>
              </a:ext>
            </a:extLst>
          </p:cNvPr>
          <p:cNvSpPr/>
          <p:nvPr/>
        </p:nvSpPr>
        <p:spPr>
          <a:xfrm>
            <a:off x="8272358" y="5502462"/>
            <a:ext cx="926354" cy="1068763"/>
          </a:xfrm>
          <a:prstGeom prst="ellipse">
            <a:avLst/>
          </a:prstGeom>
          <a:blipFill>
            <a:blip r:embed="rId3"/>
            <a:tile tx="0" ty="0" sx="100000" sy="100000" flip="none" algn="tl"/>
          </a:blipFill>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55" name="Flèche : courbe vers la gauche 154">
            <a:extLst>
              <a:ext uri="{FF2B5EF4-FFF2-40B4-BE49-F238E27FC236}">
                <a16:creationId xmlns:a16="http://schemas.microsoft.com/office/drawing/2014/main" id="{55340174-30AB-44EF-A1DD-EE4CF7B9B582}"/>
              </a:ext>
            </a:extLst>
          </p:cNvPr>
          <p:cNvSpPr/>
          <p:nvPr/>
        </p:nvSpPr>
        <p:spPr>
          <a:xfrm>
            <a:off x="9176625" y="3624019"/>
            <a:ext cx="807285" cy="1738830"/>
          </a:xfrm>
          <a:prstGeom prst="curved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56" name="Flèche : courbe vers la droite 155">
            <a:extLst>
              <a:ext uri="{FF2B5EF4-FFF2-40B4-BE49-F238E27FC236}">
                <a16:creationId xmlns:a16="http://schemas.microsoft.com/office/drawing/2014/main" id="{04BB4CDE-2D3A-4847-8623-17838EDF29AF}"/>
              </a:ext>
            </a:extLst>
          </p:cNvPr>
          <p:cNvSpPr/>
          <p:nvPr/>
        </p:nvSpPr>
        <p:spPr>
          <a:xfrm>
            <a:off x="9983910" y="3618538"/>
            <a:ext cx="888403" cy="1792699"/>
          </a:xfrm>
          <a:prstGeom prst="curved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57" name="ZoneTexte 156">
            <a:extLst>
              <a:ext uri="{FF2B5EF4-FFF2-40B4-BE49-F238E27FC236}">
                <a16:creationId xmlns:a16="http://schemas.microsoft.com/office/drawing/2014/main" id="{D85DADBC-ADEF-470D-9DFF-335E82947858}"/>
              </a:ext>
            </a:extLst>
          </p:cNvPr>
          <p:cNvSpPr txBox="1"/>
          <p:nvPr/>
        </p:nvSpPr>
        <p:spPr>
          <a:xfrm>
            <a:off x="8321032" y="1667012"/>
            <a:ext cx="576776" cy="461665"/>
          </a:xfrm>
          <a:prstGeom prst="rect">
            <a:avLst/>
          </a:prstGeom>
          <a:noFill/>
        </p:spPr>
        <p:txBody>
          <a:bodyPr wrap="square" rtlCol="0">
            <a:spAutoFit/>
          </a:bodyPr>
          <a:lstStyle/>
          <a:p>
            <a:r>
              <a:rPr lang="fr-FR" sz="2400" b="1" dirty="0">
                <a:solidFill>
                  <a:srgbClr val="FFFF00"/>
                </a:solidFill>
              </a:rPr>
              <a:t>4</a:t>
            </a:r>
          </a:p>
        </p:txBody>
      </p:sp>
      <p:sp>
        <p:nvSpPr>
          <p:cNvPr id="158" name="Ellipse 157">
            <a:extLst>
              <a:ext uri="{FF2B5EF4-FFF2-40B4-BE49-F238E27FC236}">
                <a16:creationId xmlns:a16="http://schemas.microsoft.com/office/drawing/2014/main" id="{EC32A331-F6A5-4159-B480-600EF105B472}"/>
              </a:ext>
            </a:extLst>
          </p:cNvPr>
          <p:cNvSpPr/>
          <p:nvPr/>
        </p:nvSpPr>
        <p:spPr>
          <a:xfrm>
            <a:off x="8306964" y="1685077"/>
            <a:ext cx="436099" cy="443599"/>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9" name="ZoneTexte 158">
            <a:extLst>
              <a:ext uri="{FF2B5EF4-FFF2-40B4-BE49-F238E27FC236}">
                <a16:creationId xmlns:a16="http://schemas.microsoft.com/office/drawing/2014/main" id="{BB29A27B-09BE-44AD-A916-B81C2C3B50C6}"/>
              </a:ext>
            </a:extLst>
          </p:cNvPr>
          <p:cNvSpPr txBox="1"/>
          <p:nvPr/>
        </p:nvSpPr>
        <p:spPr>
          <a:xfrm>
            <a:off x="978777" y="1938310"/>
            <a:ext cx="1191814" cy="369332"/>
          </a:xfrm>
          <a:prstGeom prst="rect">
            <a:avLst/>
          </a:prstGeom>
          <a:noFill/>
        </p:spPr>
        <p:txBody>
          <a:bodyPr wrap="square" rtlCol="0">
            <a:spAutoFit/>
          </a:bodyPr>
          <a:lstStyle/>
          <a:p>
            <a:r>
              <a:rPr lang="fr-FR" b="1" dirty="0">
                <a:solidFill>
                  <a:schemeClr val="bg1"/>
                </a:solidFill>
              </a:rPr>
              <a:t>résine</a:t>
            </a:r>
          </a:p>
        </p:txBody>
      </p:sp>
      <p:sp>
        <p:nvSpPr>
          <p:cNvPr id="160" name="ZoneTexte 159">
            <a:extLst>
              <a:ext uri="{FF2B5EF4-FFF2-40B4-BE49-F238E27FC236}">
                <a16:creationId xmlns:a16="http://schemas.microsoft.com/office/drawing/2014/main" id="{A35B6E03-C9D9-4E3C-89FB-A8C238FC569D}"/>
              </a:ext>
            </a:extLst>
          </p:cNvPr>
          <p:cNvSpPr txBox="1"/>
          <p:nvPr/>
        </p:nvSpPr>
        <p:spPr>
          <a:xfrm>
            <a:off x="3439395" y="3779418"/>
            <a:ext cx="1191814" cy="369332"/>
          </a:xfrm>
          <a:prstGeom prst="rect">
            <a:avLst/>
          </a:prstGeom>
          <a:noFill/>
        </p:spPr>
        <p:txBody>
          <a:bodyPr wrap="square" rtlCol="0">
            <a:spAutoFit/>
          </a:bodyPr>
          <a:lstStyle/>
          <a:p>
            <a:r>
              <a:rPr lang="fr-FR" b="1" dirty="0">
                <a:solidFill>
                  <a:schemeClr val="bg1"/>
                </a:solidFill>
              </a:rPr>
              <a:t>mélange</a:t>
            </a:r>
          </a:p>
        </p:txBody>
      </p:sp>
    </p:spTree>
    <p:extLst>
      <p:ext uri="{BB962C8B-B14F-4D97-AF65-F5344CB8AC3E}">
        <p14:creationId xmlns:p14="http://schemas.microsoft.com/office/powerpoint/2010/main" val="3614320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95A271-8875-6BCE-0A4A-542683BB3917}"/>
              </a:ext>
            </a:extLst>
          </p:cNvPr>
          <p:cNvSpPr>
            <a:spLocks noGrp="1"/>
          </p:cNvSpPr>
          <p:nvPr>
            <p:ph type="ctrTitle"/>
          </p:nvPr>
        </p:nvSpPr>
        <p:spPr>
          <a:xfrm>
            <a:off x="1280159" y="3386775"/>
            <a:ext cx="8311102" cy="3080335"/>
          </a:xfrm>
        </p:spPr>
        <p:txBody>
          <a:bodyPr rtlCol="0"/>
          <a:lstStyle>
            <a:defPPr>
              <a:defRPr lang="fr-FR"/>
            </a:defPPr>
          </a:lstStyle>
          <a:p>
            <a:pPr rtl="0"/>
            <a:r>
              <a:rPr lang="fr-FR" dirty="0"/>
              <a:t>INTRODUCTION</a:t>
            </a:r>
          </a:p>
        </p:txBody>
      </p:sp>
      <p:pic>
        <p:nvPicPr>
          <p:cNvPr id="7" name="Espace réservé d’image 8" descr="Coucher de soleil sur des montagnes">
            <a:extLst>
              <a:ext uri="{FF2B5EF4-FFF2-40B4-BE49-F238E27FC236}">
                <a16:creationId xmlns:a16="http://schemas.microsoft.com/office/drawing/2014/main" id="{DABEABE1-2983-8759-E3F7-CCC6330C6BA1}"/>
              </a:ext>
            </a:extLst>
          </p:cNvPr>
          <p:cNvPicPr>
            <a:picLocks noGrp="1" noChangeAspect="1"/>
          </p:cNvPicPr>
          <p:nvPr>
            <p:ph type="pic" sz="quarter" idx="4294967295"/>
          </p:nvPr>
        </p:nvPicPr>
        <p:blipFill rotWithShape="1">
          <a:blip r:embed="rId3"/>
          <a:srcRect l="23" r="23"/>
          <a:stretch/>
        </p:blipFill>
        <p:spPr>
          <a:xfrm>
            <a:off x="8197587" y="411831"/>
            <a:ext cx="3521337" cy="3521344"/>
          </a:xfrm>
        </p:spPr>
      </p:pic>
    </p:spTree>
    <p:extLst>
      <p:ext uri="{BB962C8B-B14F-4D97-AF65-F5344CB8AC3E}">
        <p14:creationId xmlns:p14="http://schemas.microsoft.com/office/powerpoint/2010/main" val="19412357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436914" y="115751"/>
            <a:ext cx="10784114" cy="6742249"/>
          </a:xfrm>
        </p:spPr>
        <p:txBody>
          <a:bodyPr rtlCol="0">
            <a:normAutofit fontScale="77500" lnSpcReduction="20000"/>
          </a:bodyPr>
          <a:lstStyle>
            <a:defPPr>
              <a:defRPr lang="fr-FR"/>
            </a:defPPr>
          </a:lstStyle>
          <a:p>
            <a:pPr marL="685800" indent="-685800">
              <a:lnSpc>
                <a:spcPct val="107000"/>
              </a:lnSpc>
              <a:spcAft>
                <a:spcPts val="800"/>
              </a:spcAft>
              <a:buFont typeface="Wingdings" panose="05000000000000000000" pitchFamily="2" charset="2"/>
              <a:buChar char="Ø"/>
            </a:pPr>
            <a:r>
              <a:rPr lang="fr-FR" sz="4600" dirty="0">
                <a:effectLst/>
                <a:latin typeface="Aptos"/>
                <a:ea typeface="Aptos"/>
                <a:cs typeface="Times New Roman" panose="02020603050405020304" pitchFamily="18" charset="0"/>
              </a:rPr>
              <a:t>Chromatographie sur Couche Mince (CCM)</a:t>
            </a:r>
          </a:p>
          <a:p>
            <a:pPr marL="1943100" lvl="3" indent="-571500">
              <a:lnSpc>
                <a:spcPct val="107000"/>
              </a:lnSpc>
              <a:spcAft>
                <a:spcPts val="800"/>
              </a:spcAft>
              <a:buFont typeface="Wingdings" panose="05000000000000000000" pitchFamily="2" charset="2"/>
              <a:buChar char="v"/>
            </a:pPr>
            <a:r>
              <a:rPr lang="fr-FR" sz="3600" kern="100" dirty="0">
                <a:solidFill>
                  <a:schemeClr val="bg1"/>
                </a:solidFill>
                <a:effectLst/>
                <a:latin typeface="Aptos"/>
                <a:ea typeface="Aptos"/>
                <a:cs typeface="Times New Roman" panose="02020603050405020304" pitchFamily="18" charset="0"/>
              </a:rPr>
              <a:t>Principe de la Chromatographie sur Couche Mince :</a:t>
            </a:r>
          </a:p>
          <a:p>
            <a:pPr>
              <a:lnSpc>
                <a:spcPct val="107000"/>
              </a:lnSpc>
              <a:spcAft>
                <a:spcPts val="800"/>
              </a:spcAft>
            </a:pPr>
            <a:r>
              <a:rPr lang="fr-FR" sz="3600" kern="100" dirty="0">
                <a:effectLst/>
                <a:latin typeface="Aptos"/>
                <a:ea typeface="Aptos"/>
                <a:cs typeface="Times New Roman" panose="02020603050405020304" pitchFamily="18" charset="0"/>
              </a:rPr>
              <a:t>      - Utilise une couche mince de phase stationnaire sur un support solide tel que le verre, l'aluminium ou le plastique.</a:t>
            </a:r>
          </a:p>
          <a:p>
            <a:pPr>
              <a:lnSpc>
                <a:spcPct val="107000"/>
              </a:lnSpc>
              <a:spcAft>
                <a:spcPts val="800"/>
              </a:spcAft>
            </a:pPr>
            <a:r>
              <a:rPr lang="fr-FR" sz="3600" kern="100" dirty="0">
                <a:effectLst/>
                <a:latin typeface="Aptos"/>
                <a:ea typeface="Aptos"/>
                <a:cs typeface="Times New Roman" panose="02020603050405020304" pitchFamily="18" charset="0"/>
              </a:rPr>
              <a:t>      - Les composants migrent à travers la couche mince en fonction de leur affinité pour la phase stationnaire.</a:t>
            </a:r>
          </a:p>
          <a:p>
            <a:pPr>
              <a:lnSpc>
                <a:spcPct val="107000"/>
              </a:lnSpc>
              <a:spcAft>
                <a:spcPts val="800"/>
              </a:spcAft>
            </a:pPr>
            <a:r>
              <a:rPr lang="fr-FR" sz="3600" kern="100" dirty="0">
                <a:effectLst/>
                <a:latin typeface="Aptos"/>
                <a:ea typeface="Aptos"/>
                <a:cs typeface="Times New Roman" panose="02020603050405020304" pitchFamily="18" charset="0"/>
              </a:rPr>
              <a:t>      - Applications : séparation de mélanges complexes, identification de composés inconnus, purification de produits chimiques, etc.</a:t>
            </a:r>
          </a:p>
          <a:p>
            <a:pPr marL="2857500" lvl="5" indent="-571500" algn="l">
              <a:lnSpc>
                <a:spcPct val="107000"/>
              </a:lnSpc>
              <a:spcAft>
                <a:spcPts val="800"/>
              </a:spcAft>
              <a:buFont typeface="Wingdings" panose="05000000000000000000" pitchFamily="2" charset="2"/>
              <a:buChar char="v"/>
            </a:pPr>
            <a:r>
              <a:rPr lang="fr-FR" sz="3600" kern="100" dirty="0">
                <a:solidFill>
                  <a:schemeClr val="bg1"/>
                </a:solidFill>
                <a:effectLst/>
                <a:latin typeface="Aptos"/>
                <a:ea typeface="Aptos"/>
                <a:cs typeface="Times New Roman" panose="02020603050405020304" pitchFamily="18" charset="0"/>
              </a:rPr>
              <a:t>Avantages et Limitations :</a:t>
            </a:r>
          </a:p>
          <a:p>
            <a:pPr>
              <a:lnSpc>
                <a:spcPct val="107000"/>
              </a:lnSpc>
              <a:spcAft>
                <a:spcPts val="800"/>
              </a:spcAft>
            </a:pPr>
            <a:r>
              <a:rPr lang="fr-FR" sz="3600" kern="100" dirty="0">
                <a:effectLst/>
                <a:latin typeface="Aptos"/>
                <a:ea typeface="Aptos"/>
                <a:cs typeface="Times New Roman" panose="02020603050405020304" pitchFamily="18" charset="0"/>
              </a:rPr>
              <a:t>      - Avantages : simplicité, rapidité, coût abordable.</a:t>
            </a:r>
          </a:p>
          <a:p>
            <a:pPr>
              <a:lnSpc>
                <a:spcPct val="107000"/>
              </a:lnSpc>
              <a:spcAft>
                <a:spcPts val="800"/>
              </a:spcAft>
            </a:pPr>
            <a:r>
              <a:rPr lang="fr-FR" sz="3600" kern="100" dirty="0">
                <a:effectLst/>
                <a:latin typeface="Aptos"/>
                <a:ea typeface="Aptos"/>
                <a:cs typeface="Times New Roman" panose="02020603050405020304" pitchFamily="18" charset="0"/>
              </a:rPr>
              <a:t>      - Limitations : moindre résolution que d'autres techniques chromatographiques, sensibilité limitée, etc.</a:t>
            </a:r>
            <a:endParaRPr lang="fr-FR" sz="3600" u="sng" kern="100" dirty="0">
              <a:effectLst/>
              <a:latin typeface="Aptos"/>
              <a:ea typeface="Aptos"/>
              <a:cs typeface="Times New Roman" panose="02020603050405020304" pitchFamily="18" charset="0"/>
            </a:endParaRP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cxnSp>
        <p:nvCxnSpPr>
          <p:cNvPr id="4" name="Connecteur droit 3">
            <a:extLst>
              <a:ext uri="{FF2B5EF4-FFF2-40B4-BE49-F238E27FC236}">
                <a16:creationId xmlns:a16="http://schemas.microsoft.com/office/drawing/2014/main" id="{E2A9FF9B-2E68-426C-803B-094B6C386090}"/>
              </a:ext>
            </a:extLst>
          </p:cNvPr>
          <p:cNvCxnSpPr>
            <a:cxnSpLocks/>
          </p:cNvCxnSpPr>
          <p:nvPr/>
        </p:nvCxnSpPr>
        <p:spPr>
          <a:xfrm>
            <a:off x="2166810" y="587007"/>
            <a:ext cx="770871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90980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86DE12FF-38C5-41E8-8D63-DF7A3B814730}"/>
              </a:ext>
            </a:extLst>
          </p:cNvPr>
          <p:cNvSpPr/>
          <p:nvPr/>
        </p:nvSpPr>
        <p:spPr>
          <a:xfrm>
            <a:off x="10164715" y="2260206"/>
            <a:ext cx="937854" cy="2067945"/>
          </a:xfrm>
          <a:prstGeom prst="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6" name="Rectangle 95">
            <a:extLst>
              <a:ext uri="{FF2B5EF4-FFF2-40B4-BE49-F238E27FC236}">
                <a16:creationId xmlns:a16="http://schemas.microsoft.com/office/drawing/2014/main" id="{4077E394-F260-4671-B756-5B127775EC0C}"/>
              </a:ext>
            </a:extLst>
          </p:cNvPr>
          <p:cNvSpPr/>
          <p:nvPr/>
        </p:nvSpPr>
        <p:spPr>
          <a:xfrm>
            <a:off x="10192860" y="2482584"/>
            <a:ext cx="881578" cy="159706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sp>
        <p:nvSpPr>
          <p:cNvPr id="11" name="Rectangle 10">
            <a:extLst>
              <a:ext uri="{FF2B5EF4-FFF2-40B4-BE49-F238E27FC236}">
                <a16:creationId xmlns:a16="http://schemas.microsoft.com/office/drawing/2014/main" id="{DDD5918C-53E5-4C13-87D6-2F33674E8902}"/>
              </a:ext>
            </a:extLst>
          </p:cNvPr>
          <p:cNvSpPr/>
          <p:nvPr/>
        </p:nvSpPr>
        <p:spPr>
          <a:xfrm>
            <a:off x="1533378" y="2110154"/>
            <a:ext cx="1266093" cy="2307102"/>
          </a:xfrm>
          <a:prstGeom prst="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3" name="Connecteur droit 12">
            <a:extLst>
              <a:ext uri="{FF2B5EF4-FFF2-40B4-BE49-F238E27FC236}">
                <a16:creationId xmlns:a16="http://schemas.microsoft.com/office/drawing/2014/main" id="{D7503704-E9E3-472B-BBA2-E5E2AC5BF924}"/>
              </a:ext>
            </a:extLst>
          </p:cNvPr>
          <p:cNvCxnSpPr>
            <a:cxnSpLocks/>
          </p:cNvCxnSpPr>
          <p:nvPr/>
        </p:nvCxnSpPr>
        <p:spPr>
          <a:xfrm>
            <a:off x="3291840" y="2110154"/>
            <a:ext cx="0" cy="2307102"/>
          </a:xfrm>
          <a:prstGeom prst="line">
            <a:avLst/>
          </a:prstGeom>
          <a:ln w="57150"/>
        </p:spPr>
        <p:style>
          <a:lnRef idx="1">
            <a:schemeClr val="dk1"/>
          </a:lnRef>
          <a:fillRef idx="0">
            <a:schemeClr val="dk1"/>
          </a:fillRef>
          <a:effectRef idx="0">
            <a:schemeClr val="dk1"/>
          </a:effectRef>
          <a:fontRef idx="minor">
            <a:schemeClr val="tx1"/>
          </a:fontRef>
        </p:style>
      </p:cxnSp>
      <p:cxnSp>
        <p:nvCxnSpPr>
          <p:cNvPr id="15" name="Connecteur droit 14">
            <a:extLst>
              <a:ext uri="{FF2B5EF4-FFF2-40B4-BE49-F238E27FC236}">
                <a16:creationId xmlns:a16="http://schemas.microsoft.com/office/drawing/2014/main" id="{D9A4491C-04AE-4069-9254-F8CC4298A008}"/>
              </a:ext>
            </a:extLst>
          </p:cNvPr>
          <p:cNvCxnSpPr>
            <a:cxnSpLocks/>
          </p:cNvCxnSpPr>
          <p:nvPr/>
        </p:nvCxnSpPr>
        <p:spPr>
          <a:xfrm>
            <a:off x="4682201" y="2079670"/>
            <a:ext cx="0" cy="2307102"/>
          </a:xfrm>
          <a:prstGeom prst="line">
            <a:avLst/>
          </a:prstGeom>
          <a:ln w="57150"/>
        </p:spPr>
        <p:style>
          <a:lnRef idx="1">
            <a:schemeClr val="dk1"/>
          </a:lnRef>
          <a:fillRef idx="0">
            <a:schemeClr val="dk1"/>
          </a:fillRef>
          <a:effectRef idx="0">
            <a:schemeClr val="dk1"/>
          </a:effectRef>
          <a:fontRef idx="minor">
            <a:schemeClr val="tx1"/>
          </a:fontRef>
        </p:style>
      </p:cxnSp>
      <p:cxnSp>
        <p:nvCxnSpPr>
          <p:cNvPr id="16" name="Connecteur droit 15">
            <a:extLst>
              <a:ext uri="{FF2B5EF4-FFF2-40B4-BE49-F238E27FC236}">
                <a16:creationId xmlns:a16="http://schemas.microsoft.com/office/drawing/2014/main" id="{2A75516B-AEC3-40F8-9AEA-2148F45FB7DB}"/>
              </a:ext>
            </a:extLst>
          </p:cNvPr>
          <p:cNvCxnSpPr>
            <a:cxnSpLocks/>
          </p:cNvCxnSpPr>
          <p:nvPr/>
        </p:nvCxnSpPr>
        <p:spPr>
          <a:xfrm flipH="1">
            <a:off x="3291841" y="4386772"/>
            <a:ext cx="1390360" cy="30484"/>
          </a:xfrm>
          <a:prstGeom prst="line">
            <a:avLst/>
          </a:prstGeom>
          <a:ln w="57150"/>
        </p:spPr>
        <p:style>
          <a:lnRef idx="1">
            <a:schemeClr val="dk1"/>
          </a:lnRef>
          <a:fillRef idx="0">
            <a:schemeClr val="dk1"/>
          </a:fillRef>
          <a:effectRef idx="0">
            <a:schemeClr val="dk1"/>
          </a:effectRef>
          <a:fontRef idx="minor">
            <a:schemeClr val="tx1"/>
          </a:fontRef>
        </p:style>
      </p:cxnSp>
      <p:cxnSp>
        <p:nvCxnSpPr>
          <p:cNvPr id="20" name="Connecteur droit 19">
            <a:extLst>
              <a:ext uri="{FF2B5EF4-FFF2-40B4-BE49-F238E27FC236}">
                <a16:creationId xmlns:a16="http://schemas.microsoft.com/office/drawing/2014/main" id="{FBECD78B-9771-403C-9DB6-907669F0DB8A}"/>
              </a:ext>
            </a:extLst>
          </p:cNvPr>
          <p:cNvCxnSpPr/>
          <p:nvPr/>
        </p:nvCxnSpPr>
        <p:spPr>
          <a:xfrm flipV="1">
            <a:off x="3080825" y="1941342"/>
            <a:ext cx="0" cy="295421"/>
          </a:xfrm>
          <a:prstGeom prst="line">
            <a:avLst/>
          </a:prstGeom>
          <a:ln w="57150"/>
        </p:spPr>
        <p:style>
          <a:lnRef idx="1">
            <a:schemeClr val="dk1"/>
          </a:lnRef>
          <a:fillRef idx="0">
            <a:schemeClr val="dk1"/>
          </a:fillRef>
          <a:effectRef idx="0">
            <a:schemeClr val="dk1"/>
          </a:effectRef>
          <a:fontRef idx="minor">
            <a:schemeClr val="tx1"/>
          </a:fontRef>
        </p:style>
      </p:cxnSp>
      <p:cxnSp>
        <p:nvCxnSpPr>
          <p:cNvPr id="21" name="Connecteur droit 20">
            <a:extLst>
              <a:ext uri="{FF2B5EF4-FFF2-40B4-BE49-F238E27FC236}">
                <a16:creationId xmlns:a16="http://schemas.microsoft.com/office/drawing/2014/main" id="{5BE8621A-AD09-4C72-A8C5-2B9E7527648F}"/>
              </a:ext>
            </a:extLst>
          </p:cNvPr>
          <p:cNvCxnSpPr/>
          <p:nvPr/>
        </p:nvCxnSpPr>
        <p:spPr>
          <a:xfrm flipV="1">
            <a:off x="5019822" y="1924926"/>
            <a:ext cx="0" cy="295421"/>
          </a:xfrm>
          <a:prstGeom prst="line">
            <a:avLst/>
          </a:prstGeom>
          <a:ln w="57150"/>
        </p:spPr>
        <p:style>
          <a:lnRef idx="1">
            <a:schemeClr val="dk1"/>
          </a:lnRef>
          <a:fillRef idx="0">
            <a:schemeClr val="dk1"/>
          </a:fillRef>
          <a:effectRef idx="0">
            <a:schemeClr val="dk1"/>
          </a:effectRef>
          <a:fontRef idx="minor">
            <a:schemeClr val="tx1"/>
          </a:fontRef>
        </p:style>
      </p:cxnSp>
      <p:cxnSp>
        <p:nvCxnSpPr>
          <p:cNvPr id="22" name="Connecteur droit 21">
            <a:extLst>
              <a:ext uri="{FF2B5EF4-FFF2-40B4-BE49-F238E27FC236}">
                <a16:creationId xmlns:a16="http://schemas.microsoft.com/office/drawing/2014/main" id="{7B7E7161-027F-42DD-82F1-1D7702C49D3D}"/>
              </a:ext>
            </a:extLst>
          </p:cNvPr>
          <p:cNvCxnSpPr>
            <a:cxnSpLocks/>
          </p:cNvCxnSpPr>
          <p:nvPr/>
        </p:nvCxnSpPr>
        <p:spPr>
          <a:xfrm flipH="1">
            <a:off x="3080825" y="1938991"/>
            <a:ext cx="1938997"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26" name="Connecteur droit 25">
            <a:extLst>
              <a:ext uri="{FF2B5EF4-FFF2-40B4-BE49-F238E27FC236}">
                <a16:creationId xmlns:a16="http://schemas.microsoft.com/office/drawing/2014/main" id="{21126052-B261-48F8-A898-715BE4F20397}"/>
              </a:ext>
            </a:extLst>
          </p:cNvPr>
          <p:cNvCxnSpPr/>
          <p:nvPr/>
        </p:nvCxnSpPr>
        <p:spPr>
          <a:xfrm>
            <a:off x="1533378" y="4051495"/>
            <a:ext cx="1266093" cy="0"/>
          </a:xfrm>
          <a:prstGeom prst="line">
            <a:avLst/>
          </a:prstGeom>
        </p:spPr>
        <p:style>
          <a:lnRef idx="1">
            <a:schemeClr val="dk1"/>
          </a:lnRef>
          <a:fillRef idx="0">
            <a:schemeClr val="dk1"/>
          </a:fillRef>
          <a:effectRef idx="0">
            <a:schemeClr val="dk1"/>
          </a:effectRef>
          <a:fontRef idx="minor">
            <a:schemeClr val="tx1"/>
          </a:fontRef>
        </p:style>
      </p:cxnSp>
      <p:cxnSp>
        <p:nvCxnSpPr>
          <p:cNvPr id="27" name="Connecteur droit 26">
            <a:extLst>
              <a:ext uri="{FF2B5EF4-FFF2-40B4-BE49-F238E27FC236}">
                <a16:creationId xmlns:a16="http://schemas.microsoft.com/office/drawing/2014/main" id="{B2F5F1B6-1311-4116-8AFB-26B5FC357D3E}"/>
              </a:ext>
            </a:extLst>
          </p:cNvPr>
          <p:cNvCxnSpPr>
            <a:cxnSpLocks/>
          </p:cNvCxnSpPr>
          <p:nvPr/>
        </p:nvCxnSpPr>
        <p:spPr>
          <a:xfrm>
            <a:off x="3291840" y="4175758"/>
            <a:ext cx="1348160" cy="0"/>
          </a:xfrm>
          <a:prstGeom prst="line">
            <a:avLst/>
          </a:prstGeom>
        </p:spPr>
        <p:style>
          <a:lnRef idx="1">
            <a:schemeClr val="accent2"/>
          </a:lnRef>
          <a:fillRef idx="0">
            <a:schemeClr val="accent2"/>
          </a:fillRef>
          <a:effectRef idx="0">
            <a:schemeClr val="accent2"/>
          </a:effectRef>
          <a:fontRef idx="minor">
            <a:schemeClr val="tx1"/>
          </a:fontRef>
        </p:style>
      </p:cxnSp>
      <p:sp>
        <p:nvSpPr>
          <p:cNvPr id="29" name="Ellipse 28">
            <a:extLst>
              <a:ext uri="{FF2B5EF4-FFF2-40B4-BE49-F238E27FC236}">
                <a16:creationId xmlns:a16="http://schemas.microsoft.com/office/drawing/2014/main" id="{0BCC4094-EBF7-4EA5-9EAE-794C6CF41987}"/>
              </a:ext>
            </a:extLst>
          </p:cNvPr>
          <p:cNvSpPr/>
          <p:nvPr/>
        </p:nvSpPr>
        <p:spPr>
          <a:xfrm>
            <a:off x="2110156" y="3995240"/>
            <a:ext cx="112541" cy="112533"/>
          </a:xfrm>
          <a:prstGeom prst="ellipse">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30" name="Ellipse 29">
            <a:extLst>
              <a:ext uri="{FF2B5EF4-FFF2-40B4-BE49-F238E27FC236}">
                <a16:creationId xmlns:a16="http://schemas.microsoft.com/office/drawing/2014/main" id="{C8E1B02F-BB7E-4844-92BA-9328D147B419}"/>
              </a:ext>
            </a:extLst>
          </p:cNvPr>
          <p:cNvSpPr/>
          <p:nvPr/>
        </p:nvSpPr>
        <p:spPr>
          <a:xfrm>
            <a:off x="1727981" y="3978830"/>
            <a:ext cx="112541" cy="11253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31" name="Ellipse 30">
            <a:extLst>
              <a:ext uri="{FF2B5EF4-FFF2-40B4-BE49-F238E27FC236}">
                <a16:creationId xmlns:a16="http://schemas.microsoft.com/office/drawing/2014/main" id="{51812CA9-6EF5-455C-BF70-D797FCDE995B}"/>
              </a:ext>
            </a:extLst>
          </p:cNvPr>
          <p:cNvSpPr/>
          <p:nvPr/>
        </p:nvSpPr>
        <p:spPr>
          <a:xfrm>
            <a:off x="2513428" y="3976481"/>
            <a:ext cx="112541" cy="112533"/>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38" name="Rectangle 37">
            <a:extLst>
              <a:ext uri="{FF2B5EF4-FFF2-40B4-BE49-F238E27FC236}">
                <a16:creationId xmlns:a16="http://schemas.microsoft.com/office/drawing/2014/main" id="{FF61E290-DEA1-4F7B-8476-B80BAD46CC5E}"/>
              </a:ext>
            </a:extLst>
          </p:cNvPr>
          <p:cNvSpPr/>
          <p:nvPr/>
        </p:nvSpPr>
        <p:spPr>
          <a:xfrm>
            <a:off x="3291839" y="4133554"/>
            <a:ext cx="1390354" cy="24149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9" name="Connecteur droit 38">
            <a:extLst>
              <a:ext uri="{FF2B5EF4-FFF2-40B4-BE49-F238E27FC236}">
                <a16:creationId xmlns:a16="http://schemas.microsoft.com/office/drawing/2014/main" id="{6CBD0816-1BA8-4AFB-967D-526864A6CF44}"/>
              </a:ext>
            </a:extLst>
          </p:cNvPr>
          <p:cNvCxnSpPr>
            <a:cxnSpLocks/>
          </p:cNvCxnSpPr>
          <p:nvPr/>
        </p:nvCxnSpPr>
        <p:spPr>
          <a:xfrm>
            <a:off x="6764216" y="2065602"/>
            <a:ext cx="0" cy="2307102"/>
          </a:xfrm>
          <a:prstGeom prst="line">
            <a:avLst/>
          </a:prstGeom>
          <a:ln w="57150"/>
        </p:spPr>
        <p:style>
          <a:lnRef idx="1">
            <a:schemeClr val="dk1"/>
          </a:lnRef>
          <a:fillRef idx="0">
            <a:schemeClr val="dk1"/>
          </a:fillRef>
          <a:effectRef idx="0">
            <a:schemeClr val="dk1"/>
          </a:effectRef>
          <a:fontRef idx="minor">
            <a:schemeClr val="tx1"/>
          </a:fontRef>
        </p:style>
      </p:cxnSp>
      <p:cxnSp>
        <p:nvCxnSpPr>
          <p:cNvPr id="40" name="Connecteur droit 39">
            <a:extLst>
              <a:ext uri="{FF2B5EF4-FFF2-40B4-BE49-F238E27FC236}">
                <a16:creationId xmlns:a16="http://schemas.microsoft.com/office/drawing/2014/main" id="{73F97D9E-6E40-42DE-A484-1CAA03BFE19C}"/>
              </a:ext>
            </a:extLst>
          </p:cNvPr>
          <p:cNvCxnSpPr>
            <a:cxnSpLocks/>
          </p:cNvCxnSpPr>
          <p:nvPr/>
        </p:nvCxnSpPr>
        <p:spPr>
          <a:xfrm>
            <a:off x="8154577" y="2035118"/>
            <a:ext cx="0" cy="2307102"/>
          </a:xfrm>
          <a:prstGeom prst="line">
            <a:avLst/>
          </a:prstGeom>
          <a:ln w="57150"/>
        </p:spPr>
        <p:style>
          <a:lnRef idx="1">
            <a:schemeClr val="dk1"/>
          </a:lnRef>
          <a:fillRef idx="0">
            <a:schemeClr val="dk1"/>
          </a:fillRef>
          <a:effectRef idx="0">
            <a:schemeClr val="dk1"/>
          </a:effectRef>
          <a:fontRef idx="minor">
            <a:schemeClr val="tx1"/>
          </a:fontRef>
        </p:style>
      </p:cxnSp>
      <p:cxnSp>
        <p:nvCxnSpPr>
          <p:cNvPr id="41" name="Connecteur droit 40">
            <a:extLst>
              <a:ext uri="{FF2B5EF4-FFF2-40B4-BE49-F238E27FC236}">
                <a16:creationId xmlns:a16="http://schemas.microsoft.com/office/drawing/2014/main" id="{973987D9-865C-45C5-BB72-49E68B84335F}"/>
              </a:ext>
            </a:extLst>
          </p:cNvPr>
          <p:cNvCxnSpPr/>
          <p:nvPr/>
        </p:nvCxnSpPr>
        <p:spPr>
          <a:xfrm flipV="1">
            <a:off x="6553201" y="1896790"/>
            <a:ext cx="0" cy="295421"/>
          </a:xfrm>
          <a:prstGeom prst="line">
            <a:avLst/>
          </a:prstGeom>
          <a:ln w="57150"/>
        </p:spPr>
        <p:style>
          <a:lnRef idx="1">
            <a:schemeClr val="dk1"/>
          </a:lnRef>
          <a:fillRef idx="0">
            <a:schemeClr val="dk1"/>
          </a:fillRef>
          <a:effectRef idx="0">
            <a:schemeClr val="dk1"/>
          </a:effectRef>
          <a:fontRef idx="minor">
            <a:schemeClr val="tx1"/>
          </a:fontRef>
        </p:style>
      </p:cxnSp>
      <p:cxnSp>
        <p:nvCxnSpPr>
          <p:cNvPr id="42" name="Connecteur droit 41">
            <a:extLst>
              <a:ext uri="{FF2B5EF4-FFF2-40B4-BE49-F238E27FC236}">
                <a16:creationId xmlns:a16="http://schemas.microsoft.com/office/drawing/2014/main" id="{D06E5E75-C43A-4E7D-8083-264D48D733DE}"/>
              </a:ext>
            </a:extLst>
          </p:cNvPr>
          <p:cNvCxnSpPr/>
          <p:nvPr/>
        </p:nvCxnSpPr>
        <p:spPr>
          <a:xfrm flipV="1">
            <a:off x="8492198" y="1880374"/>
            <a:ext cx="0" cy="295421"/>
          </a:xfrm>
          <a:prstGeom prst="line">
            <a:avLst/>
          </a:prstGeom>
          <a:ln w="57150"/>
        </p:spPr>
        <p:style>
          <a:lnRef idx="1">
            <a:schemeClr val="dk1"/>
          </a:lnRef>
          <a:fillRef idx="0">
            <a:schemeClr val="dk1"/>
          </a:fillRef>
          <a:effectRef idx="0">
            <a:schemeClr val="dk1"/>
          </a:effectRef>
          <a:fontRef idx="minor">
            <a:schemeClr val="tx1"/>
          </a:fontRef>
        </p:style>
      </p:cxnSp>
      <p:cxnSp>
        <p:nvCxnSpPr>
          <p:cNvPr id="43" name="Connecteur droit 42">
            <a:extLst>
              <a:ext uri="{FF2B5EF4-FFF2-40B4-BE49-F238E27FC236}">
                <a16:creationId xmlns:a16="http://schemas.microsoft.com/office/drawing/2014/main" id="{71955543-2502-48E8-8D4D-740F2DEE038A}"/>
              </a:ext>
            </a:extLst>
          </p:cNvPr>
          <p:cNvCxnSpPr>
            <a:cxnSpLocks/>
          </p:cNvCxnSpPr>
          <p:nvPr/>
        </p:nvCxnSpPr>
        <p:spPr>
          <a:xfrm flipH="1">
            <a:off x="6553201" y="1894439"/>
            <a:ext cx="1938997" cy="0"/>
          </a:xfrm>
          <a:prstGeom prst="line">
            <a:avLst/>
          </a:prstGeom>
          <a:ln w="57150"/>
        </p:spPr>
        <p:style>
          <a:lnRef idx="1">
            <a:schemeClr val="dk1"/>
          </a:lnRef>
          <a:fillRef idx="0">
            <a:schemeClr val="dk1"/>
          </a:fillRef>
          <a:effectRef idx="0">
            <a:schemeClr val="dk1"/>
          </a:effectRef>
          <a:fontRef idx="minor">
            <a:schemeClr val="tx1"/>
          </a:fontRef>
        </p:style>
      </p:cxnSp>
      <p:sp>
        <p:nvSpPr>
          <p:cNvPr id="44" name="Rectangle 43">
            <a:extLst>
              <a:ext uri="{FF2B5EF4-FFF2-40B4-BE49-F238E27FC236}">
                <a16:creationId xmlns:a16="http://schemas.microsoft.com/office/drawing/2014/main" id="{B8BE1D53-0BC1-42B6-8BC0-0CDEFC1D0E0F}"/>
              </a:ext>
            </a:extLst>
          </p:cNvPr>
          <p:cNvSpPr/>
          <p:nvPr/>
        </p:nvSpPr>
        <p:spPr>
          <a:xfrm>
            <a:off x="6764215" y="4089002"/>
            <a:ext cx="1390354" cy="24149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5" name="Connecteur droit 44">
            <a:extLst>
              <a:ext uri="{FF2B5EF4-FFF2-40B4-BE49-F238E27FC236}">
                <a16:creationId xmlns:a16="http://schemas.microsoft.com/office/drawing/2014/main" id="{BA939F08-080A-4A5B-AF11-39538E8B710A}"/>
              </a:ext>
            </a:extLst>
          </p:cNvPr>
          <p:cNvCxnSpPr>
            <a:cxnSpLocks/>
          </p:cNvCxnSpPr>
          <p:nvPr/>
        </p:nvCxnSpPr>
        <p:spPr>
          <a:xfrm flipH="1" flipV="1">
            <a:off x="6764215" y="4342220"/>
            <a:ext cx="1404427" cy="14068"/>
          </a:xfrm>
          <a:prstGeom prst="line">
            <a:avLst/>
          </a:prstGeom>
          <a:ln w="57150"/>
        </p:spPr>
        <p:style>
          <a:lnRef idx="1">
            <a:schemeClr val="dk1"/>
          </a:lnRef>
          <a:fillRef idx="0">
            <a:schemeClr val="dk1"/>
          </a:fillRef>
          <a:effectRef idx="0">
            <a:schemeClr val="dk1"/>
          </a:effectRef>
          <a:fontRef idx="minor">
            <a:schemeClr val="tx1"/>
          </a:fontRef>
        </p:style>
      </p:cxnSp>
      <p:sp>
        <p:nvSpPr>
          <p:cNvPr id="47" name="Rectangle 46">
            <a:extLst>
              <a:ext uri="{FF2B5EF4-FFF2-40B4-BE49-F238E27FC236}">
                <a16:creationId xmlns:a16="http://schemas.microsoft.com/office/drawing/2014/main" id="{6E6D1107-D359-4A76-A054-3DA85DF902EF}"/>
              </a:ext>
            </a:extLst>
          </p:cNvPr>
          <p:cNvSpPr/>
          <p:nvPr/>
        </p:nvSpPr>
        <p:spPr>
          <a:xfrm>
            <a:off x="6975232" y="2262554"/>
            <a:ext cx="937854" cy="2067945"/>
          </a:xfrm>
          <a:prstGeom prst="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8" name="Connecteur droit 47">
            <a:extLst>
              <a:ext uri="{FF2B5EF4-FFF2-40B4-BE49-F238E27FC236}">
                <a16:creationId xmlns:a16="http://schemas.microsoft.com/office/drawing/2014/main" id="{2748B94A-912A-4F00-8F47-B2F8A4D03879}"/>
              </a:ext>
            </a:extLst>
          </p:cNvPr>
          <p:cNvCxnSpPr>
            <a:cxnSpLocks/>
          </p:cNvCxnSpPr>
          <p:nvPr/>
        </p:nvCxnSpPr>
        <p:spPr>
          <a:xfrm>
            <a:off x="6975232" y="3936603"/>
            <a:ext cx="937854" cy="0"/>
          </a:xfrm>
          <a:prstGeom prst="line">
            <a:avLst/>
          </a:prstGeom>
        </p:spPr>
        <p:style>
          <a:lnRef idx="1">
            <a:schemeClr val="dk1"/>
          </a:lnRef>
          <a:fillRef idx="0">
            <a:schemeClr val="dk1"/>
          </a:fillRef>
          <a:effectRef idx="0">
            <a:schemeClr val="dk1"/>
          </a:effectRef>
          <a:fontRef idx="minor">
            <a:schemeClr val="tx1"/>
          </a:fontRef>
        </p:style>
      </p:cxnSp>
      <p:sp>
        <p:nvSpPr>
          <p:cNvPr id="49" name="Ellipse 48">
            <a:extLst>
              <a:ext uri="{FF2B5EF4-FFF2-40B4-BE49-F238E27FC236}">
                <a16:creationId xmlns:a16="http://schemas.microsoft.com/office/drawing/2014/main" id="{82034142-83ED-4D26-B3F7-6123E4725331}"/>
              </a:ext>
            </a:extLst>
          </p:cNvPr>
          <p:cNvSpPr/>
          <p:nvPr/>
        </p:nvSpPr>
        <p:spPr>
          <a:xfrm>
            <a:off x="7397273" y="3880348"/>
            <a:ext cx="112541" cy="112533"/>
          </a:xfrm>
          <a:prstGeom prst="ellipse">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50" name="Ellipse 49">
            <a:extLst>
              <a:ext uri="{FF2B5EF4-FFF2-40B4-BE49-F238E27FC236}">
                <a16:creationId xmlns:a16="http://schemas.microsoft.com/office/drawing/2014/main" id="{FC0DB8CE-4E93-4F5C-99AE-EEA445D93D85}"/>
              </a:ext>
            </a:extLst>
          </p:cNvPr>
          <p:cNvSpPr/>
          <p:nvPr/>
        </p:nvSpPr>
        <p:spPr>
          <a:xfrm>
            <a:off x="7085438" y="3863938"/>
            <a:ext cx="112541" cy="11253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51" name="Ellipse 50">
            <a:extLst>
              <a:ext uri="{FF2B5EF4-FFF2-40B4-BE49-F238E27FC236}">
                <a16:creationId xmlns:a16="http://schemas.microsoft.com/office/drawing/2014/main" id="{717C9F42-2251-4E45-AEE7-4E8364653814}"/>
              </a:ext>
            </a:extLst>
          </p:cNvPr>
          <p:cNvSpPr/>
          <p:nvPr/>
        </p:nvSpPr>
        <p:spPr>
          <a:xfrm>
            <a:off x="7716137" y="3861589"/>
            <a:ext cx="112541" cy="112533"/>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cxnSp>
        <p:nvCxnSpPr>
          <p:cNvPr id="52" name="Connecteur droit 51">
            <a:extLst>
              <a:ext uri="{FF2B5EF4-FFF2-40B4-BE49-F238E27FC236}">
                <a16:creationId xmlns:a16="http://schemas.microsoft.com/office/drawing/2014/main" id="{DB77E6CE-AEE2-4287-8612-759A3FF8E620}"/>
              </a:ext>
            </a:extLst>
          </p:cNvPr>
          <p:cNvCxnSpPr>
            <a:cxnSpLocks/>
          </p:cNvCxnSpPr>
          <p:nvPr/>
        </p:nvCxnSpPr>
        <p:spPr>
          <a:xfrm>
            <a:off x="11261194" y="2046838"/>
            <a:ext cx="0" cy="2307102"/>
          </a:xfrm>
          <a:prstGeom prst="line">
            <a:avLst/>
          </a:prstGeom>
          <a:ln w="57150"/>
        </p:spPr>
        <p:style>
          <a:lnRef idx="1">
            <a:schemeClr val="dk1"/>
          </a:lnRef>
          <a:fillRef idx="0">
            <a:schemeClr val="dk1"/>
          </a:fillRef>
          <a:effectRef idx="0">
            <a:schemeClr val="dk1"/>
          </a:effectRef>
          <a:fontRef idx="minor">
            <a:schemeClr val="tx1"/>
          </a:fontRef>
        </p:style>
      </p:cxnSp>
      <p:cxnSp>
        <p:nvCxnSpPr>
          <p:cNvPr id="53" name="Connecteur droit 52">
            <a:extLst>
              <a:ext uri="{FF2B5EF4-FFF2-40B4-BE49-F238E27FC236}">
                <a16:creationId xmlns:a16="http://schemas.microsoft.com/office/drawing/2014/main" id="{B50BDF40-43A6-4A25-9A40-C27E656ECC56}"/>
              </a:ext>
            </a:extLst>
          </p:cNvPr>
          <p:cNvCxnSpPr/>
          <p:nvPr/>
        </p:nvCxnSpPr>
        <p:spPr>
          <a:xfrm flipV="1">
            <a:off x="9730158" y="1894442"/>
            <a:ext cx="0" cy="295421"/>
          </a:xfrm>
          <a:prstGeom prst="line">
            <a:avLst/>
          </a:prstGeom>
          <a:ln w="57150"/>
        </p:spPr>
        <p:style>
          <a:lnRef idx="1">
            <a:schemeClr val="dk1"/>
          </a:lnRef>
          <a:fillRef idx="0">
            <a:schemeClr val="dk1"/>
          </a:fillRef>
          <a:effectRef idx="0">
            <a:schemeClr val="dk1"/>
          </a:effectRef>
          <a:fontRef idx="minor">
            <a:schemeClr val="tx1"/>
          </a:fontRef>
        </p:style>
      </p:cxnSp>
      <p:cxnSp>
        <p:nvCxnSpPr>
          <p:cNvPr id="54" name="Connecteur droit 53">
            <a:extLst>
              <a:ext uri="{FF2B5EF4-FFF2-40B4-BE49-F238E27FC236}">
                <a16:creationId xmlns:a16="http://schemas.microsoft.com/office/drawing/2014/main" id="{B2D818CC-EA0A-4567-A804-BDEAA2EDBB6C}"/>
              </a:ext>
            </a:extLst>
          </p:cNvPr>
          <p:cNvCxnSpPr/>
          <p:nvPr/>
        </p:nvCxnSpPr>
        <p:spPr>
          <a:xfrm flipV="1">
            <a:off x="11451102" y="1873329"/>
            <a:ext cx="0" cy="295421"/>
          </a:xfrm>
          <a:prstGeom prst="line">
            <a:avLst/>
          </a:prstGeom>
          <a:ln w="57150"/>
        </p:spPr>
        <p:style>
          <a:lnRef idx="1">
            <a:schemeClr val="dk1"/>
          </a:lnRef>
          <a:fillRef idx="0">
            <a:schemeClr val="dk1"/>
          </a:fillRef>
          <a:effectRef idx="0">
            <a:schemeClr val="dk1"/>
          </a:effectRef>
          <a:fontRef idx="minor">
            <a:schemeClr val="tx1"/>
          </a:fontRef>
        </p:style>
      </p:cxnSp>
      <p:cxnSp>
        <p:nvCxnSpPr>
          <p:cNvPr id="55" name="Connecteur droit 54">
            <a:extLst>
              <a:ext uri="{FF2B5EF4-FFF2-40B4-BE49-F238E27FC236}">
                <a16:creationId xmlns:a16="http://schemas.microsoft.com/office/drawing/2014/main" id="{C0F9AD3A-C2D6-415C-9799-9C9ADA2D92B6}"/>
              </a:ext>
            </a:extLst>
          </p:cNvPr>
          <p:cNvCxnSpPr>
            <a:cxnSpLocks/>
          </p:cNvCxnSpPr>
          <p:nvPr/>
        </p:nvCxnSpPr>
        <p:spPr>
          <a:xfrm flipH="1">
            <a:off x="9730159" y="1892091"/>
            <a:ext cx="1720943"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57" name="Connecteur droit 56">
            <a:extLst>
              <a:ext uri="{FF2B5EF4-FFF2-40B4-BE49-F238E27FC236}">
                <a16:creationId xmlns:a16="http://schemas.microsoft.com/office/drawing/2014/main" id="{EF487994-47F4-4D67-8E2B-6B42375E81B0}"/>
              </a:ext>
            </a:extLst>
          </p:cNvPr>
          <p:cNvCxnSpPr>
            <a:cxnSpLocks/>
          </p:cNvCxnSpPr>
          <p:nvPr/>
        </p:nvCxnSpPr>
        <p:spPr>
          <a:xfrm>
            <a:off x="10152189" y="3992881"/>
            <a:ext cx="937854" cy="14075"/>
          </a:xfrm>
          <a:prstGeom prst="line">
            <a:avLst/>
          </a:prstGeom>
        </p:spPr>
        <p:style>
          <a:lnRef idx="1">
            <a:schemeClr val="dk1"/>
          </a:lnRef>
          <a:fillRef idx="0">
            <a:schemeClr val="dk1"/>
          </a:fillRef>
          <a:effectRef idx="0">
            <a:schemeClr val="dk1"/>
          </a:effectRef>
          <a:fontRef idx="minor">
            <a:schemeClr val="tx1"/>
          </a:fontRef>
        </p:style>
      </p:cxnSp>
      <p:sp>
        <p:nvSpPr>
          <p:cNvPr id="59" name="Ellipse 58">
            <a:extLst>
              <a:ext uri="{FF2B5EF4-FFF2-40B4-BE49-F238E27FC236}">
                <a16:creationId xmlns:a16="http://schemas.microsoft.com/office/drawing/2014/main" id="{3DBD1FE3-CDAD-41A8-A2C8-E866BED40BF2}"/>
              </a:ext>
            </a:extLst>
          </p:cNvPr>
          <p:cNvSpPr/>
          <p:nvPr/>
        </p:nvSpPr>
        <p:spPr>
          <a:xfrm>
            <a:off x="10248327" y="2708039"/>
            <a:ext cx="112541" cy="11253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60" name="Ellipse 59">
            <a:extLst>
              <a:ext uri="{FF2B5EF4-FFF2-40B4-BE49-F238E27FC236}">
                <a16:creationId xmlns:a16="http://schemas.microsoft.com/office/drawing/2014/main" id="{EF617BBE-1249-46B8-BE37-05E89488FDEC}"/>
              </a:ext>
            </a:extLst>
          </p:cNvPr>
          <p:cNvSpPr/>
          <p:nvPr/>
        </p:nvSpPr>
        <p:spPr>
          <a:xfrm>
            <a:off x="10893094" y="3451280"/>
            <a:ext cx="112541" cy="112533"/>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cxnSp>
        <p:nvCxnSpPr>
          <p:cNvPr id="61" name="Connecteur droit 60">
            <a:extLst>
              <a:ext uri="{FF2B5EF4-FFF2-40B4-BE49-F238E27FC236}">
                <a16:creationId xmlns:a16="http://schemas.microsoft.com/office/drawing/2014/main" id="{EFF7E628-C19B-4072-8CF4-20D680551D04}"/>
              </a:ext>
            </a:extLst>
          </p:cNvPr>
          <p:cNvCxnSpPr>
            <a:cxnSpLocks/>
          </p:cNvCxnSpPr>
          <p:nvPr/>
        </p:nvCxnSpPr>
        <p:spPr>
          <a:xfrm>
            <a:off x="9913043" y="2091390"/>
            <a:ext cx="0" cy="2307102"/>
          </a:xfrm>
          <a:prstGeom prst="line">
            <a:avLst/>
          </a:prstGeom>
          <a:ln w="57150"/>
        </p:spPr>
        <p:style>
          <a:lnRef idx="1">
            <a:schemeClr val="dk1"/>
          </a:lnRef>
          <a:fillRef idx="0">
            <a:schemeClr val="dk1"/>
          </a:fillRef>
          <a:effectRef idx="0">
            <a:schemeClr val="dk1"/>
          </a:effectRef>
          <a:fontRef idx="minor">
            <a:schemeClr val="tx1"/>
          </a:fontRef>
        </p:style>
      </p:cxnSp>
      <p:cxnSp>
        <p:nvCxnSpPr>
          <p:cNvPr id="62" name="Connecteur droit 61">
            <a:extLst>
              <a:ext uri="{FF2B5EF4-FFF2-40B4-BE49-F238E27FC236}">
                <a16:creationId xmlns:a16="http://schemas.microsoft.com/office/drawing/2014/main" id="{87912BAF-566C-4307-A913-CD83A0D50272}"/>
              </a:ext>
            </a:extLst>
          </p:cNvPr>
          <p:cNvCxnSpPr>
            <a:cxnSpLocks/>
          </p:cNvCxnSpPr>
          <p:nvPr/>
        </p:nvCxnSpPr>
        <p:spPr>
          <a:xfrm flipH="1" flipV="1">
            <a:off x="9898962" y="4362455"/>
            <a:ext cx="1390367" cy="7806"/>
          </a:xfrm>
          <a:prstGeom prst="line">
            <a:avLst/>
          </a:prstGeom>
          <a:ln w="57150"/>
        </p:spPr>
        <p:style>
          <a:lnRef idx="1">
            <a:schemeClr val="dk1"/>
          </a:lnRef>
          <a:fillRef idx="0">
            <a:schemeClr val="dk1"/>
          </a:fillRef>
          <a:effectRef idx="0">
            <a:schemeClr val="dk1"/>
          </a:effectRef>
          <a:fontRef idx="minor">
            <a:schemeClr val="tx1"/>
          </a:fontRef>
        </p:style>
      </p:cxnSp>
      <p:sp>
        <p:nvSpPr>
          <p:cNvPr id="65" name="Rectangle 64">
            <a:extLst>
              <a:ext uri="{FF2B5EF4-FFF2-40B4-BE49-F238E27FC236}">
                <a16:creationId xmlns:a16="http://schemas.microsoft.com/office/drawing/2014/main" id="{B816B0A3-4478-4B69-A96C-ACE52EBF403B}"/>
              </a:ext>
            </a:extLst>
          </p:cNvPr>
          <p:cNvSpPr/>
          <p:nvPr/>
        </p:nvSpPr>
        <p:spPr>
          <a:xfrm>
            <a:off x="6806425" y="4089002"/>
            <a:ext cx="1345802" cy="24149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Ellipse 65">
            <a:extLst>
              <a:ext uri="{FF2B5EF4-FFF2-40B4-BE49-F238E27FC236}">
                <a16:creationId xmlns:a16="http://schemas.microsoft.com/office/drawing/2014/main" id="{0F47DA76-911D-441B-BF1E-8482544D62D7}"/>
              </a:ext>
            </a:extLst>
          </p:cNvPr>
          <p:cNvSpPr/>
          <p:nvPr/>
        </p:nvSpPr>
        <p:spPr>
          <a:xfrm>
            <a:off x="10583603" y="2705691"/>
            <a:ext cx="112541" cy="11253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67" name="Ellipse 66">
            <a:extLst>
              <a:ext uri="{FF2B5EF4-FFF2-40B4-BE49-F238E27FC236}">
                <a16:creationId xmlns:a16="http://schemas.microsoft.com/office/drawing/2014/main" id="{B8A61EE1-D85D-452A-A482-1AC20A5030BB}"/>
              </a:ext>
            </a:extLst>
          </p:cNvPr>
          <p:cNvSpPr/>
          <p:nvPr/>
        </p:nvSpPr>
        <p:spPr>
          <a:xfrm>
            <a:off x="10581250" y="3448938"/>
            <a:ext cx="112541" cy="112533"/>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68" name="Ellipse 67">
            <a:extLst>
              <a:ext uri="{FF2B5EF4-FFF2-40B4-BE49-F238E27FC236}">
                <a16:creationId xmlns:a16="http://schemas.microsoft.com/office/drawing/2014/main" id="{A74F2759-0FC2-4BF4-81F9-4491F0328A18}"/>
              </a:ext>
            </a:extLst>
          </p:cNvPr>
          <p:cNvSpPr/>
          <p:nvPr/>
        </p:nvSpPr>
        <p:spPr>
          <a:xfrm>
            <a:off x="1582624" y="4747861"/>
            <a:ext cx="112541" cy="112533"/>
          </a:xfrm>
          <a:prstGeom prst="ellipse">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69" name="Ellipse 68">
            <a:extLst>
              <a:ext uri="{FF2B5EF4-FFF2-40B4-BE49-F238E27FC236}">
                <a16:creationId xmlns:a16="http://schemas.microsoft.com/office/drawing/2014/main" id="{3741DF5E-A9FC-4381-8C7D-974A247C88BD}"/>
              </a:ext>
            </a:extLst>
          </p:cNvPr>
          <p:cNvSpPr/>
          <p:nvPr/>
        </p:nvSpPr>
        <p:spPr>
          <a:xfrm>
            <a:off x="1557504" y="5409041"/>
            <a:ext cx="112541" cy="11253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70" name="Ellipse 69">
            <a:extLst>
              <a:ext uri="{FF2B5EF4-FFF2-40B4-BE49-F238E27FC236}">
                <a16:creationId xmlns:a16="http://schemas.microsoft.com/office/drawing/2014/main" id="{1C7B92A3-05AE-4029-8794-0FC0400F3F93}"/>
              </a:ext>
            </a:extLst>
          </p:cNvPr>
          <p:cNvSpPr/>
          <p:nvPr/>
        </p:nvSpPr>
        <p:spPr>
          <a:xfrm>
            <a:off x="1582286" y="6208549"/>
            <a:ext cx="112541" cy="112533"/>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71" name="ZoneTexte 70">
            <a:extLst>
              <a:ext uri="{FF2B5EF4-FFF2-40B4-BE49-F238E27FC236}">
                <a16:creationId xmlns:a16="http://schemas.microsoft.com/office/drawing/2014/main" id="{EA3394CF-9216-46D5-AC53-256D75953C44}"/>
              </a:ext>
            </a:extLst>
          </p:cNvPr>
          <p:cNvSpPr txBox="1"/>
          <p:nvPr/>
        </p:nvSpPr>
        <p:spPr>
          <a:xfrm>
            <a:off x="1840522" y="4621249"/>
            <a:ext cx="1591994" cy="369332"/>
          </a:xfrm>
          <a:prstGeom prst="rect">
            <a:avLst/>
          </a:prstGeom>
          <a:noFill/>
        </p:spPr>
        <p:txBody>
          <a:bodyPr wrap="square" rtlCol="0">
            <a:spAutoFit/>
          </a:bodyPr>
          <a:lstStyle/>
          <a:p>
            <a:r>
              <a:rPr lang="fr-FR" b="1" dirty="0">
                <a:solidFill>
                  <a:schemeClr val="bg1"/>
                </a:solidFill>
              </a:rPr>
              <a:t>inconnu</a:t>
            </a:r>
          </a:p>
        </p:txBody>
      </p:sp>
      <p:sp>
        <p:nvSpPr>
          <p:cNvPr id="72" name="ZoneTexte 71">
            <a:extLst>
              <a:ext uri="{FF2B5EF4-FFF2-40B4-BE49-F238E27FC236}">
                <a16:creationId xmlns:a16="http://schemas.microsoft.com/office/drawing/2014/main" id="{73925C3B-E503-4345-9311-68652200DB17}"/>
              </a:ext>
            </a:extLst>
          </p:cNvPr>
          <p:cNvSpPr txBox="1"/>
          <p:nvPr/>
        </p:nvSpPr>
        <p:spPr>
          <a:xfrm>
            <a:off x="1799322" y="6051341"/>
            <a:ext cx="1591994" cy="369332"/>
          </a:xfrm>
          <a:prstGeom prst="rect">
            <a:avLst/>
          </a:prstGeom>
          <a:noFill/>
        </p:spPr>
        <p:txBody>
          <a:bodyPr wrap="square" rtlCol="0">
            <a:spAutoFit/>
          </a:bodyPr>
          <a:lstStyle/>
          <a:p>
            <a:r>
              <a:rPr lang="fr-FR" b="1" dirty="0">
                <a:solidFill>
                  <a:schemeClr val="bg1"/>
                </a:solidFill>
              </a:rPr>
              <a:t>Témoins B</a:t>
            </a:r>
          </a:p>
        </p:txBody>
      </p:sp>
      <p:sp>
        <p:nvSpPr>
          <p:cNvPr id="73" name="ZoneTexte 72">
            <a:extLst>
              <a:ext uri="{FF2B5EF4-FFF2-40B4-BE49-F238E27FC236}">
                <a16:creationId xmlns:a16="http://schemas.microsoft.com/office/drawing/2014/main" id="{1A0C85A9-3498-45BD-AB9D-57FC4907221B}"/>
              </a:ext>
            </a:extLst>
          </p:cNvPr>
          <p:cNvSpPr txBox="1"/>
          <p:nvPr/>
        </p:nvSpPr>
        <p:spPr>
          <a:xfrm>
            <a:off x="1751425" y="5277740"/>
            <a:ext cx="1591994" cy="369332"/>
          </a:xfrm>
          <a:prstGeom prst="rect">
            <a:avLst/>
          </a:prstGeom>
          <a:noFill/>
        </p:spPr>
        <p:txBody>
          <a:bodyPr wrap="square" rtlCol="0">
            <a:spAutoFit/>
          </a:bodyPr>
          <a:lstStyle/>
          <a:p>
            <a:r>
              <a:rPr lang="fr-FR" b="1" dirty="0">
                <a:solidFill>
                  <a:schemeClr val="bg1"/>
                </a:solidFill>
              </a:rPr>
              <a:t>Témoin A</a:t>
            </a:r>
          </a:p>
        </p:txBody>
      </p:sp>
      <p:sp>
        <p:nvSpPr>
          <p:cNvPr id="74" name="ZoneTexte 73">
            <a:extLst>
              <a:ext uri="{FF2B5EF4-FFF2-40B4-BE49-F238E27FC236}">
                <a16:creationId xmlns:a16="http://schemas.microsoft.com/office/drawing/2014/main" id="{A72FD4C1-F868-444D-B2B8-F910E85E0E84}"/>
              </a:ext>
            </a:extLst>
          </p:cNvPr>
          <p:cNvSpPr txBox="1"/>
          <p:nvPr/>
        </p:nvSpPr>
        <p:spPr>
          <a:xfrm>
            <a:off x="4157004" y="4729912"/>
            <a:ext cx="1938996" cy="400110"/>
          </a:xfrm>
          <a:prstGeom prst="rect">
            <a:avLst/>
          </a:prstGeom>
          <a:noFill/>
        </p:spPr>
        <p:txBody>
          <a:bodyPr wrap="square" rtlCol="0">
            <a:spAutoFit/>
          </a:bodyPr>
          <a:lstStyle/>
          <a:p>
            <a:r>
              <a:rPr lang="fr-FR" sz="2000" b="1" dirty="0">
                <a:solidFill>
                  <a:schemeClr val="bg1"/>
                </a:solidFill>
              </a:rPr>
              <a:t>Eluant</a:t>
            </a:r>
          </a:p>
        </p:txBody>
      </p:sp>
      <p:sp>
        <p:nvSpPr>
          <p:cNvPr id="75" name="ZoneTexte 74">
            <a:extLst>
              <a:ext uri="{FF2B5EF4-FFF2-40B4-BE49-F238E27FC236}">
                <a16:creationId xmlns:a16="http://schemas.microsoft.com/office/drawing/2014/main" id="{95FA47FF-1919-43F1-9B09-A08B637A4ADF}"/>
              </a:ext>
            </a:extLst>
          </p:cNvPr>
          <p:cNvSpPr txBox="1"/>
          <p:nvPr/>
        </p:nvSpPr>
        <p:spPr>
          <a:xfrm>
            <a:off x="5164036" y="3417766"/>
            <a:ext cx="1049196" cy="400110"/>
          </a:xfrm>
          <a:prstGeom prst="rect">
            <a:avLst/>
          </a:prstGeom>
          <a:noFill/>
        </p:spPr>
        <p:txBody>
          <a:bodyPr wrap="square" rtlCol="0">
            <a:spAutoFit/>
          </a:bodyPr>
          <a:lstStyle/>
          <a:p>
            <a:r>
              <a:rPr lang="fr-FR" sz="2000" b="1" dirty="0">
                <a:solidFill>
                  <a:schemeClr val="bg1"/>
                </a:solidFill>
              </a:rPr>
              <a:t>Cuve</a:t>
            </a:r>
          </a:p>
        </p:txBody>
      </p:sp>
      <p:sp>
        <p:nvSpPr>
          <p:cNvPr id="77" name="ZoneTexte 76">
            <a:extLst>
              <a:ext uri="{FF2B5EF4-FFF2-40B4-BE49-F238E27FC236}">
                <a16:creationId xmlns:a16="http://schemas.microsoft.com/office/drawing/2014/main" id="{B679E785-32AB-4CAC-BD4F-643ACE075D44}"/>
              </a:ext>
            </a:extLst>
          </p:cNvPr>
          <p:cNvSpPr txBox="1"/>
          <p:nvPr/>
        </p:nvSpPr>
        <p:spPr>
          <a:xfrm>
            <a:off x="4614205" y="931123"/>
            <a:ext cx="1938996" cy="400110"/>
          </a:xfrm>
          <a:prstGeom prst="rect">
            <a:avLst/>
          </a:prstGeom>
          <a:noFill/>
        </p:spPr>
        <p:txBody>
          <a:bodyPr wrap="square" rtlCol="0">
            <a:spAutoFit/>
          </a:bodyPr>
          <a:lstStyle/>
          <a:p>
            <a:r>
              <a:rPr lang="fr-FR" sz="2000" b="1" dirty="0">
                <a:solidFill>
                  <a:schemeClr val="bg1"/>
                </a:solidFill>
              </a:rPr>
              <a:t>Couvercle</a:t>
            </a:r>
          </a:p>
        </p:txBody>
      </p:sp>
      <p:sp>
        <p:nvSpPr>
          <p:cNvPr id="78" name="ZoneTexte 77">
            <a:extLst>
              <a:ext uri="{FF2B5EF4-FFF2-40B4-BE49-F238E27FC236}">
                <a16:creationId xmlns:a16="http://schemas.microsoft.com/office/drawing/2014/main" id="{F1D080FA-B1EA-41CA-B02B-606AD5045DEC}"/>
              </a:ext>
            </a:extLst>
          </p:cNvPr>
          <p:cNvSpPr txBox="1"/>
          <p:nvPr/>
        </p:nvSpPr>
        <p:spPr>
          <a:xfrm>
            <a:off x="130966" y="2912728"/>
            <a:ext cx="1938996" cy="707886"/>
          </a:xfrm>
          <a:prstGeom prst="rect">
            <a:avLst/>
          </a:prstGeom>
          <a:noFill/>
        </p:spPr>
        <p:txBody>
          <a:bodyPr wrap="square" rtlCol="0">
            <a:spAutoFit/>
          </a:bodyPr>
          <a:lstStyle/>
          <a:p>
            <a:r>
              <a:rPr lang="fr-FR" sz="2000" b="1" dirty="0">
                <a:solidFill>
                  <a:schemeClr val="bg1"/>
                </a:solidFill>
              </a:rPr>
              <a:t>Ligne de Dépôt</a:t>
            </a:r>
          </a:p>
        </p:txBody>
      </p:sp>
      <p:cxnSp>
        <p:nvCxnSpPr>
          <p:cNvPr id="80" name="Connecteur droit avec flèche 79">
            <a:extLst>
              <a:ext uri="{FF2B5EF4-FFF2-40B4-BE49-F238E27FC236}">
                <a16:creationId xmlns:a16="http://schemas.microsoft.com/office/drawing/2014/main" id="{36547994-7471-410C-9122-CB675456F857}"/>
              </a:ext>
            </a:extLst>
          </p:cNvPr>
          <p:cNvCxnSpPr/>
          <p:nvPr/>
        </p:nvCxnSpPr>
        <p:spPr>
          <a:xfrm flipH="1" flipV="1">
            <a:off x="4157004" y="4254302"/>
            <a:ext cx="482996" cy="493559"/>
          </a:xfrm>
          <a:prstGeom prst="straightConnector1">
            <a:avLst/>
          </a:prstGeom>
          <a:ln w="38100">
            <a:solidFill>
              <a:srgbClr val="C00000"/>
            </a:solidFill>
            <a:tailEnd type="triangle"/>
          </a:ln>
        </p:spPr>
        <p:style>
          <a:lnRef idx="1">
            <a:schemeClr val="accent5"/>
          </a:lnRef>
          <a:fillRef idx="0">
            <a:schemeClr val="accent5"/>
          </a:fillRef>
          <a:effectRef idx="0">
            <a:schemeClr val="accent5"/>
          </a:effectRef>
          <a:fontRef idx="minor">
            <a:schemeClr val="tx1"/>
          </a:fontRef>
        </p:style>
      </p:cxnSp>
      <p:cxnSp>
        <p:nvCxnSpPr>
          <p:cNvPr id="81" name="Connecteur droit avec flèche 80">
            <a:extLst>
              <a:ext uri="{FF2B5EF4-FFF2-40B4-BE49-F238E27FC236}">
                <a16:creationId xmlns:a16="http://schemas.microsoft.com/office/drawing/2014/main" id="{AB9073AD-AEBC-46D2-AA75-44F6B887BB20}"/>
              </a:ext>
            </a:extLst>
          </p:cNvPr>
          <p:cNvCxnSpPr/>
          <p:nvPr/>
        </p:nvCxnSpPr>
        <p:spPr>
          <a:xfrm flipH="1" flipV="1">
            <a:off x="4716196" y="3154508"/>
            <a:ext cx="482996" cy="493559"/>
          </a:xfrm>
          <a:prstGeom prst="straightConnector1">
            <a:avLst/>
          </a:prstGeom>
          <a:ln w="38100">
            <a:solidFill>
              <a:srgbClr val="C00000"/>
            </a:solidFill>
            <a:tailEnd type="triangle"/>
          </a:ln>
        </p:spPr>
        <p:style>
          <a:lnRef idx="1">
            <a:schemeClr val="accent5"/>
          </a:lnRef>
          <a:fillRef idx="0">
            <a:schemeClr val="accent5"/>
          </a:fillRef>
          <a:effectRef idx="0">
            <a:schemeClr val="accent5"/>
          </a:effectRef>
          <a:fontRef idx="minor">
            <a:schemeClr val="tx1"/>
          </a:fontRef>
        </p:style>
      </p:cxnSp>
      <p:cxnSp>
        <p:nvCxnSpPr>
          <p:cNvPr id="82" name="Connecteur droit avec flèche 81">
            <a:extLst>
              <a:ext uri="{FF2B5EF4-FFF2-40B4-BE49-F238E27FC236}">
                <a16:creationId xmlns:a16="http://schemas.microsoft.com/office/drawing/2014/main" id="{B45ADB2D-BCC0-48AF-AA66-D942D9088DE7}"/>
              </a:ext>
            </a:extLst>
          </p:cNvPr>
          <p:cNvCxnSpPr>
            <a:cxnSpLocks/>
          </p:cNvCxnSpPr>
          <p:nvPr/>
        </p:nvCxnSpPr>
        <p:spPr>
          <a:xfrm flipH="1">
            <a:off x="4157004" y="1209907"/>
            <a:ext cx="457201" cy="726734"/>
          </a:xfrm>
          <a:prstGeom prst="straightConnector1">
            <a:avLst/>
          </a:prstGeom>
          <a:ln w="38100">
            <a:solidFill>
              <a:srgbClr val="C00000"/>
            </a:solidFill>
            <a:tailEnd type="triangle"/>
          </a:ln>
        </p:spPr>
        <p:style>
          <a:lnRef idx="1">
            <a:schemeClr val="accent5"/>
          </a:lnRef>
          <a:fillRef idx="0">
            <a:schemeClr val="accent5"/>
          </a:fillRef>
          <a:effectRef idx="0">
            <a:schemeClr val="accent5"/>
          </a:effectRef>
          <a:fontRef idx="minor">
            <a:schemeClr val="tx1"/>
          </a:fontRef>
        </p:style>
      </p:cxnSp>
      <p:cxnSp>
        <p:nvCxnSpPr>
          <p:cNvPr id="84" name="Connecteur droit avec flèche 83">
            <a:extLst>
              <a:ext uri="{FF2B5EF4-FFF2-40B4-BE49-F238E27FC236}">
                <a16:creationId xmlns:a16="http://schemas.microsoft.com/office/drawing/2014/main" id="{4B9B5754-B512-470B-8A1E-9BC3E9C630E1}"/>
              </a:ext>
            </a:extLst>
          </p:cNvPr>
          <p:cNvCxnSpPr>
            <a:cxnSpLocks/>
          </p:cNvCxnSpPr>
          <p:nvPr/>
        </p:nvCxnSpPr>
        <p:spPr>
          <a:xfrm>
            <a:off x="1214512" y="3364521"/>
            <a:ext cx="794823" cy="628360"/>
          </a:xfrm>
          <a:prstGeom prst="straightConnector1">
            <a:avLst/>
          </a:prstGeom>
          <a:ln w="38100">
            <a:solidFill>
              <a:srgbClr val="C00000"/>
            </a:solidFill>
            <a:tailEnd type="triangle"/>
          </a:ln>
        </p:spPr>
        <p:style>
          <a:lnRef idx="1">
            <a:schemeClr val="accent5"/>
          </a:lnRef>
          <a:fillRef idx="0">
            <a:schemeClr val="accent5"/>
          </a:fillRef>
          <a:effectRef idx="0">
            <a:schemeClr val="accent5"/>
          </a:effectRef>
          <a:fontRef idx="minor">
            <a:schemeClr val="tx1"/>
          </a:fontRef>
        </p:style>
      </p:cxnSp>
      <p:sp>
        <p:nvSpPr>
          <p:cNvPr id="86" name="Rectangle 85">
            <a:extLst>
              <a:ext uri="{FF2B5EF4-FFF2-40B4-BE49-F238E27FC236}">
                <a16:creationId xmlns:a16="http://schemas.microsoft.com/office/drawing/2014/main" id="{1B5C2C44-569D-4591-B390-0124883DC6CD}"/>
              </a:ext>
            </a:extLst>
          </p:cNvPr>
          <p:cNvSpPr/>
          <p:nvPr/>
        </p:nvSpPr>
        <p:spPr>
          <a:xfrm>
            <a:off x="9913043" y="4100722"/>
            <a:ext cx="1345802" cy="24149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9" name="Ellipse 88">
            <a:extLst>
              <a:ext uri="{FF2B5EF4-FFF2-40B4-BE49-F238E27FC236}">
                <a16:creationId xmlns:a16="http://schemas.microsoft.com/office/drawing/2014/main" id="{8BDCF4EB-D91E-41DF-913E-F41EC702521A}"/>
              </a:ext>
            </a:extLst>
          </p:cNvPr>
          <p:cNvSpPr/>
          <p:nvPr/>
        </p:nvSpPr>
        <p:spPr>
          <a:xfrm>
            <a:off x="10902463" y="3936603"/>
            <a:ext cx="112539" cy="143040"/>
          </a:xfrm>
          <a:prstGeom prst="ellipse">
            <a:avLst/>
          </a:prstGeom>
          <a:solidFill>
            <a:schemeClr val="accent2"/>
          </a:solidFill>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90" name="Ellipse 89">
            <a:extLst>
              <a:ext uri="{FF2B5EF4-FFF2-40B4-BE49-F238E27FC236}">
                <a16:creationId xmlns:a16="http://schemas.microsoft.com/office/drawing/2014/main" id="{C525E431-935F-4785-B55D-72CF35B3752E}"/>
              </a:ext>
            </a:extLst>
          </p:cNvPr>
          <p:cNvSpPr/>
          <p:nvPr/>
        </p:nvSpPr>
        <p:spPr>
          <a:xfrm>
            <a:off x="10590633" y="3915517"/>
            <a:ext cx="112539" cy="175842"/>
          </a:xfrm>
          <a:prstGeom prst="ellipse">
            <a:avLst/>
          </a:prstGeom>
          <a:solidFill>
            <a:schemeClr val="accent2"/>
          </a:solid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91" name="Ellipse 90">
            <a:extLst>
              <a:ext uri="{FF2B5EF4-FFF2-40B4-BE49-F238E27FC236}">
                <a16:creationId xmlns:a16="http://schemas.microsoft.com/office/drawing/2014/main" id="{FA47141C-9BCE-41F5-8B85-05906D9DAD03}"/>
              </a:ext>
            </a:extLst>
          </p:cNvPr>
          <p:cNvSpPr/>
          <p:nvPr/>
        </p:nvSpPr>
        <p:spPr>
          <a:xfrm>
            <a:off x="10278796" y="3922535"/>
            <a:ext cx="68009" cy="152412"/>
          </a:xfrm>
          <a:prstGeom prst="ellipse">
            <a:avLst/>
          </a:prstGeom>
          <a:solidFill>
            <a:schemeClr val="accent2"/>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92" name="Ellipse 91">
            <a:extLst>
              <a:ext uri="{FF2B5EF4-FFF2-40B4-BE49-F238E27FC236}">
                <a16:creationId xmlns:a16="http://schemas.microsoft.com/office/drawing/2014/main" id="{CEC098B8-1289-4698-8292-5B21CCE63E8B}"/>
              </a:ext>
            </a:extLst>
          </p:cNvPr>
          <p:cNvSpPr/>
          <p:nvPr/>
        </p:nvSpPr>
        <p:spPr>
          <a:xfrm>
            <a:off x="10067793" y="4722066"/>
            <a:ext cx="112541" cy="112533"/>
          </a:xfrm>
          <a:prstGeom prst="ellipse">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93" name="ZoneTexte 92">
            <a:extLst>
              <a:ext uri="{FF2B5EF4-FFF2-40B4-BE49-F238E27FC236}">
                <a16:creationId xmlns:a16="http://schemas.microsoft.com/office/drawing/2014/main" id="{36B2CFB9-8B0F-4129-B524-887172DC9D6C}"/>
              </a:ext>
            </a:extLst>
          </p:cNvPr>
          <p:cNvSpPr txBox="1"/>
          <p:nvPr/>
        </p:nvSpPr>
        <p:spPr>
          <a:xfrm>
            <a:off x="10283483" y="4602493"/>
            <a:ext cx="1828799" cy="369332"/>
          </a:xfrm>
          <a:prstGeom prst="rect">
            <a:avLst/>
          </a:prstGeom>
          <a:noFill/>
        </p:spPr>
        <p:txBody>
          <a:bodyPr wrap="square" rtlCol="0">
            <a:spAutoFit/>
          </a:bodyPr>
          <a:lstStyle/>
          <a:p>
            <a:r>
              <a:rPr lang="fr-FR" b="1" dirty="0"/>
              <a:t>=  A   +  B</a:t>
            </a:r>
          </a:p>
        </p:txBody>
      </p:sp>
      <p:sp>
        <p:nvSpPr>
          <p:cNvPr id="95" name="ZoneTexte 94">
            <a:extLst>
              <a:ext uri="{FF2B5EF4-FFF2-40B4-BE49-F238E27FC236}">
                <a16:creationId xmlns:a16="http://schemas.microsoft.com/office/drawing/2014/main" id="{D1CD7E39-1300-458E-92DE-D851701FF2AE}"/>
              </a:ext>
            </a:extLst>
          </p:cNvPr>
          <p:cNvSpPr txBox="1"/>
          <p:nvPr/>
        </p:nvSpPr>
        <p:spPr>
          <a:xfrm>
            <a:off x="5669280" y="6051341"/>
            <a:ext cx="5999873" cy="584775"/>
          </a:xfrm>
          <a:prstGeom prst="rect">
            <a:avLst/>
          </a:prstGeom>
          <a:noFill/>
        </p:spPr>
        <p:txBody>
          <a:bodyPr wrap="square" rtlCol="0">
            <a:spAutoFit/>
          </a:bodyPr>
          <a:lstStyle/>
          <a:p>
            <a:r>
              <a:rPr lang="fr-FR" sz="3200" b="1" u="sng" dirty="0"/>
              <a:t>Principe de la CCM</a:t>
            </a:r>
          </a:p>
        </p:txBody>
      </p:sp>
      <p:sp>
        <p:nvSpPr>
          <p:cNvPr id="98" name="ZoneTexte 97">
            <a:extLst>
              <a:ext uri="{FF2B5EF4-FFF2-40B4-BE49-F238E27FC236}">
                <a16:creationId xmlns:a16="http://schemas.microsoft.com/office/drawing/2014/main" id="{5DAC53E5-EED3-4823-9D2F-9440C86A55E6}"/>
              </a:ext>
            </a:extLst>
          </p:cNvPr>
          <p:cNvSpPr txBox="1"/>
          <p:nvPr/>
        </p:nvSpPr>
        <p:spPr>
          <a:xfrm>
            <a:off x="8152227" y="1163783"/>
            <a:ext cx="3137102" cy="369332"/>
          </a:xfrm>
          <a:prstGeom prst="rect">
            <a:avLst/>
          </a:prstGeom>
          <a:noFill/>
        </p:spPr>
        <p:txBody>
          <a:bodyPr wrap="square" rtlCol="0">
            <a:spAutoFit/>
          </a:bodyPr>
          <a:lstStyle/>
          <a:p>
            <a:r>
              <a:rPr lang="fr-FR" b="1" dirty="0">
                <a:solidFill>
                  <a:schemeClr val="bg1"/>
                </a:solidFill>
              </a:rPr>
              <a:t>Front du solvant</a:t>
            </a:r>
          </a:p>
        </p:txBody>
      </p:sp>
      <p:cxnSp>
        <p:nvCxnSpPr>
          <p:cNvPr id="99" name="Connecteur droit avec flèche 98">
            <a:extLst>
              <a:ext uri="{FF2B5EF4-FFF2-40B4-BE49-F238E27FC236}">
                <a16:creationId xmlns:a16="http://schemas.microsoft.com/office/drawing/2014/main" id="{8E03DB15-D5DC-407E-B9C8-61CA513289B1}"/>
              </a:ext>
            </a:extLst>
          </p:cNvPr>
          <p:cNvCxnSpPr>
            <a:cxnSpLocks/>
          </p:cNvCxnSpPr>
          <p:nvPr/>
        </p:nvCxnSpPr>
        <p:spPr>
          <a:xfrm>
            <a:off x="9113128" y="1525145"/>
            <a:ext cx="1247740" cy="970400"/>
          </a:xfrm>
          <a:prstGeom prst="straightConnector1">
            <a:avLst/>
          </a:prstGeom>
          <a:ln w="38100">
            <a:solidFill>
              <a:srgbClr val="C00000"/>
            </a:solidFill>
            <a:tailEnd type="triangle"/>
          </a:ln>
        </p:spPr>
        <p:style>
          <a:lnRef idx="1">
            <a:schemeClr val="accent5"/>
          </a:lnRef>
          <a:fillRef idx="0">
            <a:schemeClr val="accent5"/>
          </a:fillRef>
          <a:effectRef idx="0">
            <a:schemeClr val="accent5"/>
          </a:effectRef>
          <a:fontRef idx="minor">
            <a:schemeClr val="tx1"/>
          </a:fontRef>
        </p:style>
      </p:cxnSp>
      <p:sp>
        <p:nvSpPr>
          <p:cNvPr id="101" name="ZoneTexte 100">
            <a:extLst>
              <a:ext uri="{FF2B5EF4-FFF2-40B4-BE49-F238E27FC236}">
                <a16:creationId xmlns:a16="http://schemas.microsoft.com/office/drawing/2014/main" id="{7DA3C0D2-C80D-42D4-8BFF-1559F2FA83B0}"/>
              </a:ext>
            </a:extLst>
          </p:cNvPr>
          <p:cNvSpPr txBox="1"/>
          <p:nvPr/>
        </p:nvSpPr>
        <p:spPr>
          <a:xfrm>
            <a:off x="9113128" y="5130022"/>
            <a:ext cx="2999154" cy="369332"/>
          </a:xfrm>
          <a:prstGeom prst="rect">
            <a:avLst/>
          </a:prstGeom>
          <a:noFill/>
        </p:spPr>
        <p:txBody>
          <a:bodyPr wrap="square" rtlCol="0">
            <a:spAutoFit/>
          </a:bodyPr>
          <a:lstStyle/>
          <a:p>
            <a:r>
              <a:rPr lang="fr-FR" b="1" dirty="0"/>
              <a:t>Rapport frontal R</a:t>
            </a:r>
            <a:r>
              <a:rPr lang="fr-FR" b="1" baseline="-25000" dirty="0"/>
              <a:t>f </a:t>
            </a:r>
            <a:r>
              <a:rPr lang="fr-FR" b="1" dirty="0"/>
              <a:t>= h / H </a:t>
            </a:r>
            <a:endParaRPr lang="fr-FR" b="1" baseline="-25000" dirty="0"/>
          </a:p>
        </p:txBody>
      </p:sp>
      <p:cxnSp>
        <p:nvCxnSpPr>
          <p:cNvPr id="103" name="Connecteur droit avec flèche 102">
            <a:extLst>
              <a:ext uri="{FF2B5EF4-FFF2-40B4-BE49-F238E27FC236}">
                <a16:creationId xmlns:a16="http://schemas.microsoft.com/office/drawing/2014/main" id="{46128EC3-1458-4C8B-BC7E-458FE86E3C8E}"/>
              </a:ext>
            </a:extLst>
          </p:cNvPr>
          <p:cNvCxnSpPr>
            <a:cxnSpLocks/>
          </p:cNvCxnSpPr>
          <p:nvPr/>
        </p:nvCxnSpPr>
        <p:spPr>
          <a:xfrm flipH="1" flipV="1">
            <a:off x="10461159" y="2499850"/>
            <a:ext cx="23433" cy="1498892"/>
          </a:xfrm>
          <a:prstGeom prst="straightConnector1">
            <a:avLst/>
          </a:prstGeom>
          <a:ln>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8" name="ZoneTexte 107">
            <a:extLst>
              <a:ext uri="{FF2B5EF4-FFF2-40B4-BE49-F238E27FC236}">
                <a16:creationId xmlns:a16="http://schemas.microsoft.com/office/drawing/2014/main" id="{626E8DBF-6705-4327-9E47-7425499C0E3B}"/>
              </a:ext>
            </a:extLst>
          </p:cNvPr>
          <p:cNvSpPr txBox="1"/>
          <p:nvPr/>
        </p:nvSpPr>
        <p:spPr>
          <a:xfrm>
            <a:off x="10687054" y="3626767"/>
            <a:ext cx="534581" cy="369332"/>
          </a:xfrm>
          <a:prstGeom prst="rect">
            <a:avLst/>
          </a:prstGeom>
          <a:noFill/>
        </p:spPr>
        <p:txBody>
          <a:bodyPr wrap="square" rtlCol="0">
            <a:spAutoFit/>
          </a:bodyPr>
          <a:lstStyle/>
          <a:p>
            <a:r>
              <a:rPr lang="fr-FR" dirty="0">
                <a:solidFill>
                  <a:srgbClr val="FFC000"/>
                </a:solidFill>
              </a:rPr>
              <a:t>h</a:t>
            </a:r>
          </a:p>
        </p:txBody>
      </p:sp>
      <p:sp>
        <p:nvSpPr>
          <p:cNvPr id="109" name="ZoneTexte 108">
            <a:extLst>
              <a:ext uri="{FF2B5EF4-FFF2-40B4-BE49-F238E27FC236}">
                <a16:creationId xmlns:a16="http://schemas.microsoft.com/office/drawing/2014/main" id="{35555E40-30B9-4C5D-AF2C-177628DF697D}"/>
              </a:ext>
            </a:extLst>
          </p:cNvPr>
          <p:cNvSpPr txBox="1"/>
          <p:nvPr/>
        </p:nvSpPr>
        <p:spPr>
          <a:xfrm>
            <a:off x="10412787" y="3027913"/>
            <a:ext cx="534581" cy="369332"/>
          </a:xfrm>
          <a:prstGeom prst="rect">
            <a:avLst/>
          </a:prstGeom>
          <a:noFill/>
        </p:spPr>
        <p:txBody>
          <a:bodyPr wrap="square" rtlCol="0">
            <a:spAutoFit/>
          </a:bodyPr>
          <a:lstStyle/>
          <a:p>
            <a:r>
              <a:rPr lang="fr-FR" dirty="0">
                <a:solidFill>
                  <a:srgbClr val="FFC000"/>
                </a:solidFill>
              </a:rPr>
              <a:t>H</a:t>
            </a:r>
          </a:p>
        </p:txBody>
      </p:sp>
      <p:cxnSp>
        <p:nvCxnSpPr>
          <p:cNvPr id="110" name="Connecteur droit avec flèche 109">
            <a:extLst>
              <a:ext uri="{FF2B5EF4-FFF2-40B4-BE49-F238E27FC236}">
                <a16:creationId xmlns:a16="http://schemas.microsoft.com/office/drawing/2014/main" id="{647FBE9A-926A-4D4B-BADB-98E5A83961AE}"/>
              </a:ext>
            </a:extLst>
          </p:cNvPr>
          <p:cNvCxnSpPr>
            <a:cxnSpLocks/>
          </p:cNvCxnSpPr>
          <p:nvPr/>
        </p:nvCxnSpPr>
        <p:spPr>
          <a:xfrm flipV="1">
            <a:off x="10954345" y="3522713"/>
            <a:ext cx="0" cy="493672"/>
          </a:xfrm>
          <a:prstGeom prst="straightConnector1">
            <a:avLst/>
          </a:prstGeom>
          <a:ln>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8" name="Connecteur droit avec flèche 117">
            <a:extLst>
              <a:ext uri="{FF2B5EF4-FFF2-40B4-BE49-F238E27FC236}">
                <a16:creationId xmlns:a16="http://schemas.microsoft.com/office/drawing/2014/main" id="{B95D193E-F296-4D42-9D0C-E436DBAFDCFE}"/>
              </a:ext>
            </a:extLst>
          </p:cNvPr>
          <p:cNvCxnSpPr>
            <a:cxnSpLocks/>
            <a:endCxn id="59" idx="4"/>
          </p:cNvCxnSpPr>
          <p:nvPr/>
        </p:nvCxnSpPr>
        <p:spPr>
          <a:xfrm flipH="1" flipV="1">
            <a:off x="10304598" y="2820572"/>
            <a:ext cx="13010" cy="1172850"/>
          </a:xfrm>
          <a:prstGeom prst="straightConnector1">
            <a:avLst/>
          </a:prstGeom>
          <a:ln>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1" name="ZoneTexte 120">
            <a:extLst>
              <a:ext uri="{FF2B5EF4-FFF2-40B4-BE49-F238E27FC236}">
                <a16:creationId xmlns:a16="http://schemas.microsoft.com/office/drawing/2014/main" id="{0CFE6526-781C-42D4-8959-29BCEDBA96FE}"/>
              </a:ext>
            </a:extLst>
          </p:cNvPr>
          <p:cNvSpPr txBox="1"/>
          <p:nvPr/>
        </p:nvSpPr>
        <p:spPr>
          <a:xfrm>
            <a:off x="10100420" y="2977503"/>
            <a:ext cx="534581" cy="369332"/>
          </a:xfrm>
          <a:prstGeom prst="rect">
            <a:avLst/>
          </a:prstGeom>
          <a:noFill/>
        </p:spPr>
        <p:txBody>
          <a:bodyPr wrap="square" rtlCol="0">
            <a:spAutoFit/>
          </a:bodyPr>
          <a:lstStyle/>
          <a:p>
            <a:r>
              <a:rPr lang="fr-FR" dirty="0">
                <a:solidFill>
                  <a:srgbClr val="FFC000"/>
                </a:solidFill>
              </a:rPr>
              <a:t>h</a:t>
            </a:r>
          </a:p>
        </p:txBody>
      </p:sp>
      <p:sp>
        <p:nvSpPr>
          <p:cNvPr id="2" name="ZoneTexte 1">
            <a:extLst>
              <a:ext uri="{FF2B5EF4-FFF2-40B4-BE49-F238E27FC236}">
                <a16:creationId xmlns:a16="http://schemas.microsoft.com/office/drawing/2014/main" id="{C5F67314-A1FF-42A8-857B-BCB6932E904F}"/>
              </a:ext>
            </a:extLst>
          </p:cNvPr>
          <p:cNvSpPr txBox="1"/>
          <p:nvPr/>
        </p:nvSpPr>
        <p:spPr>
          <a:xfrm>
            <a:off x="1397726" y="1058091"/>
            <a:ext cx="1894110" cy="461665"/>
          </a:xfrm>
          <a:prstGeom prst="rect">
            <a:avLst/>
          </a:prstGeom>
          <a:noFill/>
        </p:spPr>
        <p:txBody>
          <a:bodyPr wrap="square" rtlCol="0">
            <a:spAutoFit/>
          </a:bodyPr>
          <a:lstStyle/>
          <a:p>
            <a:r>
              <a:rPr lang="fr-FR" sz="2400" b="1" dirty="0">
                <a:solidFill>
                  <a:schemeClr val="bg1"/>
                </a:solidFill>
              </a:rPr>
              <a:t>Plaque</a:t>
            </a:r>
          </a:p>
        </p:txBody>
      </p:sp>
      <p:cxnSp>
        <p:nvCxnSpPr>
          <p:cNvPr id="76" name="Connecteur droit avec flèche 75">
            <a:extLst>
              <a:ext uri="{FF2B5EF4-FFF2-40B4-BE49-F238E27FC236}">
                <a16:creationId xmlns:a16="http://schemas.microsoft.com/office/drawing/2014/main" id="{206F7D11-082D-4FF2-B003-FEE7E1DC826F}"/>
              </a:ext>
            </a:extLst>
          </p:cNvPr>
          <p:cNvCxnSpPr>
            <a:cxnSpLocks/>
          </p:cNvCxnSpPr>
          <p:nvPr/>
        </p:nvCxnSpPr>
        <p:spPr>
          <a:xfrm>
            <a:off x="1997274" y="1479874"/>
            <a:ext cx="7373" cy="599796"/>
          </a:xfrm>
          <a:prstGeom prst="straightConnector1">
            <a:avLst/>
          </a:prstGeom>
          <a:ln w="38100">
            <a:solidFill>
              <a:srgbClr val="C00000"/>
            </a:solidFill>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6854584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6">
            <a:extLst>
              <a:ext uri="{FF2B5EF4-FFF2-40B4-BE49-F238E27FC236}">
                <a16:creationId xmlns:a16="http://schemas.microsoft.com/office/drawing/2014/main" id="{BD78040A-1963-4B89-AD13-4CCDFAA852AE}"/>
              </a:ext>
            </a:extLst>
          </p:cNvPr>
          <p:cNvGraphicFramePr>
            <a:graphicFrameLocks noGrp="1"/>
          </p:cNvGraphicFramePr>
          <p:nvPr>
            <p:extLst>
              <p:ext uri="{D42A27DB-BD31-4B8C-83A1-F6EECF244321}">
                <p14:modId xmlns:p14="http://schemas.microsoft.com/office/powerpoint/2010/main" val="2860901961"/>
              </p:ext>
            </p:extLst>
          </p:nvPr>
        </p:nvGraphicFramePr>
        <p:xfrm>
          <a:off x="0" y="2208"/>
          <a:ext cx="12192000" cy="6482997"/>
        </p:xfrm>
        <a:graphic>
          <a:graphicData uri="http://schemas.openxmlformats.org/drawingml/2006/table">
            <a:tbl>
              <a:tblPr firstRow="1" bandRow="1">
                <a:tableStyleId>{9DCAF9ED-07DC-4A11-8D7F-57B35C25682E}</a:tableStyleId>
              </a:tblPr>
              <a:tblGrid>
                <a:gridCol w="2954216">
                  <a:extLst>
                    <a:ext uri="{9D8B030D-6E8A-4147-A177-3AD203B41FA5}">
                      <a16:colId xmlns:a16="http://schemas.microsoft.com/office/drawing/2014/main" val="1989412928"/>
                    </a:ext>
                  </a:extLst>
                </a:gridCol>
                <a:gridCol w="5173784">
                  <a:extLst>
                    <a:ext uri="{9D8B030D-6E8A-4147-A177-3AD203B41FA5}">
                      <a16:colId xmlns:a16="http://schemas.microsoft.com/office/drawing/2014/main" val="3217498533"/>
                    </a:ext>
                  </a:extLst>
                </a:gridCol>
                <a:gridCol w="4064000">
                  <a:extLst>
                    <a:ext uri="{9D8B030D-6E8A-4147-A177-3AD203B41FA5}">
                      <a16:colId xmlns:a16="http://schemas.microsoft.com/office/drawing/2014/main" val="1636863416"/>
                    </a:ext>
                  </a:extLst>
                </a:gridCol>
              </a:tblGrid>
              <a:tr h="432991">
                <a:tc>
                  <a:txBody>
                    <a:bodyPr/>
                    <a:lstStyle/>
                    <a:p>
                      <a:pPr algn="ctr"/>
                      <a:r>
                        <a:rPr lang="fr-FR" sz="1600" dirty="0"/>
                        <a:t>Méthode de révélation</a:t>
                      </a:r>
                    </a:p>
                  </a:txBody>
                  <a:tcPr/>
                </a:tc>
                <a:tc>
                  <a:txBody>
                    <a:bodyPr/>
                    <a:lstStyle/>
                    <a:p>
                      <a:pPr algn="ctr"/>
                      <a:r>
                        <a:rPr lang="fr-FR" sz="1600" dirty="0"/>
                        <a:t>utilisation</a:t>
                      </a:r>
                    </a:p>
                  </a:txBody>
                  <a:tcPr/>
                </a:tc>
                <a:tc>
                  <a:txBody>
                    <a:bodyPr/>
                    <a:lstStyle/>
                    <a:p>
                      <a:pPr algn="ctr"/>
                      <a:r>
                        <a:rPr lang="fr-FR" sz="1600" dirty="0"/>
                        <a:t>Exemples d’utilisation</a:t>
                      </a:r>
                    </a:p>
                  </a:txBody>
                  <a:tcPr/>
                </a:tc>
                <a:extLst>
                  <a:ext uri="{0D108BD9-81ED-4DB2-BD59-A6C34878D82A}">
                    <a16:rowId xmlns:a16="http://schemas.microsoft.com/office/drawing/2014/main" val="3795751053"/>
                  </a:ext>
                </a:extLst>
              </a:tr>
              <a:tr h="676177">
                <a:tc>
                  <a:txBody>
                    <a:bodyPr/>
                    <a:lstStyle/>
                    <a:p>
                      <a:r>
                        <a:rPr lang="fr-FR" sz="1600" dirty="0"/>
                        <a:t>UV</a:t>
                      </a:r>
                    </a:p>
                  </a:txBody>
                  <a:tcPr/>
                </a:tc>
                <a:tc>
                  <a:txBody>
                    <a:bodyPr/>
                    <a:lstStyle/>
                    <a:p>
                      <a:r>
                        <a:rPr lang="fr-FR" sz="1600" b="0" i="0" kern="1200" dirty="0">
                          <a:solidFill>
                            <a:schemeClr val="dk1"/>
                          </a:solidFill>
                          <a:effectLst/>
                          <a:latin typeface="+mn-lt"/>
                          <a:ea typeface="+mn-ea"/>
                          <a:cs typeface="+mn-cs"/>
                        </a:rPr>
                        <a:t>exposer la plaque à une lumière UV qui permet de détecter les composés absorbant les UV</a:t>
                      </a:r>
                      <a:endParaRPr lang="fr-FR" sz="1600" dirty="0"/>
                    </a:p>
                  </a:txBody>
                  <a:tcPr/>
                </a:tc>
                <a:tc>
                  <a:txBody>
                    <a:bodyPr/>
                    <a:lstStyle/>
                    <a:p>
                      <a:r>
                        <a:rPr lang="fr-FR" sz="1600" b="0" i="0" kern="1200" dirty="0">
                          <a:solidFill>
                            <a:schemeClr val="dk1"/>
                          </a:solidFill>
                          <a:effectLst/>
                          <a:latin typeface="+mn-lt"/>
                          <a:ea typeface="+mn-ea"/>
                          <a:cs typeface="+mn-cs"/>
                        </a:rPr>
                        <a:t>composés aromatiques : phénols, flavonoïdes, terpènes, etc.</a:t>
                      </a:r>
                      <a:endParaRPr lang="fr-FR" sz="1600" dirty="0"/>
                    </a:p>
                  </a:txBody>
                  <a:tcPr/>
                </a:tc>
                <a:extLst>
                  <a:ext uri="{0D108BD9-81ED-4DB2-BD59-A6C34878D82A}">
                    <a16:rowId xmlns:a16="http://schemas.microsoft.com/office/drawing/2014/main" val="882534761"/>
                  </a:ext>
                </a:extLst>
              </a:tr>
              <a:tr h="1245590">
                <a:tc>
                  <a:txBody>
                    <a:bodyPr/>
                    <a:lstStyle/>
                    <a:p>
                      <a:r>
                        <a:rPr lang="fr-FR" sz="1600" dirty="0"/>
                        <a:t>Lumière visible</a:t>
                      </a:r>
                    </a:p>
                  </a:txBody>
                  <a:tcPr/>
                </a:tc>
                <a:tc>
                  <a:txBody>
                    <a:bodyPr/>
                    <a:lstStyle/>
                    <a:p>
                      <a:r>
                        <a:rPr lang="fr-FR" sz="1600" dirty="0"/>
                        <a:t>Coloration avec des réactifs spécifiques</a:t>
                      </a:r>
                    </a:p>
                  </a:txBody>
                  <a:tcPr/>
                </a:tc>
                <a:tc>
                  <a:txBody>
                    <a:bodyPr/>
                    <a:lstStyle/>
                    <a:p>
                      <a:r>
                        <a:rPr lang="fr-FR" sz="1600" b="0" i="0" kern="1200" dirty="0">
                          <a:solidFill>
                            <a:schemeClr val="dk1"/>
                          </a:solidFill>
                          <a:effectLst/>
                          <a:latin typeface="+mn-lt"/>
                          <a:ea typeface="+mn-ea"/>
                          <a:cs typeface="+mn-cs"/>
                        </a:rPr>
                        <a:t>les acides aminés révélés avec des réactifs comme le ninhydrine qui réagit pour former des colorations caractéristiques.</a:t>
                      </a:r>
                      <a:endParaRPr lang="fr-FR" sz="1600" dirty="0"/>
                    </a:p>
                  </a:txBody>
                  <a:tcPr/>
                </a:tc>
                <a:extLst>
                  <a:ext uri="{0D108BD9-81ED-4DB2-BD59-A6C34878D82A}">
                    <a16:rowId xmlns:a16="http://schemas.microsoft.com/office/drawing/2014/main" val="1885028129"/>
                  </a:ext>
                </a:extLst>
              </a:tr>
              <a:tr h="676177">
                <a:tc>
                  <a:txBody>
                    <a:bodyPr/>
                    <a:lstStyle/>
                    <a:p>
                      <a:r>
                        <a:rPr lang="fr-FR" sz="1600" dirty="0"/>
                        <a:t>Fluorescence</a:t>
                      </a:r>
                    </a:p>
                  </a:txBody>
                  <a:tcPr/>
                </a:tc>
                <a:tc>
                  <a:txBody>
                    <a:bodyPr/>
                    <a:lstStyle/>
                    <a:p>
                      <a:r>
                        <a:rPr lang="fr-FR" sz="1600" b="0" i="0" kern="1200" dirty="0">
                          <a:solidFill>
                            <a:schemeClr val="dk1"/>
                          </a:solidFill>
                          <a:effectLst/>
                          <a:latin typeface="+mn-lt"/>
                          <a:ea typeface="+mn-ea"/>
                          <a:cs typeface="+mn-cs"/>
                        </a:rPr>
                        <a:t>exposer la plaque à une lumière UV et  observer les zones fluorescentes</a:t>
                      </a:r>
                      <a:endParaRPr lang="fr-FR" sz="1600" dirty="0"/>
                    </a:p>
                  </a:txBody>
                  <a:tcPr/>
                </a:tc>
                <a:tc>
                  <a:txBody>
                    <a:bodyPr/>
                    <a:lstStyle/>
                    <a:p>
                      <a:r>
                        <a:rPr lang="fr-FR" sz="1600" b="0" i="0" kern="1200" dirty="0">
                          <a:solidFill>
                            <a:schemeClr val="dk1"/>
                          </a:solidFill>
                          <a:effectLst/>
                          <a:latin typeface="+mn-lt"/>
                          <a:ea typeface="+mn-ea"/>
                          <a:cs typeface="+mn-cs"/>
                        </a:rPr>
                        <a:t>Les chlorophylles des extraits végétaux peuvent être détectées par fluorescence</a:t>
                      </a:r>
                      <a:endParaRPr lang="fr-FR" sz="1600" dirty="0"/>
                    </a:p>
                  </a:txBody>
                  <a:tcPr/>
                </a:tc>
                <a:extLst>
                  <a:ext uri="{0D108BD9-81ED-4DB2-BD59-A6C34878D82A}">
                    <a16:rowId xmlns:a16="http://schemas.microsoft.com/office/drawing/2014/main" val="722801328"/>
                  </a:ext>
                </a:extLst>
              </a:tr>
              <a:tr h="960883">
                <a:tc>
                  <a:txBody>
                    <a:bodyPr/>
                    <a:lstStyle/>
                    <a:p>
                      <a:r>
                        <a:rPr lang="fr-FR" sz="1600" dirty="0"/>
                        <a:t>Réactifs spécifiques</a:t>
                      </a:r>
                    </a:p>
                  </a:txBody>
                  <a:tcPr/>
                </a:tc>
                <a:tc>
                  <a:txBody>
                    <a:bodyPr/>
                    <a:lstStyle/>
                    <a:p>
                      <a:r>
                        <a:rPr lang="fr-FR" sz="1600" b="0" i="0" kern="1200" dirty="0">
                          <a:solidFill>
                            <a:schemeClr val="dk1"/>
                          </a:solidFill>
                          <a:effectLst/>
                          <a:latin typeface="+mn-lt"/>
                          <a:ea typeface="+mn-ea"/>
                          <a:cs typeface="+mn-cs"/>
                        </a:rPr>
                        <a:t>Certains réactifs chimiques peuvent réagir avec des composés spécifiques pour former des produits colorés ou visibles</a:t>
                      </a:r>
                      <a:endParaRPr lang="fr-FR" sz="1600" dirty="0"/>
                    </a:p>
                  </a:txBody>
                  <a:tcPr/>
                </a:tc>
                <a:tc>
                  <a:txBody>
                    <a:bodyPr/>
                    <a:lstStyle/>
                    <a:p>
                      <a:r>
                        <a:rPr lang="fr-FR" sz="1600" b="0" i="0" kern="1200" dirty="0">
                          <a:solidFill>
                            <a:schemeClr val="dk1"/>
                          </a:solidFill>
                          <a:effectLst/>
                          <a:latin typeface="+mn-lt"/>
                          <a:ea typeface="+mn-ea"/>
                          <a:cs typeface="+mn-cs"/>
                        </a:rPr>
                        <a:t>H</a:t>
                      </a:r>
                      <a:r>
                        <a:rPr lang="fr-FR" sz="1600" b="0" i="0" kern="1200" baseline="-25000" dirty="0">
                          <a:solidFill>
                            <a:schemeClr val="dk1"/>
                          </a:solidFill>
                          <a:effectLst/>
                          <a:latin typeface="+mn-lt"/>
                          <a:ea typeface="+mn-ea"/>
                          <a:cs typeface="+mn-cs"/>
                        </a:rPr>
                        <a:t>2</a:t>
                      </a:r>
                      <a:r>
                        <a:rPr lang="fr-FR" sz="1600" b="0" i="0" kern="1200" dirty="0">
                          <a:solidFill>
                            <a:schemeClr val="dk1"/>
                          </a:solidFill>
                          <a:effectLst/>
                          <a:latin typeface="+mn-lt"/>
                          <a:ea typeface="+mn-ea"/>
                          <a:cs typeface="+mn-cs"/>
                        </a:rPr>
                        <a:t>SO</a:t>
                      </a:r>
                      <a:r>
                        <a:rPr lang="fr-FR" sz="1600" b="0" i="0" kern="1200" baseline="-25000" dirty="0">
                          <a:solidFill>
                            <a:schemeClr val="dk1"/>
                          </a:solidFill>
                          <a:effectLst/>
                          <a:latin typeface="+mn-lt"/>
                          <a:ea typeface="+mn-ea"/>
                          <a:cs typeface="+mn-cs"/>
                        </a:rPr>
                        <a:t>4</a:t>
                      </a:r>
                      <a:r>
                        <a:rPr lang="fr-FR" sz="1600" b="0" i="0" kern="1200" dirty="0">
                          <a:solidFill>
                            <a:schemeClr val="dk1"/>
                          </a:solidFill>
                          <a:effectLst/>
                          <a:latin typeface="+mn-lt"/>
                          <a:ea typeface="+mn-ea"/>
                          <a:cs typeface="+mn-cs"/>
                        </a:rPr>
                        <a:t> concentré chauffé peut être utilisé pour révéler les sucres, (tâches brunes sur la plaque)</a:t>
                      </a:r>
                      <a:endParaRPr lang="fr-FR" sz="1600" dirty="0"/>
                    </a:p>
                  </a:txBody>
                  <a:tcPr/>
                </a:tc>
                <a:extLst>
                  <a:ext uri="{0D108BD9-81ED-4DB2-BD59-A6C34878D82A}">
                    <a16:rowId xmlns:a16="http://schemas.microsoft.com/office/drawing/2014/main" val="311504640"/>
                  </a:ext>
                </a:extLst>
              </a:tr>
              <a:tr h="960883">
                <a:tc>
                  <a:txBody>
                    <a:bodyPr/>
                    <a:lstStyle/>
                    <a:p>
                      <a:r>
                        <a:rPr lang="fr-FR" sz="1600" dirty="0"/>
                        <a:t>Développement de colorants</a:t>
                      </a:r>
                    </a:p>
                  </a:txBody>
                  <a:tcPr/>
                </a:tc>
                <a:tc>
                  <a:txBody>
                    <a:bodyPr/>
                    <a:lstStyle/>
                    <a:p>
                      <a:r>
                        <a:rPr lang="fr-FR" sz="1600" b="0" i="0" kern="1200" dirty="0">
                          <a:solidFill>
                            <a:schemeClr val="dk1"/>
                          </a:solidFill>
                          <a:effectLst/>
                          <a:latin typeface="+mn-lt"/>
                          <a:ea typeface="+mn-ea"/>
                          <a:cs typeface="+mn-cs"/>
                        </a:rPr>
                        <a:t>exposer la plaque à des vapeurs de solvants contenant des colorants, qui réagissent avec les composés cibles</a:t>
                      </a:r>
                      <a:endParaRPr lang="fr-FR" sz="1600" dirty="0"/>
                    </a:p>
                  </a:txBody>
                  <a:tcPr/>
                </a:tc>
                <a:tc>
                  <a:txBody>
                    <a:bodyPr/>
                    <a:lstStyle/>
                    <a:p>
                      <a:r>
                        <a:rPr lang="fr-FR" sz="1600" b="0" i="0" kern="1200" dirty="0">
                          <a:solidFill>
                            <a:schemeClr val="dk1"/>
                          </a:solidFill>
                          <a:effectLst/>
                          <a:latin typeface="+mn-lt"/>
                          <a:ea typeface="+mn-ea"/>
                          <a:cs typeface="+mn-cs"/>
                        </a:rPr>
                        <a:t>L'iode en vapeur peut être utilisé pour révéler les lipides (des tâches jaunes sur la plaque)</a:t>
                      </a:r>
                      <a:endParaRPr lang="fr-FR" sz="1600" dirty="0"/>
                    </a:p>
                  </a:txBody>
                  <a:tcPr/>
                </a:tc>
                <a:extLst>
                  <a:ext uri="{0D108BD9-81ED-4DB2-BD59-A6C34878D82A}">
                    <a16:rowId xmlns:a16="http://schemas.microsoft.com/office/drawing/2014/main" val="227538417"/>
                  </a:ext>
                </a:extLst>
              </a:tr>
              <a:tr h="1530296">
                <a:tc>
                  <a:txBody>
                    <a:bodyPr/>
                    <a:lstStyle/>
                    <a:p>
                      <a:r>
                        <a:rPr lang="fr-FR" sz="1600" dirty="0"/>
                        <a:t>Produits chimiques multiples</a:t>
                      </a:r>
                    </a:p>
                  </a:txBody>
                  <a:tcPr/>
                </a:tc>
                <a:tc>
                  <a:txBody>
                    <a:bodyPr/>
                    <a:lstStyle/>
                    <a:p>
                      <a:r>
                        <a:rPr lang="fr-FR" sz="1600" b="0" i="0" kern="1200" dirty="0">
                          <a:solidFill>
                            <a:schemeClr val="dk1"/>
                          </a:solidFill>
                          <a:effectLst/>
                          <a:latin typeface="+mn-lt"/>
                          <a:ea typeface="+mn-ea"/>
                          <a:cs typeface="+mn-cs"/>
                        </a:rPr>
                        <a:t>Parfois, une combinaison de méthodes est nécessaire pour révéler différents types de composés sur une seule plaque.</a:t>
                      </a:r>
                      <a:endParaRPr lang="fr-FR" sz="1600" dirty="0"/>
                    </a:p>
                  </a:txBody>
                  <a:tcPr/>
                </a:tc>
                <a:tc>
                  <a:txBody>
                    <a:bodyPr/>
                    <a:lstStyle/>
                    <a:p>
                      <a:r>
                        <a:rPr lang="fr-FR" sz="1600" b="0" i="0" kern="1200" dirty="0">
                          <a:solidFill>
                            <a:schemeClr val="dk1"/>
                          </a:solidFill>
                          <a:effectLst/>
                          <a:latin typeface="+mn-lt"/>
                          <a:ea typeface="+mn-ea"/>
                          <a:cs typeface="+mn-cs"/>
                        </a:rPr>
                        <a:t>composés variés dans un extrait végétal, une combinaison de révélation par UV, révélation par réactifs spécifiques et révélation à la lumière visible peut être nécessaire</a:t>
                      </a:r>
                      <a:endParaRPr lang="fr-FR" sz="1600" dirty="0"/>
                    </a:p>
                  </a:txBody>
                  <a:tcPr/>
                </a:tc>
                <a:extLst>
                  <a:ext uri="{0D108BD9-81ED-4DB2-BD59-A6C34878D82A}">
                    <a16:rowId xmlns:a16="http://schemas.microsoft.com/office/drawing/2014/main" val="882486762"/>
                  </a:ext>
                </a:extLst>
              </a:tr>
            </a:tbl>
          </a:graphicData>
        </a:graphic>
      </p:graphicFrame>
      <p:sp>
        <p:nvSpPr>
          <p:cNvPr id="7" name="ZoneTexte 6">
            <a:extLst>
              <a:ext uri="{FF2B5EF4-FFF2-40B4-BE49-F238E27FC236}">
                <a16:creationId xmlns:a16="http://schemas.microsoft.com/office/drawing/2014/main" id="{69130194-EA10-4E07-A8BC-E3BA02D84AF3}"/>
              </a:ext>
            </a:extLst>
          </p:cNvPr>
          <p:cNvSpPr txBox="1"/>
          <p:nvPr/>
        </p:nvSpPr>
        <p:spPr>
          <a:xfrm>
            <a:off x="3207434" y="6485206"/>
            <a:ext cx="5514535" cy="400110"/>
          </a:xfrm>
          <a:prstGeom prst="rect">
            <a:avLst/>
          </a:prstGeom>
          <a:noFill/>
        </p:spPr>
        <p:txBody>
          <a:bodyPr wrap="square" rtlCol="0">
            <a:spAutoFit/>
          </a:bodyPr>
          <a:lstStyle/>
          <a:p>
            <a:r>
              <a:rPr lang="fr-FR" sz="2000" b="1" u="sng" dirty="0"/>
              <a:t>Révélations des tâches en CCM</a:t>
            </a:r>
          </a:p>
        </p:txBody>
      </p:sp>
    </p:spTree>
    <p:extLst>
      <p:ext uri="{BB962C8B-B14F-4D97-AF65-F5344CB8AC3E}">
        <p14:creationId xmlns:p14="http://schemas.microsoft.com/office/powerpoint/2010/main" val="40651677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436914" y="115751"/>
            <a:ext cx="10784114" cy="6742249"/>
          </a:xfrm>
        </p:spPr>
        <p:txBody>
          <a:bodyPr rtlCol="0">
            <a:normAutofit fontScale="77500" lnSpcReduction="20000"/>
          </a:bodyPr>
          <a:lstStyle>
            <a:defPPr>
              <a:defRPr lang="fr-FR"/>
            </a:defPPr>
          </a:lstStyle>
          <a:p>
            <a:pPr>
              <a:lnSpc>
                <a:spcPct val="107000"/>
              </a:lnSpc>
              <a:spcAft>
                <a:spcPts val="800"/>
              </a:spcAft>
            </a:pPr>
            <a:r>
              <a:rPr lang="fr-FR" sz="4600" u="sng" dirty="0">
                <a:effectLst/>
                <a:latin typeface="Aptos"/>
                <a:ea typeface="Aptos"/>
                <a:cs typeface="Times New Roman" panose="02020603050405020304" pitchFamily="18" charset="0"/>
              </a:rPr>
              <a:t>Chromatographie en Phase Gazeuse (CPG)</a:t>
            </a:r>
            <a:r>
              <a:rPr lang="fr-FR" sz="3600" kern="100" dirty="0">
                <a:effectLst/>
                <a:latin typeface="Aptos"/>
                <a:ea typeface="Aptos"/>
                <a:cs typeface="Times New Roman" panose="02020603050405020304" pitchFamily="18" charset="0"/>
              </a:rPr>
              <a:t> </a:t>
            </a:r>
          </a:p>
          <a:p>
            <a:pPr marL="571500" indent="-571500">
              <a:lnSpc>
                <a:spcPct val="107000"/>
              </a:lnSpc>
              <a:spcAft>
                <a:spcPts val="800"/>
              </a:spcAft>
              <a:buFont typeface="Wingdings" panose="05000000000000000000" pitchFamily="2" charset="2"/>
              <a:buChar char="Ø"/>
            </a:pPr>
            <a:r>
              <a:rPr lang="fr-FR" sz="3600" kern="100" dirty="0">
                <a:effectLst/>
                <a:latin typeface="Aptos"/>
                <a:ea typeface="Aptos"/>
                <a:cs typeface="Times New Roman" panose="02020603050405020304" pitchFamily="18" charset="0"/>
              </a:rPr>
              <a:t>Principes de la Chromatographie en Phase Gazeuse :                       (séparation des différents composants d'un mélange gazeux)</a:t>
            </a:r>
          </a:p>
          <a:p>
            <a:pPr>
              <a:lnSpc>
                <a:spcPct val="107000"/>
              </a:lnSpc>
              <a:spcAft>
                <a:spcPts val="800"/>
              </a:spcAft>
            </a:pPr>
            <a:r>
              <a:rPr lang="fr-FR" sz="3600" kern="100" dirty="0">
                <a:effectLst/>
                <a:latin typeface="Aptos"/>
                <a:ea typeface="Aptos"/>
                <a:cs typeface="Times New Roman" panose="02020603050405020304" pitchFamily="18" charset="0"/>
              </a:rPr>
              <a:t>      - Utilise un gaz comme phase mobile et une colonne capillaire comme phase stationnaire.</a:t>
            </a:r>
          </a:p>
          <a:p>
            <a:pPr>
              <a:lnSpc>
                <a:spcPct val="107000"/>
              </a:lnSpc>
              <a:spcAft>
                <a:spcPts val="800"/>
              </a:spcAft>
            </a:pPr>
            <a:r>
              <a:rPr lang="fr-FR" sz="3600" kern="100" dirty="0">
                <a:effectLst/>
                <a:latin typeface="Aptos"/>
                <a:ea typeface="Aptos"/>
                <a:cs typeface="Times New Roman" panose="02020603050405020304" pitchFamily="18" charset="0"/>
              </a:rPr>
              <a:t>      - Sépare les composants en fonction de leur volatilité et de leur affinité pour la phase stationnaire.</a:t>
            </a:r>
          </a:p>
          <a:p>
            <a:pPr>
              <a:lnSpc>
                <a:spcPct val="107000"/>
              </a:lnSpc>
              <a:spcAft>
                <a:spcPts val="800"/>
              </a:spcAft>
            </a:pPr>
            <a:r>
              <a:rPr lang="fr-FR" sz="3600" kern="100" dirty="0">
                <a:effectLst/>
                <a:latin typeface="Aptos"/>
                <a:ea typeface="Aptos"/>
                <a:cs typeface="Times New Roman" panose="02020603050405020304" pitchFamily="18" charset="0"/>
              </a:rPr>
              <a:t>      - Applications : analyse de gaz, de composés volatils, d'hydrocarbures, etc.</a:t>
            </a:r>
          </a:p>
          <a:p>
            <a:pPr marL="571500" indent="-571500">
              <a:lnSpc>
                <a:spcPct val="107000"/>
              </a:lnSpc>
              <a:spcAft>
                <a:spcPts val="800"/>
              </a:spcAft>
              <a:buFont typeface="Wingdings" panose="05000000000000000000" pitchFamily="2" charset="2"/>
              <a:buChar char="Ø"/>
            </a:pPr>
            <a:r>
              <a:rPr lang="fr-FR" sz="3600" kern="100" dirty="0">
                <a:effectLst/>
                <a:latin typeface="Aptos"/>
                <a:ea typeface="Aptos"/>
                <a:cs typeface="Times New Roman" panose="02020603050405020304" pitchFamily="18" charset="0"/>
              </a:rPr>
              <a:t>Applications de la CPG :</a:t>
            </a:r>
          </a:p>
          <a:p>
            <a:pPr>
              <a:lnSpc>
                <a:spcPct val="107000"/>
              </a:lnSpc>
              <a:spcAft>
                <a:spcPts val="800"/>
              </a:spcAft>
            </a:pPr>
            <a:r>
              <a:rPr lang="fr-FR" sz="3600" kern="100" dirty="0">
                <a:effectLst/>
                <a:latin typeface="Aptos"/>
                <a:ea typeface="Aptos"/>
                <a:cs typeface="Times New Roman" panose="02020603050405020304" pitchFamily="18" charset="0"/>
              </a:rPr>
              <a:t>      - Contrôle de la qualité de l'air et de l'eau, analyse de composés organiques dans l'environnement, analyse de mélanges complexes de composés organiques, etc.</a:t>
            </a:r>
            <a:endParaRPr lang="fr-FR" sz="3600" u="sng" kern="100" dirty="0">
              <a:effectLst/>
              <a:latin typeface="Aptos"/>
              <a:ea typeface="Aptos"/>
              <a:cs typeface="Times New Roman" panose="02020603050405020304" pitchFamily="18" charset="0"/>
            </a:endParaRP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cxnSp>
        <p:nvCxnSpPr>
          <p:cNvPr id="4" name="Connecteur droit 3">
            <a:extLst>
              <a:ext uri="{FF2B5EF4-FFF2-40B4-BE49-F238E27FC236}">
                <a16:creationId xmlns:a16="http://schemas.microsoft.com/office/drawing/2014/main" id="{44343FF2-FF54-421E-AD9F-5DA41DB51D74}"/>
              </a:ext>
            </a:extLst>
          </p:cNvPr>
          <p:cNvCxnSpPr>
            <a:cxnSpLocks/>
          </p:cNvCxnSpPr>
          <p:nvPr/>
        </p:nvCxnSpPr>
        <p:spPr>
          <a:xfrm>
            <a:off x="2054268" y="1202499"/>
            <a:ext cx="7352779"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 name="Connecteur droit 6">
            <a:extLst>
              <a:ext uri="{FF2B5EF4-FFF2-40B4-BE49-F238E27FC236}">
                <a16:creationId xmlns:a16="http://schemas.microsoft.com/office/drawing/2014/main" id="{FE24ADE8-3D67-4CC5-871D-F6AEC21874D1}"/>
              </a:ext>
            </a:extLst>
          </p:cNvPr>
          <p:cNvCxnSpPr>
            <a:cxnSpLocks/>
          </p:cNvCxnSpPr>
          <p:nvPr/>
        </p:nvCxnSpPr>
        <p:spPr>
          <a:xfrm>
            <a:off x="2054268" y="5120626"/>
            <a:ext cx="3156559"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93504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08BDDC6D-6BF5-4096-81E0-2D48FF68F9CA}"/>
              </a:ext>
            </a:extLst>
          </p:cNvPr>
          <p:cNvSpPr txBox="1"/>
          <p:nvPr/>
        </p:nvSpPr>
        <p:spPr>
          <a:xfrm>
            <a:off x="154745" y="2961833"/>
            <a:ext cx="12271463" cy="3785652"/>
          </a:xfrm>
          <a:prstGeom prst="rect">
            <a:avLst/>
          </a:prstGeom>
          <a:noFill/>
        </p:spPr>
        <p:txBody>
          <a:bodyPr wrap="square" rtlCol="0">
            <a:spAutoFit/>
          </a:bodyPr>
          <a:lstStyle/>
          <a:p>
            <a:pPr marL="285750" indent="-285750">
              <a:buFontTx/>
              <a:buChar char="-"/>
            </a:pPr>
            <a:r>
              <a:rPr lang="fr-FR" sz="2400" b="1" dirty="0">
                <a:solidFill>
                  <a:schemeClr val="bg1"/>
                </a:solidFill>
              </a:rPr>
              <a:t>Gaz vecteur </a:t>
            </a:r>
            <a:r>
              <a:rPr lang="fr-FR" sz="2400" dirty="0">
                <a:solidFill>
                  <a:schemeClr val="bg1"/>
                </a:solidFill>
              </a:rPr>
              <a:t>: hélium, azote, argon, hydrogène. Ce gaz entraine les </a:t>
            </a:r>
            <a:r>
              <a:rPr lang="fr-FR" sz="2400" dirty="0">
                <a:solidFill>
                  <a:srgbClr val="FFFF00"/>
                </a:solidFill>
              </a:rPr>
              <a:t>analytes</a:t>
            </a:r>
          </a:p>
          <a:p>
            <a:pPr marL="285750" indent="-285750">
              <a:buFontTx/>
              <a:buChar char="-"/>
            </a:pPr>
            <a:r>
              <a:rPr lang="fr-FR" sz="2400" b="1" dirty="0">
                <a:solidFill>
                  <a:schemeClr val="bg1"/>
                </a:solidFill>
              </a:rPr>
              <a:t>Injecteur</a:t>
            </a:r>
            <a:r>
              <a:rPr lang="fr-FR" sz="2400" dirty="0">
                <a:solidFill>
                  <a:schemeClr val="bg1"/>
                </a:solidFill>
              </a:rPr>
              <a:t> : permet l’introduction de l’échantillon dans la colonne du chromatographe, et la volatilisation des analytes.</a:t>
            </a:r>
          </a:p>
          <a:p>
            <a:pPr marL="285750" indent="-285750">
              <a:buFontTx/>
              <a:buChar char="-"/>
            </a:pPr>
            <a:r>
              <a:rPr lang="fr-FR" sz="2400" b="1" dirty="0">
                <a:solidFill>
                  <a:schemeClr val="bg1"/>
                </a:solidFill>
              </a:rPr>
              <a:t>Colonne</a:t>
            </a:r>
            <a:r>
              <a:rPr lang="fr-FR" sz="2400" dirty="0">
                <a:solidFill>
                  <a:schemeClr val="bg1"/>
                </a:solidFill>
              </a:rPr>
              <a:t> : soit des </a:t>
            </a:r>
            <a:r>
              <a:rPr lang="fr-FR" sz="2400" dirty="0">
                <a:solidFill>
                  <a:srgbClr val="FFFF00"/>
                </a:solidFill>
              </a:rPr>
              <a:t>colonnes remplies </a:t>
            </a:r>
            <a:r>
              <a:rPr lang="fr-FR" sz="2400" dirty="0">
                <a:solidFill>
                  <a:schemeClr val="bg1"/>
                </a:solidFill>
              </a:rPr>
              <a:t>(tube en verre ou en acier remplies par des granules de silice imprégnées de la PS ou des </a:t>
            </a:r>
            <a:r>
              <a:rPr lang="fr-FR" sz="2400" dirty="0">
                <a:solidFill>
                  <a:srgbClr val="FFFF00"/>
                </a:solidFill>
              </a:rPr>
              <a:t>colonnes capillaires </a:t>
            </a:r>
            <a:r>
              <a:rPr lang="fr-FR" sz="2400" dirty="0">
                <a:solidFill>
                  <a:schemeClr val="bg1"/>
                </a:solidFill>
              </a:rPr>
              <a:t>(simples tubes d’acier, de verre ou de silice fondue, dont la surface interne est recouverte d’un film polaire de polyéthylène glycol greffé ou un film apolaire de polydiméthylsiloxane. (phase stationnaire)</a:t>
            </a:r>
          </a:p>
          <a:p>
            <a:pPr marL="285750" indent="-285750">
              <a:buFontTx/>
              <a:buChar char="-"/>
            </a:pPr>
            <a:r>
              <a:rPr lang="fr-FR" sz="2400" b="1" dirty="0">
                <a:solidFill>
                  <a:schemeClr val="bg1"/>
                </a:solidFill>
              </a:rPr>
              <a:t>le détecteur</a:t>
            </a:r>
            <a:r>
              <a:rPr lang="fr-FR" sz="2400" dirty="0">
                <a:solidFill>
                  <a:schemeClr val="bg1"/>
                </a:solidFill>
              </a:rPr>
              <a:t>, aujourd’hui généralement couplé à un </a:t>
            </a:r>
            <a:r>
              <a:rPr lang="fr-FR" sz="2400" b="1" dirty="0">
                <a:solidFill>
                  <a:schemeClr val="bg1"/>
                </a:solidFill>
              </a:rPr>
              <a:t>enregistreur</a:t>
            </a:r>
            <a:r>
              <a:rPr lang="fr-FR" sz="2400" dirty="0">
                <a:solidFill>
                  <a:schemeClr val="bg1"/>
                </a:solidFill>
              </a:rPr>
              <a:t> numérique du signal qui permet son traitement.</a:t>
            </a:r>
          </a:p>
        </p:txBody>
      </p:sp>
      <p:sp>
        <p:nvSpPr>
          <p:cNvPr id="7" name="ZoneTexte 6">
            <a:extLst>
              <a:ext uri="{FF2B5EF4-FFF2-40B4-BE49-F238E27FC236}">
                <a16:creationId xmlns:a16="http://schemas.microsoft.com/office/drawing/2014/main" id="{91876CA1-8B2D-4527-8AB6-25E651FCBB5E}"/>
              </a:ext>
            </a:extLst>
          </p:cNvPr>
          <p:cNvSpPr txBox="1"/>
          <p:nvPr/>
        </p:nvSpPr>
        <p:spPr>
          <a:xfrm>
            <a:off x="0" y="1111585"/>
            <a:ext cx="4149873" cy="369332"/>
          </a:xfrm>
          <a:prstGeom prst="rect">
            <a:avLst/>
          </a:prstGeom>
          <a:noFill/>
        </p:spPr>
        <p:txBody>
          <a:bodyPr wrap="square" rtlCol="0">
            <a:spAutoFit/>
          </a:bodyPr>
          <a:lstStyle/>
          <a:p>
            <a:r>
              <a:rPr lang="fr-FR" b="1" u="sng" dirty="0"/>
              <a:t>Schéma d’un chromatographe (CG)</a:t>
            </a:r>
          </a:p>
        </p:txBody>
      </p:sp>
      <p:pic>
        <p:nvPicPr>
          <p:cNvPr id="14" name="Image 13" descr="Une image contenant diagramme, capture d’écran, texte, conception&#10;&#10;Description générée automatiquement">
            <a:extLst>
              <a:ext uri="{FF2B5EF4-FFF2-40B4-BE49-F238E27FC236}">
                <a16:creationId xmlns:a16="http://schemas.microsoft.com/office/drawing/2014/main" id="{25368F6E-3A98-4125-9B8C-19DEE116B2F6}"/>
              </a:ext>
            </a:extLst>
          </p:cNvPr>
          <p:cNvPicPr>
            <a:picLocks noChangeAspect="1"/>
          </p:cNvPicPr>
          <p:nvPr/>
        </p:nvPicPr>
        <p:blipFill>
          <a:blip r:embed="rId3">
            <a:extLst>
              <a:ext uri="{BEBA8EAE-BF5A-486C-A8C5-ECC9F3942E4B}">
                <a14:imgProps xmlns:a14="http://schemas.microsoft.com/office/drawing/2010/main">
                  <a14:imgLayer r:embed="rId4">
                    <a14:imgEffect>
                      <a14:saturation sat="205000"/>
                    </a14:imgEffect>
                  </a14:imgLayer>
                </a14:imgProps>
              </a:ext>
            </a:extLst>
          </a:blip>
          <a:stretch>
            <a:fillRect/>
          </a:stretch>
        </p:blipFill>
        <p:spPr>
          <a:xfrm>
            <a:off x="4149873" y="0"/>
            <a:ext cx="7897155" cy="3080825"/>
          </a:xfrm>
          <a:prstGeom prst="rect">
            <a:avLst/>
          </a:prstGeom>
        </p:spPr>
      </p:pic>
      <p:cxnSp>
        <p:nvCxnSpPr>
          <p:cNvPr id="16" name="Connecteur droit avec flèche 15">
            <a:extLst>
              <a:ext uri="{FF2B5EF4-FFF2-40B4-BE49-F238E27FC236}">
                <a16:creationId xmlns:a16="http://schemas.microsoft.com/office/drawing/2014/main" id="{E176CF10-C4AC-4613-B1B9-F94A3C234535}"/>
              </a:ext>
            </a:extLst>
          </p:cNvPr>
          <p:cNvCxnSpPr>
            <a:cxnSpLocks/>
          </p:cNvCxnSpPr>
          <p:nvPr/>
        </p:nvCxnSpPr>
        <p:spPr>
          <a:xfrm>
            <a:off x="4853354" y="1296251"/>
            <a:ext cx="534572"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8" name="Connecteur droit avec flèche 17">
            <a:extLst>
              <a:ext uri="{FF2B5EF4-FFF2-40B4-BE49-F238E27FC236}">
                <a16:creationId xmlns:a16="http://schemas.microsoft.com/office/drawing/2014/main" id="{0B146A96-0DB4-43E1-A0CE-17A95A2B8D46}"/>
              </a:ext>
            </a:extLst>
          </p:cNvPr>
          <p:cNvCxnSpPr>
            <a:cxnSpLocks/>
          </p:cNvCxnSpPr>
          <p:nvPr/>
        </p:nvCxnSpPr>
        <p:spPr>
          <a:xfrm>
            <a:off x="5960077" y="1846049"/>
            <a:ext cx="135923" cy="31735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0" name="Connecteur droit avec flèche 19">
            <a:extLst>
              <a:ext uri="{FF2B5EF4-FFF2-40B4-BE49-F238E27FC236}">
                <a16:creationId xmlns:a16="http://schemas.microsoft.com/office/drawing/2014/main" id="{31DDAEB8-3CCA-40B4-90F4-B99D6CFD1C23}"/>
              </a:ext>
            </a:extLst>
          </p:cNvPr>
          <p:cNvCxnSpPr>
            <a:cxnSpLocks/>
          </p:cNvCxnSpPr>
          <p:nvPr/>
        </p:nvCxnSpPr>
        <p:spPr>
          <a:xfrm flipV="1">
            <a:off x="7462975" y="1659988"/>
            <a:ext cx="105443" cy="32940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10149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436914" y="115751"/>
            <a:ext cx="10784114" cy="6742249"/>
          </a:xfrm>
        </p:spPr>
        <p:txBody>
          <a:bodyPr rtlCol="0">
            <a:normAutofit fontScale="85000" lnSpcReduction="20000"/>
          </a:bodyPr>
          <a:lstStyle>
            <a:defPPr>
              <a:defRPr lang="fr-FR"/>
            </a:defPPr>
          </a:lstStyle>
          <a:p>
            <a:pPr>
              <a:lnSpc>
                <a:spcPct val="107000"/>
              </a:lnSpc>
              <a:spcAft>
                <a:spcPts val="800"/>
              </a:spcAft>
            </a:pPr>
            <a:r>
              <a:rPr lang="fr-FR" sz="4600" u="sng" dirty="0">
                <a:effectLst/>
                <a:latin typeface="Aptos"/>
                <a:ea typeface="Aptos"/>
                <a:cs typeface="Times New Roman" panose="02020603050405020304" pitchFamily="18" charset="0"/>
              </a:rPr>
              <a:t>Chromatographie en Phase Supercritique (CPS)</a:t>
            </a:r>
          </a:p>
          <a:p>
            <a:pPr marL="571500" indent="-571500">
              <a:lnSpc>
                <a:spcPct val="107000"/>
              </a:lnSpc>
              <a:spcAft>
                <a:spcPts val="800"/>
              </a:spcAft>
              <a:buFont typeface="Wingdings" panose="05000000000000000000" pitchFamily="2" charset="2"/>
              <a:buChar char="Ø"/>
            </a:pPr>
            <a:r>
              <a:rPr lang="fr-FR" sz="3600" kern="100" dirty="0">
                <a:effectLst/>
                <a:latin typeface="Aptos"/>
                <a:ea typeface="Aptos"/>
                <a:cs typeface="Times New Roman" panose="02020603050405020304" pitchFamily="18" charset="0"/>
              </a:rPr>
              <a:t>Principe de la Chromatographie en Phase Supercritique :</a:t>
            </a:r>
          </a:p>
          <a:p>
            <a:pPr>
              <a:lnSpc>
                <a:spcPct val="107000"/>
              </a:lnSpc>
              <a:spcAft>
                <a:spcPts val="800"/>
              </a:spcAft>
            </a:pPr>
            <a:r>
              <a:rPr lang="fr-FR" sz="3600" kern="100" dirty="0">
                <a:effectLst/>
                <a:latin typeface="Aptos"/>
                <a:ea typeface="Aptos"/>
                <a:cs typeface="Times New Roman" panose="02020603050405020304" pitchFamily="18" charset="0"/>
              </a:rPr>
              <a:t>      - Utilise un </a:t>
            </a:r>
            <a:r>
              <a:rPr lang="fr-FR" sz="3600" kern="100" dirty="0">
                <a:solidFill>
                  <a:srgbClr val="FFFF00"/>
                </a:solidFill>
                <a:effectLst/>
                <a:latin typeface="Aptos"/>
                <a:ea typeface="Aptos"/>
                <a:cs typeface="Times New Roman" panose="02020603050405020304" pitchFamily="18" charset="0"/>
              </a:rPr>
              <a:t>fluide supercritique </a:t>
            </a:r>
            <a:r>
              <a:rPr lang="fr-FR" sz="3600" kern="100" dirty="0">
                <a:effectLst/>
                <a:latin typeface="Aptos"/>
                <a:ea typeface="Aptos"/>
                <a:cs typeface="Times New Roman" panose="02020603050405020304" pitchFamily="18" charset="0"/>
              </a:rPr>
              <a:t>(généralement du CO</a:t>
            </a:r>
            <a:r>
              <a:rPr lang="fr-FR" sz="3600" kern="100" baseline="-25000" dirty="0">
                <a:effectLst/>
                <a:latin typeface="Aptos"/>
                <a:ea typeface="Aptos"/>
                <a:cs typeface="Times New Roman" panose="02020603050405020304" pitchFamily="18" charset="0"/>
              </a:rPr>
              <a:t>2</a:t>
            </a:r>
            <a:r>
              <a:rPr lang="fr-FR" sz="3600" kern="100" dirty="0">
                <a:effectLst/>
                <a:latin typeface="Aptos"/>
                <a:ea typeface="Aptos"/>
                <a:cs typeface="Times New Roman" panose="02020603050405020304" pitchFamily="18" charset="0"/>
              </a:rPr>
              <a:t>) comme phase mobile.</a:t>
            </a:r>
          </a:p>
          <a:p>
            <a:pPr>
              <a:lnSpc>
                <a:spcPct val="107000"/>
              </a:lnSpc>
              <a:spcAft>
                <a:spcPts val="800"/>
              </a:spcAft>
            </a:pPr>
            <a:r>
              <a:rPr lang="fr-FR" sz="3600" kern="100" dirty="0">
                <a:effectLst/>
                <a:latin typeface="Aptos"/>
                <a:ea typeface="Aptos"/>
                <a:cs typeface="Times New Roman" panose="02020603050405020304" pitchFamily="18" charset="0"/>
              </a:rPr>
              <a:t>      - Combine les avantages de la CPL et de la CPG.</a:t>
            </a:r>
          </a:p>
          <a:p>
            <a:pPr>
              <a:lnSpc>
                <a:spcPct val="107000"/>
              </a:lnSpc>
              <a:spcAft>
                <a:spcPts val="800"/>
              </a:spcAft>
            </a:pPr>
            <a:r>
              <a:rPr lang="fr-FR" sz="3600" kern="100" dirty="0">
                <a:effectLst/>
                <a:latin typeface="Aptos"/>
                <a:ea typeface="Aptos"/>
                <a:cs typeface="Times New Roman" panose="02020603050405020304" pitchFamily="18" charset="0"/>
              </a:rPr>
              <a:t>      - Applications : analyse de composés organiques, extraction de composés naturels, purification de produits pharmaceutiques, etc.</a:t>
            </a:r>
          </a:p>
          <a:p>
            <a:pPr marL="571500" indent="-571500">
              <a:lnSpc>
                <a:spcPct val="107000"/>
              </a:lnSpc>
              <a:spcAft>
                <a:spcPts val="800"/>
              </a:spcAft>
              <a:buFont typeface="Wingdings" panose="05000000000000000000" pitchFamily="2" charset="2"/>
              <a:buChar char="Ø"/>
            </a:pPr>
            <a:r>
              <a:rPr lang="fr-FR" sz="3600" kern="100" dirty="0">
                <a:effectLst/>
                <a:latin typeface="Aptos"/>
                <a:ea typeface="Aptos"/>
                <a:cs typeface="Times New Roman" panose="02020603050405020304" pitchFamily="18" charset="0"/>
              </a:rPr>
              <a:t>Applications et Avantages :</a:t>
            </a:r>
          </a:p>
          <a:p>
            <a:pPr>
              <a:lnSpc>
                <a:spcPct val="107000"/>
              </a:lnSpc>
              <a:spcAft>
                <a:spcPts val="800"/>
              </a:spcAft>
            </a:pPr>
            <a:r>
              <a:rPr lang="fr-FR" sz="3600" kern="100" dirty="0">
                <a:effectLst/>
                <a:latin typeface="Aptos"/>
                <a:ea typeface="Aptos"/>
                <a:cs typeface="Times New Roman" panose="02020603050405020304" pitchFamily="18" charset="0"/>
              </a:rPr>
              <a:t>      - Avantages : séparations rapides, faible consommation de solvants, large gamme d'applications.</a:t>
            </a:r>
          </a:p>
          <a:p>
            <a:pPr>
              <a:lnSpc>
                <a:spcPct val="107000"/>
              </a:lnSpc>
              <a:spcAft>
                <a:spcPts val="800"/>
              </a:spcAft>
            </a:pPr>
            <a:r>
              <a:rPr lang="fr-FR" sz="3600" kern="100" dirty="0">
                <a:effectLst/>
                <a:latin typeface="Aptos"/>
                <a:ea typeface="Aptos"/>
                <a:cs typeface="Times New Roman" panose="02020603050405020304" pitchFamily="18" charset="0"/>
              </a:rPr>
              <a:t>      - Applications : industrie pharmaceutique, agroalimentaire, chimie analytique, etc.</a:t>
            </a:r>
            <a:endParaRPr lang="fr-FR" sz="3600" u="sng" kern="100" dirty="0">
              <a:effectLst/>
              <a:latin typeface="Aptos"/>
              <a:ea typeface="Aptos"/>
              <a:cs typeface="Times New Roman" panose="02020603050405020304" pitchFamily="18" charset="0"/>
            </a:endParaRP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cxnSp>
        <p:nvCxnSpPr>
          <p:cNvPr id="4" name="Connecteur droit 3">
            <a:extLst>
              <a:ext uri="{FF2B5EF4-FFF2-40B4-BE49-F238E27FC236}">
                <a16:creationId xmlns:a16="http://schemas.microsoft.com/office/drawing/2014/main" id="{FAC701F3-D339-436A-B6C2-F37C5AD38341}"/>
              </a:ext>
            </a:extLst>
          </p:cNvPr>
          <p:cNvCxnSpPr>
            <a:cxnSpLocks/>
          </p:cNvCxnSpPr>
          <p:nvPr/>
        </p:nvCxnSpPr>
        <p:spPr>
          <a:xfrm>
            <a:off x="2054268" y="1277655"/>
            <a:ext cx="879327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 name="Connecteur droit 6">
            <a:extLst>
              <a:ext uri="{FF2B5EF4-FFF2-40B4-BE49-F238E27FC236}">
                <a16:creationId xmlns:a16="http://schemas.microsoft.com/office/drawing/2014/main" id="{189624D0-9E73-4BBA-94DB-1DDB0FA9E7BD}"/>
              </a:ext>
            </a:extLst>
          </p:cNvPr>
          <p:cNvCxnSpPr>
            <a:cxnSpLocks/>
          </p:cNvCxnSpPr>
          <p:nvPr/>
        </p:nvCxnSpPr>
        <p:spPr>
          <a:xfrm>
            <a:off x="2054268" y="4684727"/>
            <a:ext cx="404173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58476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95A271-8875-6BCE-0A4A-542683BB3917}"/>
              </a:ext>
            </a:extLst>
          </p:cNvPr>
          <p:cNvSpPr>
            <a:spLocks noGrp="1"/>
          </p:cNvSpPr>
          <p:nvPr>
            <p:ph type="ctrTitle"/>
          </p:nvPr>
        </p:nvSpPr>
        <p:spPr>
          <a:xfrm>
            <a:off x="1280159" y="3980346"/>
            <a:ext cx="10911841" cy="2099625"/>
          </a:xfrm>
        </p:spPr>
        <p:txBody>
          <a:bodyPr rtlCol="0"/>
          <a:lstStyle>
            <a:defPPr>
              <a:defRPr lang="fr-FR"/>
            </a:defPPr>
          </a:lstStyle>
          <a:p>
            <a:pPr rtl="0"/>
            <a:r>
              <a:rPr lang="fr-FR" sz="3600" dirty="0">
                <a:effectLst/>
                <a:latin typeface="Aptos"/>
                <a:ea typeface="Aptos"/>
                <a:cs typeface="Times New Roman" panose="02020603050405020304" pitchFamily="18" charset="0"/>
              </a:rPr>
              <a:t>Applications de la Chromatographie</a:t>
            </a:r>
            <a:endParaRPr lang="fr-FR" sz="8800" dirty="0"/>
          </a:p>
        </p:txBody>
      </p:sp>
      <p:pic>
        <p:nvPicPr>
          <p:cNvPr id="7" name="Espace réservé d’image 8" descr="Coucher de soleil sur des montagnes">
            <a:extLst>
              <a:ext uri="{FF2B5EF4-FFF2-40B4-BE49-F238E27FC236}">
                <a16:creationId xmlns:a16="http://schemas.microsoft.com/office/drawing/2014/main" id="{DABEABE1-2983-8759-E3F7-CCC6330C6BA1}"/>
              </a:ext>
            </a:extLst>
          </p:cNvPr>
          <p:cNvPicPr>
            <a:picLocks noGrp="1" noChangeAspect="1"/>
          </p:cNvPicPr>
          <p:nvPr>
            <p:ph type="pic" sz="quarter" idx="4294967295"/>
          </p:nvPr>
        </p:nvPicPr>
        <p:blipFill rotWithShape="1">
          <a:blip r:embed="rId3"/>
          <a:srcRect l="23" r="23"/>
          <a:stretch/>
        </p:blipFill>
        <p:spPr>
          <a:xfrm>
            <a:off x="8197587" y="411831"/>
            <a:ext cx="3521337" cy="3521344"/>
          </a:xfrm>
        </p:spPr>
      </p:pic>
    </p:spTree>
    <p:extLst>
      <p:ext uri="{BB962C8B-B14F-4D97-AF65-F5344CB8AC3E}">
        <p14:creationId xmlns:p14="http://schemas.microsoft.com/office/powerpoint/2010/main" val="10567520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436914" y="115751"/>
            <a:ext cx="10784114" cy="6742249"/>
          </a:xfrm>
        </p:spPr>
        <p:txBody>
          <a:bodyPr rtlCol="0">
            <a:normAutofit fontScale="70000" lnSpcReduction="20000"/>
          </a:bodyPr>
          <a:lstStyle>
            <a:defPPr>
              <a:defRPr lang="fr-FR"/>
            </a:defPPr>
          </a:lstStyle>
          <a:p>
            <a:pPr>
              <a:lnSpc>
                <a:spcPct val="107000"/>
              </a:lnSpc>
              <a:spcAft>
                <a:spcPts val="800"/>
              </a:spcAft>
            </a:pPr>
            <a:r>
              <a:rPr lang="fr-FR" sz="5700" u="sng" dirty="0">
                <a:effectLst/>
                <a:latin typeface="Aptos"/>
                <a:ea typeface="Aptos"/>
                <a:cs typeface="Times New Roman" panose="02020603050405020304" pitchFamily="18" charset="0"/>
              </a:rPr>
              <a:t>Applications Industrielles</a:t>
            </a:r>
          </a:p>
          <a:p>
            <a:pPr marL="571500" indent="-571500">
              <a:lnSpc>
                <a:spcPct val="107000"/>
              </a:lnSpc>
              <a:spcAft>
                <a:spcPts val="800"/>
              </a:spcAft>
              <a:buFont typeface="Wingdings" panose="05000000000000000000" pitchFamily="2" charset="2"/>
              <a:buChar char="Ø"/>
            </a:pPr>
            <a:r>
              <a:rPr lang="fr-FR" sz="3600" kern="100" dirty="0">
                <a:effectLst/>
                <a:latin typeface="Aptos"/>
                <a:ea typeface="Aptos"/>
                <a:cs typeface="Times New Roman" panose="02020603050405020304" pitchFamily="18" charset="0"/>
              </a:rPr>
              <a:t>Industrie Pharmaceutique :</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Contrôle de la qualité des médicaments.</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Analyse de la pureté des ingrédients pharmaceutiques actifs (API).</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Détermination des impuretés dans les formulations pharmaceutiques.</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Analyse de stabilité des médicaments.</a:t>
            </a:r>
          </a:p>
          <a:p>
            <a:pPr marL="571500" indent="-571500">
              <a:lnSpc>
                <a:spcPct val="107000"/>
              </a:lnSpc>
              <a:spcAft>
                <a:spcPts val="800"/>
              </a:spcAft>
              <a:buFont typeface="Wingdings" panose="05000000000000000000" pitchFamily="2" charset="2"/>
              <a:buChar char="Ø"/>
            </a:pPr>
            <a:r>
              <a:rPr lang="fr-FR" sz="3600" kern="100" dirty="0">
                <a:effectLst/>
                <a:latin typeface="Aptos"/>
                <a:ea typeface="Aptos"/>
                <a:cs typeface="Times New Roman" panose="02020603050405020304" pitchFamily="18" charset="0"/>
              </a:rPr>
              <a:t>Industrie Alimentaire :</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Analyse des résidus de pesticides dans les produits agricoles.</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Contrôle de la qualité et de la sécurité des aliments.</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Détection des additifs alimentaires et des contaminants.</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Analyse des arômes et des composés volatils dans les aliments.</a:t>
            </a: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cxnSp>
        <p:nvCxnSpPr>
          <p:cNvPr id="4" name="Connecteur droit 3">
            <a:extLst>
              <a:ext uri="{FF2B5EF4-FFF2-40B4-BE49-F238E27FC236}">
                <a16:creationId xmlns:a16="http://schemas.microsoft.com/office/drawing/2014/main" id="{2D44BA29-3BDF-4593-90E3-AC212CAA2621}"/>
              </a:ext>
            </a:extLst>
          </p:cNvPr>
          <p:cNvCxnSpPr>
            <a:cxnSpLocks/>
          </p:cNvCxnSpPr>
          <p:nvPr/>
        </p:nvCxnSpPr>
        <p:spPr>
          <a:xfrm>
            <a:off x="1966586" y="1163783"/>
            <a:ext cx="330687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 name="Connecteur droit 6">
            <a:extLst>
              <a:ext uri="{FF2B5EF4-FFF2-40B4-BE49-F238E27FC236}">
                <a16:creationId xmlns:a16="http://schemas.microsoft.com/office/drawing/2014/main" id="{4AC98E59-4BF6-4320-82FE-A0F9A18AA290}"/>
              </a:ext>
            </a:extLst>
          </p:cNvPr>
          <p:cNvCxnSpPr>
            <a:cxnSpLocks/>
          </p:cNvCxnSpPr>
          <p:nvPr/>
        </p:nvCxnSpPr>
        <p:spPr>
          <a:xfrm>
            <a:off x="1993726" y="3959169"/>
            <a:ext cx="2753638"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50528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436914" y="115751"/>
            <a:ext cx="10784114" cy="6742249"/>
          </a:xfrm>
        </p:spPr>
        <p:txBody>
          <a:bodyPr rtlCol="0">
            <a:normAutofit fontScale="85000" lnSpcReduction="20000"/>
          </a:bodyPr>
          <a:lstStyle>
            <a:defPPr>
              <a:defRPr lang="fr-FR"/>
            </a:defPPr>
          </a:lstStyle>
          <a:p>
            <a:pPr>
              <a:lnSpc>
                <a:spcPct val="107000"/>
              </a:lnSpc>
              <a:spcAft>
                <a:spcPts val="800"/>
              </a:spcAft>
            </a:pPr>
            <a:r>
              <a:rPr lang="fr-FR" sz="4700" u="sng" dirty="0">
                <a:latin typeface="Aptos"/>
                <a:cs typeface="Times New Roman" panose="02020603050405020304" pitchFamily="18" charset="0"/>
              </a:rPr>
              <a:t>Applications en Sciences de la Vie</a:t>
            </a:r>
          </a:p>
          <a:p>
            <a:pPr marL="571500" indent="-571500">
              <a:lnSpc>
                <a:spcPct val="107000"/>
              </a:lnSpc>
              <a:spcAft>
                <a:spcPts val="800"/>
              </a:spcAft>
              <a:buFont typeface="Wingdings" panose="05000000000000000000" pitchFamily="2" charset="2"/>
              <a:buChar char="Ø"/>
            </a:pPr>
            <a:r>
              <a:rPr lang="fr-FR" sz="3600" kern="100" dirty="0">
                <a:effectLst/>
                <a:latin typeface="Aptos"/>
                <a:ea typeface="Aptos"/>
                <a:cs typeface="Times New Roman" panose="02020603050405020304" pitchFamily="18" charset="0"/>
              </a:rPr>
              <a:t>Biochimie et Biologie Moléculaire :</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Analyse des protéines et des acides nucléiques.</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Purification de biomolécules.</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Caractérisation des glycanes et des lipides.</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Études de la structure et de la fonction des biomolécules.</a:t>
            </a:r>
          </a:p>
          <a:p>
            <a:pPr marL="571500" indent="-571500">
              <a:lnSpc>
                <a:spcPct val="107000"/>
              </a:lnSpc>
              <a:spcAft>
                <a:spcPts val="800"/>
              </a:spcAft>
              <a:buFont typeface="Wingdings" panose="05000000000000000000" pitchFamily="2" charset="2"/>
              <a:buChar char="Ø"/>
            </a:pPr>
            <a:r>
              <a:rPr lang="fr-FR" sz="3600" kern="100" dirty="0">
                <a:effectLst/>
                <a:latin typeface="Aptos"/>
                <a:ea typeface="Aptos"/>
                <a:cs typeface="Times New Roman" panose="02020603050405020304" pitchFamily="18" charset="0"/>
              </a:rPr>
              <a:t>Pharmacocinétique et Pharmacodynamique :</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Étude de la biodisponibilité des médicaments.</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Analyse des métabolites des médicaments.</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Évaluation de l'efficacité et de la sécurité des médicaments.</a:t>
            </a: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cxnSp>
        <p:nvCxnSpPr>
          <p:cNvPr id="4" name="Connecteur droit 3">
            <a:extLst>
              <a:ext uri="{FF2B5EF4-FFF2-40B4-BE49-F238E27FC236}">
                <a16:creationId xmlns:a16="http://schemas.microsoft.com/office/drawing/2014/main" id="{AC97FD94-426E-43B1-A89D-496DF221A181}"/>
              </a:ext>
            </a:extLst>
          </p:cNvPr>
          <p:cNvCxnSpPr>
            <a:cxnSpLocks/>
          </p:cNvCxnSpPr>
          <p:nvPr/>
        </p:nvCxnSpPr>
        <p:spPr>
          <a:xfrm>
            <a:off x="2066794" y="1326621"/>
            <a:ext cx="5336088"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 name="Connecteur droit 6">
            <a:extLst>
              <a:ext uri="{FF2B5EF4-FFF2-40B4-BE49-F238E27FC236}">
                <a16:creationId xmlns:a16="http://schemas.microsoft.com/office/drawing/2014/main" id="{87EF1B90-1F61-4B23-83F1-532E010AFFBB}"/>
              </a:ext>
            </a:extLst>
          </p:cNvPr>
          <p:cNvCxnSpPr>
            <a:cxnSpLocks/>
          </p:cNvCxnSpPr>
          <p:nvPr/>
        </p:nvCxnSpPr>
        <p:spPr>
          <a:xfrm>
            <a:off x="2054268" y="4520751"/>
            <a:ext cx="696447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42259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436914" y="115751"/>
            <a:ext cx="10784114" cy="6742249"/>
          </a:xfrm>
        </p:spPr>
        <p:txBody>
          <a:bodyPr rtlCol="0">
            <a:normAutofit fontScale="70000" lnSpcReduction="20000"/>
          </a:bodyPr>
          <a:lstStyle>
            <a:defPPr>
              <a:defRPr lang="fr-FR"/>
            </a:defPPr>
          </a:lstStyle>
          <a:p>
            <a:pPr>
              <a:lnSpc>
                <a:spcPct val="107000"/>
              </a:lnSpc>
              <a:spcAft>
                <a:spcPts val="800"/>
              </a:spcAft>
            </a:pPr>
            <a:r>
              <a:rPr lang="fr-FR" sz="5700" u="sng" dirty="0">
                <a:latin typeface="Aptos"/>
                <a:cs typeface="Times New Roman" panose="02020603050405020304" pitchFamily="18" charset="0"/>
              </a:rPr>
              <a:t>Utilisation en Environnement et en Alimentation</a:t>
            </a:r>
          </a:p>
          <a:p>
            <a:pPr marL="571500" indent="-571500">
              <a:lnSpc>
                <a:spcPct val="107000"/>
              </a:lnSpc>
              <a:spcAft>
                <a:spcPts val="800"/>
              </a:spcAft>
              <a:buFont typeface="Wingdings" panose="05000000000000000000" pitchFamily="2" charset="2"/>
              <a:buChar char="Ø"/>
            </a:pPr>
            <a:r>
              <a:rPr lang="fr-FR" sz="3600" kern="100" dirty="0">
                <a:effectLst/>
                <a:latin typeface="Aptos"/>
                <a:ea typeface="Aptos"/>
                <a:cs typeface="Times New Roman" panose="02020603050405020304" pitchFamily="18" charset="0"/>
              </a:rPr>
              <a:t>Analyse Environnementale :</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Détection des polluants organiques et inorganiques dans l'eau, le sol et l'air.</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Surveillance de la qualité de l'eau potable.</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Évaluation de la contamination des sols.</a:t>
            </a:r>
          </a:p>
          <a:p>
            <a:pPr marL="571500" indent="-571500">
              <a:lnSpc>
                <a:spcPct val="107000"/>
              </a:lnSpc>
              <a:spcAft>
                <a:spcPts val="800"/>
              </a:spcAft>
              <a:buFont typeface="Wingdings" panose="05000000000000000000" pitchFamily="2" charset="2"/>
              <a:buChar char="Ø"/>
            </a:pPr>
            <a:r>
              <a:rPr lang="fr-FR" sz="3600" kern="100" dirty="0">
                <a:effectLst/>
                <a:latin typeface="Aptos"/>
                <a:ea typeface="Aptos"/>
                <a:cs typeface="Times New Roman" panose="02020603050405020304" pitchFamily="18" charset="0"/>
              </a:rPr>
              <a:t>Sécurité Alimentaire et Contrôle de Qualité :</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Détection des résidus de médicaments vétérinaires et de pesticides dans les produits alimentaires d'origine animale.</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Contrôle des contaminants alimentaires tels que les mycotoxines, les métaux lourds, et les contaminants microbiologiques.</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Analyse de l'authenticité des produits alimentaires et de la fraude alimentaire.</a:t>
            </a:r>
          </a:p>
          <a:p>
            <a:pPr>
              <a:lnSpc>
                <a:spcPct val="107000"/>
              </a:lnSpc>
              <a:spcAft>
                <a:spcPts val="800"/>
              </a:spcAft>
            </a:pPr>
            <a:endParaRPr lang="fr-FR" sz="3600" kern="100" dirty="0">
              <a:effectLst/>
              <a:latin typeface="Aptos"/>
              <a:ea typeface="Aptos"/>
              <a:cs typeface="Times New Roman" panose="02020603050405020304" pitchFamily="18" charset="0"/>
            </a:endParaRP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cxnSp>
        <p:nvCxnSpPr>
          <p:cNvPr id="4" name="Connecteur droit 3">
            <a:extLst>
              <a:ext uri="{FF2B5EF4-FFF2-40B4-BE49-F238E27FC236}">
                <a16:creationId xmlns:a16="http://schemas.microsoft.com/office/drawing/2014/main" id="{19377FD6-15F1-4BCC-8AFF-7DB3AE3C3573}"/>
              </a:ext>
            </a:extLst>
          </p:cNvPr>
          <p:cNvCxnSpPr>
            <a:cxnSpLocks/>
          </p:cNvCxnSpPr>
          <p:nvPr/>
        </p:nvCxnSpPr>
        <p:spPr>
          <a:xfrm>
            <a:off x="1966586" y="1163783"/>
            <a:ext cx="3482236"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Connecteur droit 4">
            <a:extLst>
              <a:ext uri="{FF2B5EF4-FFF2-40B4-BE49-F238E27FC236}">
                <a16:creationId xmlns:a16="http://schemas.microsoft.com/office/drawing/2014/main" id="{6D627464-D0CE-46FB-8C70-DD8ECE4ADF61}"/>
              </a:ext>
            </a:extLst>
          </p:cNvPr>
          <p:cNvCxnSpPr>
            <a:cxnSpLocks/>
          </p:cNvCxnSpPr>
          <p:nvPr/>
        </p:nvCxnSpPr>
        <p:spPr>
          <a:xfrm>
            <a:off x="2118986" y="3420551"/>
            <a:ext cx="539663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7460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626520" y="437138"/>
            <a:ext cx="10565479" cy="6420862"/>
          </a:xfrm>
        </p:spPr>
        <p:txBody>
          <a:bodyPr rtlCol="0">
            <a:normAutofit/>
          </a:bodyPr>
          <a:lstStyle>
            <a:defPPr>
              <a:defRPr lang="fr-FR"/>
            </a:defPPr>
          </a:lstStyle>
          <a:p>
            <a:pPr>
              <a:lnSpc>
                <a:spcPct val="107000"/>
              </a:lnSpc>
              <a:spcAft>
                <a:spcPts val="800"/>
              </a:spcAft>
            </a:pPr>
            <a:r>
              <a:rPr lang="fr-FR" sz="3600" kern="100" dirty="0">
                <a:effectLst/>
                <a:latin typeface="Aptos"/>
                <a:ea typeface="Aptos"/>
                <a:cs typeface="Times New Roman" panose="02020603050405020304" pitchFamily="18" charset="0"/>
              </a:rPr>
              <a:t>La chromatographie est une technique de séparation des composants d'un mélange complexe basée sur les différences de distribution des composants entre deux phases immiscibles : </a:t>
            </a:r>
          </a:p>
          <a:p>
            <a:pPr marL="285750" indent="-285750">
              <a:lnSpc>
                <a:spcPct val="107000"/>
              </a:lnSpc>
              <a:spcAft>
                <a:spcPts val="800"/>
              </a:spcAft>
              <a:buFontTx/>
              <a:buChar char="-"/>
            </a:pPr>
            <a:r>
              <a:rPr lang="fr-FR" sz="3600" kern="100" dirty="0">
                <a:effectLst/>
                <a:latin typeface="Aptos"/>
                <a:ea typeface="Aptos"/>
                <a:cs typeface="Times New Roman" panose="02020603050405020304" pitchFamily="18" charset="0"/>
              </a:rPr>
              <a:t>une phase stationnaire </a:t>
            </a:r>
          </a:p>
          <a:p>
            <a:pPr marL="285750" indent="-285750">
              <a:lnSpc>
                <a:spcPct val="107000"/>
              </a:lnSpc>
              <a:spcAft>
                <a:spcPts val="800"/>
              </a:spcAft>
              <a:buFontTx/>
              <a:buChar char="-"/>
            </a:pPr>
            <a:r>
              <a:rPr lang="fr-FR" sz="3600" kern="100" dirty="0">
                <a:effectLst/>
                <a:latin typeface="Aptos"/>
                <a:ea typeface="Aptos"/>
                <a:cs typeface="Times New Roman" panose="02020603050405020304" pitchFamily="18" charset="0"/>
              </a:rPr>
              <a:t> une phase mobile. </a:t>
            </a:r>
          </a:p>
          <a:p>
            <a:pPr>
              <a:lnSpc>
                <a:spcPct val="107000"/>
              </a:lnSpc>
              <a:spcAft>
                <a:spcPts val="800"/>
              </a:spcAft>
            </a:pPr>
            <a:r>
              <a:rPr lang="fr-FR" sz="3600" kern="100" dirty="0">
                <a:effectLst/>
                <a:latin typeface="Aptos"/>
                <a:ea typeface="Aptos"/>
                <a:cs typeface="Times New Roman" panose="02020603050405020304" pitchFamily="18" charset="0"/>
              </a:rPr>
              <a:t>Les composants se déplacent à des vitesses différentes à travers la phase stationnaire en fonction de leurs interactions avec cette phase.</a:t>
            </a: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spTree>
    <p:extLst>
      <p:ext uri="{BB962C8B-B14F-4D97-AF65-F5344CB8AC3E}">
        <p14:creationId xmlns:p14="http://schemas.microsoft.com/office/powerpoint/2010/main" val="39627539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436914" y="115751"/>
            <a:ext cx="10784114" cy="6742249"/>
          </a:xfrm>
        </p:spPr>
        <p:txBody>
          <a:bodyPr rtlCol="0">
            <a:normAutofit fontScale="92500" lnSpcReduction="10000"/>
          </a:bodyPr>
          <a:lstStyle>
            <a:defPPr>
              <a:defRPr lang="fr-FR"/>
            </a:defPPr>
          </a:lstStyle>
          <a:p>
            <a:pPr>
              <a:lnSpc>
                <a:spcPct val="97000"/>
              </a:lnSpc>
              <a:spcAft>
                <a:spcPts val="800"/>
              </a:spcAft>
            </a:pPr>
            <a:r>
              <a:rPr lang="fr-FR" sz="4300" u="sng" dirty="0">
                <a:latin typeface="Aptos"/>
                <a:cs typeface="Times New Roman" panose="02020603050405020304" pitchFamily="18" charset="0"/>
              </a:rPr>
              <a:t>Autres Domaines d'Application</a:t>
            </a:r>
          </a:p>
          <a:p>
            <a:pPr marL="571500" indent="-571500">
              <a:lnSpc>
                <a:spcPct val="107000"/>
              </a:lnSpc>
              <a:spcAft>
                <a:spcPts val="800"/>
              </a:spcAft>
              <a:buFont typeface="Wingdings" panose="05000000000000000000" pitchFamily="2" charset="2"/>
              <a:buChar char="Ø"/>
            </a:pPr>
            <a:r>
              <a:rPr lang="fr-FR" sz="3600" kern="100" dirty="0">
                <a:effectLst/>
                <a:latin typeface="Aptos"/>
                <a:ea typeface="Aptos"/>
                <a:cs typeface="Times New Roman" panose="02020603050405020304" pitchFamily="18" charset="0"/>
              </a:rPr>
              <a:t>Industrie Chimique :</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Contrôle de la qualité des produits chimiques.</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Surveillance des processus de production chimique.</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Analyse des produits pétrochimiques et des carburants.</a:t>
            </a:r>
          </a:p>
          <a:p>
            <a:pPr marL="571500" indent="-571500">
              <a:lnSpc>
                <a:spcPct val="107000"/>
              </a:lnSpc>
              <a:spcAft>
                <a:spcPts val="800"/>
              </a:spcAft>
              <a:buFont typeface="Wingdings" panose="05000000000000000000" pitchFamily="2" charset="2"/>
              <a:buChar char="Ø"/>
            </a:pPr>
            <a:r>
              <a:rPr lang="fr-FR" sz="3600" kern="100" dirty="0">
                <a:effectLst/>
                <a:latin typeface="Aptos"/>
                <a:ea typeface="Aptos"/>
                <a:cs typeface="Times New Roman" panose="02020603050405020304" pitchFamily="18" charset="0"/>
              </a:rPr>
              <a:t>Science forensique (Investigation):</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Analyse des échantillons de preuves dans les enquêtes criminelles.</a:t>
            </a:r>
          </a:p>
          <a:p>
            <a:pPr>
              <a:lnSpc>
                <a:spcPct val="107000"/>
              </a:lnSpc>
              <a:spcAft>
                <a:spcPts val="800"/>
              </a:spcAft>
            </a:pPr>
            <a:r>
              <a:rPr lang="fr-FR" sz="3600" kern="100" dirty="0">
                <a:latin typeface="Aptos"/>
                <a:ea typeface="Aptos"/>
                <a:cs typeface="Times New Roman" panose="02020603050405020304" pitchFamily="18" charset="0"/>
              </a:rPr>
              <a:t>        - </a:t>
            </a:r>
            <a:r>
              <a:rPr lang="fr-FR" sz="3600" kern="100" dirty="0">
                <a:effectLst/>
                <a:latin typeface="Aptos"/>
                <a:ea typeface="Aptos"/>
                <a:cs typeface="Times New Roman" panose="02020603050405020304" pitchFamily="18" charset="0"/>
              </a:rPr>
              <a:t>Identification de substances illicites dans les drogues, les explosifs, etc.</a:t>
            </a:r>
          </a:p>
          <a:p>
            <a:pPr>
              <a:lnSpc>
                <a:spcPct val="107000"/>
              </a:lnSpc>
              <a:spcAft>
                <a:spcPts val="800"/>
              </a:spcAft>
            </a:pPr>
            <a:endParaRPr lang="fr-FR" sz="3600" kern="100" dirty="0">
              <a:effectLst/>
              <a:latin typeface="Aptos"/>
              <a:ea typeface="Aptos"/>
              <a:cs typeface="Times New Roman" panose="02020603050405020304" pitchFamily="18" charset="0"/>
            </a:endParaRP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cxnSp>
        <p:nvCxnSpPr>
          <p:cNvPr id="4" name="Connecteur droit 3">
            <a:extLst>
              <a:ext uri="{FF2B5EF4-FFF2-40B4-BE49-F238E27FC236}">
                <a16:creationId xmlns:a16="http://schemas.microsoft.com/office/drawing/2014/main" id="{81676D3E-0BF0-412F-B72B-FD7A7736EF79}"/>
              </a:ext>
            </a:extLst>
          </p:cNvPr>
          <p:cNvCxnSpPr>
            <a:cxnSpLocks/>
          </p:cNvCxnSpPr>
          <p:nvPr/>
        </p:nvCxnSpPr>
        <p:spPr>
          <a:xfrm>
            <a:off x="1968674" y="1476934"/>
            <a:ext cx="330687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Connecteur droit 4">
            <a:extLst>
              <a:ext uri="{FF2B5EF4-FFF2-40B4-BE49-F238E27FC236}">
                <a16:creationId xmlns:a16="http://schemas.microsoft.com/office/drawing/2014/main" id="{591AA9B4-5FBB-4A65-A8F7-96956A1E18D0}"/>
              </a:ext>
            </a:extLst>
          </p:cNvPr>
          <p:cNvCxnSpPr>
            <a:cxnSpLocks/>
          </p:cNvCxnSpPr>
          <p:nvPr/>
        </p:nvCxnSpPr>
        <p:spPr>
          <a:xfrm>
            <a:off x="1968674" y="4422631"/>
            <a:ext cx="3192049"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76409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95A271-8875-6BCE-0A4A-542683BB3917}"/>
              </a:ext>
            </a:extLst>
          </p:cNvPr>
          <p:cNvSpPr>
            <a:spLocks noGrp="1"/>
          </p:cNvSpPr>
          <p:nvPr>
            <p:ph type="ctrTitle"/>
          </p:nvPr>
        </p:nvSpPr>
        <p:spPr>
          <a:xfrm>
            <a:off x="1947816" y="3429000"/>
            <a:ext cx="10911841" cy="2099625"/>
          </a:xfrm>
        </p:spPr>
        <p:txBody>
          <a:bodyPr rtlCol="0"/>
          <a:lstStyle>
            <a:defPPr>
              <a:defRPr lang="fr-FR"/>
            </a:defPPr>
          </a:lstStyle>
          <a:p>
            <a:pPr rtl="0"/>
            <a:r>
              <a:rPr lang="fr-FR" sz="4800" dirty="0">
                <a:latin typeface="Aptos"/>
                <a:cs typeface="Times New Roman" panose="02020603050405020304" pitchFamily="18" charset="0"/>
              </a:rPr>
              <a:t>DONNEES THEORIQUES D’UN CHROMATOGRAMME</a:t>
            </a:r>
            <a:endParaRPr lang="fr-FR" sz="13800" dirty="0"/>
          </a:p>
        </p:txBody>
      </p:sp>
      <p:pic>
        <p:nvPicPr>
          <p:cNvPr id="7" name="Espace réservé d’image 8" descr="Coucher de soleil sur des montagnes">
            <a:extLst>
              <a:ext uri="{FF2B5EF4-FFF2-40B4-BE49-F238E27FC236}">
                <a16:creationId xmlns:a16="http://schemas.microsoft.com/office/drawing/2014/main" id="{DABEABE1-2983-8759-E3F7-CCC6330C6BA1}"/>
              </a:ext>
            </a:extLst>
          </p:cNvPr>
          <p:cNvPicPr>
            <a:picLocks noGrp="1" noChangeAspect="1"/>
          </p:cNvPicPr>
          <p:nvPr>
            <p:ph type="pic" sz="quarter" idx="4294967295"/>
          </p:nvPr>
        </p:nvPicPr>
        <p:blipFill rotWithShape="1">
          <a:blip r:embed="rId3"/>
          <a:srcRect l="23" r="23"/>
          <a:stretch/>
        </p:blipFill>
        <p:spPr>
          <a:xfrm>
            <a:off x="8197587" y="411831"/>
            <a:ext cx="3521337" cy="3521344"/>
          </a:xfrm>
        </p:spPr>
      </p:pic>
    </p:spTree>
    <p:extLst>
      <p:ext uri="{BB962C8B-B14F-4D97-AF65-F5344CB8AC3E}">
        <p14:creationId xmlns:p14="http://schemas.microsoft.com/office/powerpoint/2010/main" val="21617405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image 21" descr="Lumière d’avant le crépuscule sur des montagnes">
            <a:extLst>
              <a:ext uri="{FF2B5EF4-FFF2-40B4-BE49-F238E27FC236}">
                <a16:creationId xmlns:a16="http://schemas.microsoft.com/office/drawing/2014/main" id="{74152976-4D6D-4D33-93E0-5327C898ED60}"/>
              </a:ext>
            </a:extLst>
          </p:cNvPr>
          <p:cNvPicPr>
            <a:picLocks noChangeAspect="1"/>
          </p:cNvPicPr>
          <p:nvPr/>
        </p:nvPicPr>
        <p:blipFill rotWithShape="1">
          <a:blip r:embed="rId3"/>
          <a:srcRect l="16939" r="16939"/>
          <a:stretch/>
        </p:blipFill>
        <p:spPr>
          <a:xfrm>
            <a:off x="0" y="3207"/>
            <a:ext cx="1148075" cy="947453"/>
          </a:xfrm>
          <a:custGeom>
            <a:avLst/>
            <a:gdLst>
              <a:gd name="connsiteX0" fmla="*/ 2133823 w 4266960"/>
              <a:gd name="connsiteY0" fmla="*/ 0 h 4266968"/>
              <a:gd name="connsiteX1" fmla="*/ 4256628 w 4266960"/>
              <a:gd name="connsiteY1" fmla="*/ 1915652 h 4266968"/>
              <a:gd name="connsiteX2" fmla="*/ 4266960 w 4266960"/>
              <a:gd name="connsiteY2" fmla="*/ 2120258 h 4266968"/>
              <a:gd name="connsiteX3" fmla="*/ 4266960 w 4266960"/>
              <a:gd name="connsiteY3" fmla="*/ 2147389 h 4266968"/>
              <a:gd name="connsiteX4" fmla="*/ 4256628 w 4266960"/>
              <a:gd name="connsiteY4" fmla="*/ 2351994 h 4266968"/>
              <a:gd name="connsiteX5" fmla="*/ 2351994 w 4266960"/>
              <a:gd name="connsiteY5" fmla="*/ 4256629 h 4266968"/>
              <a:gd name="connsiteX6" fmla="*/ 2147230 w 4266960"/>
              <a:gd name="connsiteY6" fmla="*/ 4266968 h 4266968"/>
              <a:gd name="connsiteX7" fmla="*/ 2120416 w 4266960"/>
              <a:gd name="connsiteY7" fmla="*/ 4266968 h 4266968"/>
              <a:gd name="connsiteX8" fmla="*/ 1915652 w 4266960"/>
              <a:gd name="connsiteY8" fmla="*/ 4256629 h 4266968"/>
              <a:gd name="connsiteX9" fmla="*/ 0 w 4266960"/>
              <a:gd name="connsiteY9" fmla="*/ 2133823 h 4266968"/>
              <a:gd name="connsiteX10" fmla="*/ 2133823 w 4266960"/>
              <a:gd name="connsiteY10" fmla="*/ 0 h 426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6960" h="4266968">
                <a:moveTo>
                  <a:pt x="2133823" y="0"/>
                </a:moveTo>
                <a:cubicBezTo>
                  <a:pt x="3238644" y="0"/>
                  <a:pt x="4147355" y="839660"/>
                  <a:pt x="4256628" y="1915652"/>
                </a:cubicBezTo>
                <a:lnTo>
                  <a:pt x="4266960" y="2120258"/>
                </a:lnTo>
                <a:lnTo>
                  <a:pt x="4266960" y="2147389"/>
                </a:lnTo>
                <a:lnTo>
                  <a:pt x="4256628" y="2351994"/>
                </a:lnTo>
                <a:cubicBezTo>
                  <a:pt x="4154640" y="3356254"/>
                  <a:pt x="3356253" y="4154640"/>
                  <a:pt x="2351994" y="4256629"/>
                </a:cubicBezTo>
                <a:lnTo>
                  <a:pt x="2147230" y="4266968"/>
                </a:lnTo>
                <a:lnTo>
                  <a:pt x="2120416" y="4266968"/>
                </a:lnTo>
                <a:lnTo>
                  <a:pt x="1915652" y="4256629"/>
                </a:lnTo>
                <a:cubicBezTo>
                  <a:pt x="839660" y="4147356"/>
                  <a:pt x="0" y="3238645"/>
                  <a:pt x="0" y="2133823"/>
                </a:cubicBezTo>
                <a:cubicBezTo>
                  <a:pt x="0" y="955346"/>
                  <a:pt x="955346" y="0"/>
                  <a:pt x="2133823" y="0"/>
                </a:cubicBezTo>
                <a:close/>
              </a:path>
            </a:pathLst>
          </a:custGeom>
        </p:spPr>
      </p:pic>
      <p:pic>
        <p:nvPicPr>
          <p:cNvPr id="7" name="Image 6" descr="Une image contenant diagramme, ligne&#10;&#10;Description générée automatiquement">
            <a:extLst>
              <a:ext uri="{FF2B5EF4-FFF2-40B4-BE49-F238E27FC236}">
                <a16:creationId xmlns:a16="http://schemas.microsoft.com/office/drawing/2014/main" id="{AB95AF66-2D43-4E22-A323-39E2C96925DC}"/>
              </a:ext>
            </a:extLst>
          </p:cNvPr>
          <p:cNvPicPr>
            <a:picLocks noChangeAspect="1"/>
          </p:cNvPicPr>
          <p:nvPr/>
        </p:nvPicPr>
        <p:blipFill>
          <a:blip r:embed="rId4"/>
          <a:stretch>
            <a:fillRect/>
          </a:stretch>
        </p:blipFill>
        <p:spPr>
          <a:xfrm>
            <a:off x="2431148" y="-35763"/>
            <a:ext cx="9760852" cy="6893763"/>
          </a:xfrm>
          <a:prstGeom prst="rect">
            <a:avLst/>
          </a:prstGeom>
        </p:spPr>
      </p:pic>
      <p:cxnSp>
        <p:nvCxnSpPr>
          <p:cNvPr id="12" name="Connecteur droit 11">
            <a:extLst>
              <a:ext uri="{FF2B5EF4-FFF2-40B4-BE49-F238E27FC236}">
                <a16:creationId xmlns:a16="http://schemas.microsoft.com/office/drawing/2014/main" id="{C48B0741-7370-4E12-B3D7-2ABE83C61CB3}"/>
              </a:ext>
            </a:extLst>
          </p:cNvPr>
          <p:cNvCxnSpPr>
            <a:cxnSpLocks/>
          </p:cNvCxnSpPr>
          <p:nvPr/>
        </p:nvCxnSpPr>
        <p:spPr>
          <a:xfrm flipV="1">
            <a:off x="2518213" y="613956"/>
            <a:ext cx="15979" cy="5983729"/>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A92E74D1-7409-4137-B792-5BC9D8F19983}"/>
              </a:ext>
            </a:extLst>
          </p:cNvPr>
          <p:cNvCxnSpPr>
            <a:cxnSpLocks/>
            <a:stCxn id="77" idx="2"/>
          </p:cNvCxnSpPr>
          <p:nvPr/>
        </p:nvCxnSpPr>
        <p:spPr>
          <a:xfrm flipH="1">
            <a:off x="3250010" y="318327"/>
            <a:ext cx="49996" cy="6279358"/>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073C4C06-0626-4744-94D9-3CD072F2121C}"/>
              </a:ext>
            </a:extLst>
          </p:cNvPr>
          <p:cNvCxnSpPr>
            <a:cxnSpLocks/>
          </p:cNvCxnSpPr>
          <p:nvPr/>
        </p:nvCxnSpPr>
        <p:spPr>
          <a:xfrm>
            <a:off x="5919163" y="326435"/>
            <a:ext cx="0" cy="578866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E2523943-37C4-4DF8-85A3-7F5C3001E432}"/>
              </a:ext>
            </a:extLst>
          </p:cNvPr>
          <p:cNvCxnSpPr>
            <a:cxnSpLocks/>
          </p:cNvCxnSpPr>
          <p:nvPr/>
        </p:nvCxnSpPr>
        <p:spPr>
          <a:xfrm>
            <a:off x="7041564" y="535443"/>
            <a:ext cx="0" cy="3062878"/>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21" name="Connecteur droit 20">
            <a:extLst>
              <a:ext uri="{FF2B5EF4-FFF2-40B4-BE49-F238E27FC236}">
                <a16:creationId xmlns:a16="http://schemas.microsoft.com/office/drawing/2014/main" id="{4DAAA24A-BEDA-41B8-8DD2-A261081627F4}"/>
              </a:ext>
            </a:extLst>
          </p:cNvPr>
          <p:cNvCxnSpPr>
            <a:cxnSpLocks/>
          </p:cNvCxnSpPr>
          <p:nvPr/>
        </p:nvCxnSpPr>
        <p:spPr>
          <a:xfrm>
            <a:off x="8691507" y="268151"/>
            <a:ext cx="144604" cy="5156503"/>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31" name="Connecteur droit avec flèche 30">
            <a:extLst>
              <a:ext uri="{FF2B5EF4-FFF2-40B4-BE49-F238E27FC236}">
                <a16:creationId xmlns:a16="http://schemas.microsoft.com/office/drawing/2014/main" id="{1C39C487-DCBF-495F-B167-2C520D13471B}"/>
              </a:ext>
            </a:extLst>
          </p:cNvPr>
          <p:cNvCxnSpPr>
            <a:cxnSpLocks/>
          </p:cNvCxnSpPr>
          <p:nvPr/>
        </p:nvCxnSpPr>
        <p:spPr>
          <a:xfrm>
            <a:off x="2503715" y="5561112"/>
            <a:ext cx="782506" cy="0"/>
          </a:xfrm>
          <a:prstGeom prst="straightConnector1">
            <a:avLst/>
          </a:prstGeom>
          <a:ln w="38100">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32" name="Connecteur droit avec flèche 31">
            <a:extLst>
              <a:ext uri="{FF2B5EF4-FFF2-40B4-BE49-F238E27FC236}">
                <a16:creationId xmlns:a16="http://schemas.microsoft.com/office/drawing/2014/main" id="{4913FA0F-6FAD-4854-A077-637E44DDC08D}"/>
              </a:ext>
            </a:extLst>
          </p:cNvPr>
          <p:cNvCxnSpPr>
            <a:cxnSpLocks/>
          </p:cNvCxnSpPr>
          <p:nvPr/>
        </p:nvCxnSpPr>
        <p:spPr>
          <a:xfrm>
            <a:off x="2546252" y="5317589"/>
            <a:ext cx="3372911" cy="12613"/>
          </a:xfrm>
          <a:prstGeom prst="straightConnector1">
            <a:avLst/>
          </a:prstGeom>
          <a:ln w="38100">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35" name="Connecteur droit 34">
            <a:extLst>
              <a:ext uri="{FF2B5EF4-FFF2-40B4-BE49-F238E27FC236}">
                <a16:creationId xmlns:a16="http://schemas.microsoft.com/office/drawing/2014/main" id="{126850FA-F945-4A1A-9F37-BB398F9B5145}"/>
              </a:ext>
            </a:extLst>
          </p:cNvPr>
          <p:cNvCxnSpPr>
            <a:cxnSpLocks/>
          </p:cNvCxnSpPr>
          <p:nvPr/>
        </p:nvCxnSpPr>
        <p:spPr>
          <a:xfrm>
            <a:off x="8422120" y="4717964"/>
            <a:ext cx="940526"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 name="Connecteur droit avec flèche 36">
            <a:extLst>
              <a:ext uri="{FF2B5EF4-FFF2-40B4-BE49-F238E27FC236}">
                <a16:creationId xmlns:a16="http://schemas.microsoft.com/office/drawing/2014/main" id="{721A31C1-E4D6-45BA-A058-6B7A7E0E1109}"/>
              </a:ext>
            </a:extLst>
          </p:cNvPr>
          <p:cNvCxnSpPr>
            <a:cxnSpLocks/>
          </p:cNvCxnSpPr>
          <p:nvPr/>
        </p:nvCxnSpPr>
        <p:spPr>
          <a:xfrm>
            <a:off x="2584270" y="1527798"/>
            <a:ext cx="4457294" cy="1254"/>
          </a:xfrm>
          <a:prstGeom prst="straightConnector1">
            <a:avLst/>
          </a:prstGeom>
          <a:ln w="38100">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38" name="Connecteur droit avec flèche 37">
            <a:extLst>
              <a:ext uri="{FF2B5EF4-FFF2-40B4-BE49-F238E27FC236}">
                <a16:creationId xmlns:a16="http://schemas.microsoft.com/office/drawing/2014/main" id="{9F591BD8-59BC-41B3-8BCA-589F004652E5}"/>
              </a:ext>
            </a:extLst>
          </p:cNvPr>
          <p:cNvCxnSpPr>
            <a:cxnSpLocks/>
          </p:cNvCxnSpPr>
          <p:nvPr/>
        </p:nvCxnSpPr>
        <p:spPr>
          <a:xfrm flipV="1">
            <a:off x="3222175" y="844604"/>
            <a:ext cx="3841112" cy="2361"/>
          </a:xfrm>
          <a:prstGeom prst="straightConnector1">
            <a:avLst/>
          </a:prstGeom>
          <a:ln w="38100">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41" name="Connecteur droit avec flèche 40">
            <a:extLst>
              <a:ext uri="{FF2B5EF4-FFF2-40B4-BE49-F238E27FC236}">
                <a16:creationId xmlns:a16="http://schemas.microsoft.com/office/drawing/2014/main" id="{F49263B7-3811-493B-9349-CE578D0D8ADA}"/>
              </a:ext>
            </a:extLst>
          </p:cNvPr>
          <p:cNvCxnSpPr>
            <a:cxnSpLocks/>
          </p:cNvCxnSpPr>
          <p:nvPr/>
        </p:nvCxnSpPr>
        <p:spPr>
          <a:xfrm flipH="1">
            <a:off x="9487446" y="1297173"/>
            <a:ext cx="4012" cy="3420791"/>
          </a:xfrm>
          <a:prstGeom prst="straightConnector1">
            <a:avLst/>
          </a:prstGeom>
          <a:ln w="38100">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43" name="Connecteur droit avec flèche 42">
            <a:extLst>
              <a:ext uri="{FF2B5EF4-FFF2-40B4-BE49-F238E27FC236}">
                <a16:creationId xmlns:a16="http://schemas.microsoft.com/office/drawing/2014/main" id="{45DE63CD-C984-4A4D-9584-020864D59229}"/>
              </a:ext>
            </a:extLst>
          </p:cNvPr>
          <p:cNvCxnSpPr>
            <a:cxnSpLocks/>
          </p:cNvCxnSpPr>
          <p:nvPr/>
        </p:nvCxnSpPr>
        <p:spPr>
          <a:xfrm flipV="1">
            <a:off x="2516777" y="2697748"/>
            <a:ext cx="705398" cy="24892"/>
          </a:xfrm>
          <a:prstGeom prst="straightConnector1">
            <a:avLst/>
          </a:prstGeom>
          <a:ln w="38100">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45" name="Connecteur droit avec flèche 44">
            <a:extLst>
              <a:ext uri="{FF2B5EF4-FFF2-40B4-BE49-F238E27FC236}">
                <a16:creationId xmlns:a16="http://schemas.microsoft.com/office/drawing/2014/main" id="{1382373F-9731-4110-9773-A303A43EC820}"/>
              </a:ext>
            </a:extLst>
          </p:cNvPr>
          <p:cNvCxnSpPr>
            <a:cxnSpLocks/>
            <a:stCxn id="72" idx="1"/>
          </p:cNvCxnSpPr>
          <p:nvPr/>
        </p:nvCxnSpPr>
        <p:spPr>
          <a:xfrm flipH="1">
            <a:off x="3262812" y="6597685"/>
            <a:ext cx="312778" cy="1"/>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46" name="Connecteur droit avec flèche 45">
            <a:extLst>
              <a:ext uri="{FF2B5EF4-FFF2-40B4-BE49-F238E27FC236}">
                <a16:creationId xmlns:a16="http://schemas.microsoft.com/office/drawing/2014/main" id="{6894F0D0-763D-4A0C-82BF-E1753E01F42E}"/>
              </a:ext>
            </a:extLst>
          </p:cNvPr>
          <p:cNvCxnSpPr>
            <a:cxnSpLocks/>
          </p:cNvCxnSpPr>
          <p:nvPr/>
        </p:nvCxnSpPr>
        <p:spPr>
          <a:xfrm flipH="1" flipV="1">
            <a:off x="9011212" y="4804325"/>
            <a:ext cx="536286" cy="620329"/>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48" name="Connecteur droit avec flèche 47">
            <a:extLst>
              <a:ext uri="{FF2B5EF4-FFF2-40B4-BE49-F238E27FC236}">
                <a16:creationId xmlns:a16="http://schemas.microsoft.com/office/drawing/2014/main" id="{2D5EA371-E72A-4391-9142-B9FF521026C4}"/>
              </a:ext>
            </a:extLst>
          </p:cNvPr>
          <p:cNvCxnSpPr>
            <a:cxnSpLocks/>
          </p:cNvCxnSpPr>
          <p:nvPr/>
        </p:nvCxnSpPr>
        <p:spPr>
          <a:xfrm flipH="1" flipV="1">
            <a:off x="9011211" y="2988312"/>
            <a:ext cx="646598" cy="1982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51" name="Connecteur droit 50">
            <a:extLst>
              <a:ext uri="{FF2B5EF4-FFF2-40B4-BE49-F238E27FC236}">
                <a16:creationId xmlns:a16="http://schemas.microsoft.com/office/drawing/2014/main" id="{ED8C9D00-B0F8-42A6-9E46-850A9E280465}"/>
              </a:ext>
            </a:extLst>
          </p:cNvPr>
          <p:cNvCxnSpPr>
            <a:cxnSpLocks/>
          </p:cNvCxnSpPr>
          <p:nvPr/>
        </p:nvCxnSpPr>
        <p:spPr>
          <a:xfrm>
            <a:off x="8497556" y="3000101"/>
            <a:ext cx="592183"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53" name="ZoneTexte 52">
            <a:extLst>
              <a:ext uri="{FF2B5EF4-FFF2-40B4-BE49-F238E27FC236}">
                <a16:creationId xmlns:a16="http://schemas.microsoft.com/office/drawing/2014/main" id="{01646370-7A62-4E2D-923D-E8173035C356}"/>
              </a:ext>
            </a:extLst>
          </p:cNvPr>
          <p:cNvSpPr txBox="1"/>
          <p:nvPr/>
        </p:nvSpPr>
        <p:spPr>
          <a:xfrm>
            <a:off x="4043753" y="3238320"/>
            <a:ext cx="657494" cy="461665"/>
          </a:xfrm>
          <a:prstGeom prst="rect">
            <a:avLst/>
          </a:prstGeom>
          <a:noFill/>
        </p:spPr>
        <p:txBody>
          <a:bodyPr wrap="square" rtlCol="0">
            <a:spAutoFit/>
          </a:bodyPr>
          <a:lstStyle/>
          <a:p>
            <a:r>
              <a:rPr lang="fr-FR" sz="2400" b="1" dirty="0"/>
              <a:t>A</a:t>
            </a:r>
          </a:p>
        </p:txBody>
      </p:sp>
      <p:sp>
        <p:nvSpPr>
          <p:cNvPr id="54" name="ZoneTexte 53">
            <a:extLst>
              <a:ext uri="{FF2B5EF4-FFF2-40B4-BE49-F238E27FC236}">
                <a16:creationId xmlns:a16="http://schemas.microsoft.com/office/drawing/2014/main" id="{ACDA1949-2791-4E8A-B8FE-5C4D71AC6AF1}"/>
              </a:ext>
            </a:extLst>
          </p:cNvPr>
          <p:cNvSpPr txBox="1"/>
          <p:nvPr/>
        </p:nvSpPr>
        <p:spPr>
          <a:xfrm>
            <a:off x="5447239" y="3872840"/>
            <a:ext cx="657494" cy="461665"/>
          </a:xfrm>
          <a:prstGeom prst="rect">
            <a:avLst/>
          </a:prstGeom>
          <a:noFill/>
        </p:spPr>
        <p:txBody>
          <a:bodyPr wrap="square" rtlCol="0">
            <a:spAutoFit/>
          </a:bodyPr>
          <a:lstStyle/>
          <a:p>
            <a:r>
              <a:rPr lang="fr-FR" sz="2400" b="1" dirty="0"/>
              <a:t>B</a:t>
            </a:r>
          </a:p>
        </p:txBody>
      </p:sp>
      <p:sp>
        <p:nvSpPr>
          <p:cNvPr id="55" name="ZoneTexte 54">
            <a:extLst>
              <a:ext uri="{FF2B5EF4-FFF2-40B4-BE49-F238E27FC236}">
                <a16:creationId xmlns:a16="http://schemas.microsoft.com/office/drawing/2014/main" id="{1618F1FE-7B95-4FB7-A8E6-E8AD87D564BC}"/>
              </a:ext>
            </a:extLst>
          </p:cNvPr>
          <p:cNvSpPr txBox="1"/>
          <p:nvPr/>
        </p:nvSpPr>
        <p:spPr>
          <a:xfrm>
            <a:off x="6614176" y="3357975"/>
            <a:ext cx="657494" cy="461665"/>
          </a:xfrm>
          <a:prstGeom prst="rect">
            <a:avLst/>
          </a:prstGeom>
          <a:noFill/>
        </p:spPr>
        <p:txBody>
          <a:bodyPr wrap="square" rtlCol="0">
            <a:spAutoFit/>
          </a:bodyPr>
          <a:lstStyle/>
          <a:p>
            <a:r>
              <a:rPr lang="fr-FR" sz="2400" b="1" dirty="0"/>
              <a:t>C</a:t>
            </a:r>
          </a:p>
        </p:txBody>
      </p:sp>
      <p:sp>
        <p:nvSpPr>
          <p:cNvPr id="56" name="ZoneTexte 55">
            <a:extLst>
              <a:ext uri="{FF2B5EF4-FFF2-40B4-BE49-F238E27FC236}">
                <a16:creationId xmlns:a16="http://schemas.microsoft.com/office/drawing/2014/main" id="{B4A7BF6C-3951-41CA-97A5-07F25AF2A482}"/>
              </a:ext>
            </a:extLst>
          </p:cNvPr>
          <p:cNvSpPr txBox="1"/>
          <p:nvPr/>
        </p:nvSpPr>
        <p:spPr>
          <a:xfrm>
            <a:off x="8135999" y="967241"/>
            <a:ext cx="657494" cy="461665"/>
          </a:xfrm>
          <a:prstGeom prst="rect">
            <a:avLst/>
          </a:prstGeom>
          <a:noFill/>
        </p:spPr>
        <p:txBody>
          <a:bodyPr wrap="square" rtlCol="0">
            <a:spAutoFit/>
          </a:bodyPr>
          <a:lstStyle/>
          <a:p>
            <a:r>
              <a:rPr lang="fr-FR" sz="2400" b="1" dirty="0"/>
              <a:t>D</a:t>
            </a:r>
          </a:p>
        </p:txBody>
      </p:sp>
      <p:sp>
        <p:nvSpPr>
          <p:cNvPr id="57" name="ZoneTexte 56">
            <a:extLst>
              <a:ext uri="{FF2B5EF4-FFF2-40B4-BE49-F238E27FC236}">
                <a16:creationId xmlns:a16="http://schemas.microsoft.com/office/drawing/2014/main" id="{ED5EF540-7BA6-4950-92F6-742EF1B88D1E}"/>
              </a:ext>
            </a:extLst>
          </p:cNvPr>
          <p:cNvSpPr txBox="1"/>
          <p:nvPr/>
        </p:nvSpPr>
        <p:spPr>
          <a:xfrm>
            <a:off x="2686610" y="5566061"/>
            <a:ext cx="657494" cy="461665"/>
          </a:xfrm>
          <a:prstGeom prst="rect">
            <a:avLst/>
          </a:prstGeom>
          <a:noFill/>
        </p:spPr>
        <p:txBody>
          <a:bodyPr wrap="square" rtlCol="0">
            <a:spAutoFit/>
          </a:bodyPr>
          <a:lstStyle/>
          <a:p>
            <a:r>
              <a:rPr lang="fr-FR" sz="2400" b="1" dirty="0">
                <a:solidFill>
                  <a:schemeClr val="accent2"/>
                </a:solidFill>
              </a:rPr>
              <a:t>t</a:t>
            </a:r>
            <a:r>
              <a:rPr lang="fr-FR" sz="2400" b="1" baseline="-25000" dirty="0">
                <a:solidFill>
                  <a:schemeClr val="accent2"/>
                </a:solidFill>
              </a:rPr>
              <a:t>0</a:t>
            </a:r>
          </a:p>
        </p:txBody>
      </p:sp>
      <p:cxnSp>
        <p:nvCxnSpPr>
          <p:cNvPr id="58" name="Connecteur droit avec flèche 57">
            <a:extLst>
              <a:ext uri="{FF2B5EF4-FFF2-40B4-BE49-F238E27FC236}">
                <a16:creationId xmlns:a16="http://schemas.microsoft.com/office/drawing/2014/main" id="{3AF8062E-3797-4356-854B-E4BE334E6131}"/>
              </a:ext>
            </a:extLst>
          </p:cNvPr>
          <p:cNvCxnSpPr>
            <a:cxnSpLocks/>
          </p:cNvCxnSpPr>
          <p:nvPr/>
        </p:nvCxnSpPr>
        <p:spPr>
          <a:xfrm flipV="1">
            <a:off x="3235237" y="5751196"/>
            <a:ext cx="2683926" cy="823"/>
          </a:xfrm>
          <a:prstGeom prst="straightConnector1">
            <a:avLst/>
          </a:prstGeom>
          <a:ln w="38100">
            <a:headEnd type="triangle"/>
            <a:tailEnd type="triangle"/>
          </a:ln>
        </p:spPr>
        <p:style>
          <a:lnRef idx="1">
            <a:schemeClr val="accent2"/>
          </a:lnRef>
          <a:fillRef idx="0">
            <a:schemeClr val="accent2"/>
          </a:fillRef>
          <a:effectRef idx="0">
            <a:schemeClr val="accent2"/>
          </a:effectRef>
          <a:fontRef idx="minor">
            <a:schemeClr val="tx1"/>
          </a:fontRef>
        </p:style>
      </p:cxnSp>
      <p:sp>
        <p:nvSpPr>
          <p:cNvPr id="63" name="ZoneTexte 62">
            <a:extLst>
              <a:ext uri="{FF2B5EF4-FFF2-40B4-BE49-F238E27FC236}">
                <a16:creationId xmlns:a16="http://schemas.microsoft.com/office/drawing/2014/main" id="{19FD2B8E-778D-4828-B323-C2312D81793C}"/>
              </a:ext>
            </a:extLst>
          </p:cNvPr>
          <p:cNvSpPr txBox="1"/>
          <p:nvPr/>
        </p:nvSpPr>
        <p:spPr>
          <a:xfrm>
            <a:off x="2628727" y="2722640"/>
            <a:ext cx="657494" cy="461665"/>
          </a:xfrm>
          <a:prstGeom prst="rect">
            <a:avLst/>
          </a:prstGeom>
          <a:noFill/>
        </p:spPr>
        <p:txBody>
          <a:bodyPr wrap="square" rtlCol="0">
            <a:spAutoFit/>
          </a:bodyPr>
          <a:lstStyle/>
          <a:p>
            <a:r>
              <a:rPr lang="fr-FR" sz="2400" b="1" dirty="0">
                <a:solidFill>
                  <a:schemeClr val="accent2"/>
                </a:solidFill>
              </a:rPr>
              <a:t>V</a:t>
            </a:r>
            <a:r>
              <a:rPr lang="fr-FR" sz="2400" b="1" baseline="-25000" dirty="0">
                <a:solidFill>
                  <a:schemeClr val="accent2"/>
                </a:solidFill>
              </a:rPr>
              <a:t>0</a:t>
            </a:r>
          </a:p>
        </p:txBody>
      </p:sp>
      <p:sp>
        <p:nvSpPr>
          <p:cNvPr id="64" name="ZoneTexte 63">
            <a:extLst>
              <a:ext uri="{FF2B5EF4-FFF2-40B4-BE49-F238E27FC236}">
                <a16:creationId xmlns:a16="http://schemas.microsoft.com/office/drawing/2014/main" id="{F706AA6B-A819-47F5-A9B7-31368FB6AD13}"/>
              </a:ext>
            </a:extLst>
          </p:cNvPr>
          <p:cNvSpPr txBox="1"/>
          <p:nvPr/>
        </p:nvSpPr>
        <p:spPr>
          <a:xfrm>
            <a:off x="3344548" y="369833"/>
            <a:ext cx="657494" cy="461665"/>
          </a:xfrm>
          <a:prstGeom prst="rect">
            <a:avLst/>
          </a:prstGeom>
          <a:noFill/>
        </p:spPr>
        <p:txBody>
          <a:bodyPr wrap="square" rtlCol="0">
            <a:spAutoFit/>
          </a:bodyPr>
          <a:lstStyle/>
          <a:p>
            <a:r>
              <a:rPr lang="fr-FR" sz="2400" b="1" dirty="0" err="1">
                <a:solidFill>
                  <a:schemeClr val="accent2"/>
                </a:solidFill>
              </a:rPr>
              <a:t>V’</a:t>
            </a:r>
            <a:r>
              <a:rPr lang="fr-FR" sz="2400" b="1" baseline="-25000" dirty="0" err="1">
                <a:solidFill>
                  <a:schemeClr val="accent2"/>
                </a:solidFill>
              </a:rPr>
              <a:t>r</a:t>
            </a:r>
            <a:endParaRPr lang="fr-FR" sz="2400" b="1" baseline="-25000" dirty="0">
              <a:solidFill>
                <a:schemeClr val="accent2"/>
              </a:solidFill>
            </a:endParaRPr>
          </a:p>
        </p:txBody>
      </p:sp>
      <p:sp>
        <p:nvSpPr>
          <p:cNvPr id="65" name="ZoneTexte 64">
            <a:extLst>
              <a:ext uri="{FF2B5EF4-FFF2-40B4-BE49-F238E27FC236}">
                <a16:creationId xmlns:a16="http://schemas.microsoft.com/office/drawing/2014/main" id="{8971A16C-8D03-4F0A-9D83-DD0D21A3CD23}"/>
              </a:ext>
            </a:extLst>
          </p:cNvPr>
          <p:cNvSpPr txBox="1"/>
          <p:nvPr/>
        </p:nvSpPr>
        <p:spPr>
          <a:xfrm>
            <a:off x="3402880" y="1067387"/>
            <a:ext cx="657494" cy="461665"/>
          </a:xfrm>
          <a:prstGeom prst="rect">
            <a:avLst/>
          </a:prstGeom>
          <a:noFill/>
        </p:spPr>
        <p:txBody>
          <a:bodyPr wrap="square" rtlCol="0">
            <a:spAutoFit/>
          </a:bodyPr>
          <a:lstStyle/>
          <a:p>
            <a:r>
              <a:rPr lang="fr-FR" sz="2400" b="1" dirty="0" err="1">
                <a:solidFill>
                  <a:schemeClr val="accent2"/>
                </a:solidFill>
              </a:rPr>
              <a:t>V</a:t>
            </a:r>
            <a:r>
              <a:rPr lang="fr-FR" sz="2400" b="1" baseline="-25000" dirty="0" err="1">
                <a:solidFill>
                  <a:schemeClr val="accent2"/>
                </a:solidFill>
              </a:rPr>
              <a:t>r</a:t>
            </a:r>
            <a:endParaRPr lang="fr-FR" sz="2400" b="1" baseline="-25000" dirty="0">
              <a:solidFill>
                <a:schemeClr val="accent2"/>
              </a:solidFill>
            </a:endParaRPr>
          </a:p>
        </p:txBody>
      </p:sp>
      <p:sp>
        <p:nvSpPr>
          <p:cNvPr id="66" name="ZoneTexte 65">
            <a:extLst>
              <a:ext uri="{FF2B5EF4-FFF2-40B4-BE49-F238E27FC236}">
                <a16:creationId xmlns:a16="http://schemas.microsoft.com/office/drawing/2014/main" id="{D1493956-85DC-4569-A144-E282AAC2B6EE}"/>
              </a:ext>
            </a:extLst>
          </p:cNvPr>
          <p:cNvSpPr txBox="1"/>
          <p:nvPr/>
        </p:nvSpPr>
        <p:spPr>
          <a:xfrm>
            <a:off x="3323493" y="4855166"/>
            <a:ext cx="657494" cy="461665"/>
          </a:xfrm>
          <a:prstGeom prst="rect">
            <a:avLst/>
          </a:prstGeom>
          <a:noFill/>
        </p:spPr>
        <p:txBody>
          <a:bodyPr wrap="square" rtlCol="0">
            <a:spAutoFit/>
          </a:bodyPr>
          <a:lstStyle/>
          <a:p>
            <a:r>
              <a:rPr lang="fr-FR" sz="2400" b="1" dirty="0">
                <a:solidFill>
                  <a:schemeClr val="accent2"/>
                </a:solidFill>
              </a:rPr>
              <a:t>t</a:t>
            </a:r>
            <a:r>
              <a:rPr lang="fr-FR" sz="2400" b="1" baseline="-25000" dirty="0">
                <a:solidFill>
                  <a:schemeClr val="accent2"/>
                </a:solidFill>
              </a:rPr>
              <a:t>r</a:t>
            </a:r>
          </a:p>
        </p:txBody>
      </p:sp>
      <p:sp>
        <p:nvSpPr>
          <p:cNvPr id="67" name="ZoneTexte 66">
            <a:extLst>
              <a:ext uri="{FF2B5EF4-FFF2-40B4-BE49-F238E27FC236}">
                <a16:creationId xmlns:a16="http://schemas.microsoft.com/office/drawing/2014/main" id="{34412001-F2B6-4043-9702-A9FBD4CFA621}"/>
              </a:ext>
            </a:extLst>
          </p:cNvPr>
          <p:cNvSpPr txBox="1"/>
          <p:nvPr/>
        </p:nvSpPr>
        <p:spPr>
          <a:xfrm>
            <a:off x="3459485" y="5343308"/>
            <a:ext cx="657494" cy="461665"/>
          </a:xfrm>
          <a:prstGeom prst="rect">
            <a:avLst/>
          </a:prstGeom>
          <a:noFill/>
        </p:spPr>
        <p:txBody>
          <a:bodyPr wrap="square" rtlCol="0">
            <a:spAutoFit/>
          </a:bodyPr>
          <a:lstStyle/>
          <a:p>
            <a:r>
              <a:rPr lang="fr-FR" sz="2400" b="1" dirty="0">
                <a:solidFill>
                  <a:schemeClr val="accent2"/>
                </a:solidFill>
              </a:rPr>
              <a:t>t’</a:t>
            </a:r>
            <a:r>
              <a:rPr lang="fr-FR" sz="2400" b="1" baseline="-25000" dirty="0">
                <a:solidFill>
                  <a:schemeClr val="accent2"/>
                </a:solidFill>
              </a:rPr>
              <a:t>r</a:t>
            </a:r>
          </a:p>
        </p:txBody>
      </p:sp>
      <p:sp>
        <p:nvSpPr>
          <p:cNvPr id="72" name="ZoneTexte 71">
            <a:extLst>
              <a:ext uri="{FF2B5EF4-FFF2-40B4-BE49-F238E27FC236}">
                <a16:creationId xmlns:a16="http://schemas.microsoft.com/office/drawing/2014/main" id="{7280D7A9-8B92-488A-AC95-A8492FF299BD}"/>
              </a:ext>
            </a:extLst>
          </p:cNvPr>
          <p:cNvSpPr txBox="1"/>
          <p:nvPr/>
        </p:nvSpPr>
        <p:spPr>
          <a:xfrm>
            <a:off x="3575590" y="6413019"/>
            <a:ext cx="6185262" cy="369332"/>
          </a:xfrm>
          <a:prstGeom prst="rect">
            <a:avLst/>
          </a:prstGeom>
          <a:noFill/>
        </p:spPr>
        <p:txBody>
          <a:bodyPr wrap="square">
            <a:spAutoFit/>
          </a:bodyPr>
          <a:lstStyle/>
          <a:p>
            <a:r>
              <a:rPr lang="fr-FR" dirty="0"/>
              <a:t>point d'élution du soluté non retenu</a:t>
            </a:r>
          </a:p>
        </p:txBody>
      </p:sp>
      <p:sp>
        <p:nvSpPr>
          <p:cNvPr id="73" name="ZoneTexte 72">
            <a:extLst>
              <a:ext uri="{FF2B5EF4-FFF2-40B4-BE49-F238E27FC236}">
                <a16:creationId xmlns:a16="http://schemas.microsoft.com/office/drawing/2014/main" id="{FF7DC25D-319B-40D8-8FB0-9085C330BD5D}"/>
              </a:ext>
            </a:extLst>
          </p:cNvPr>
          <p:cNvSpPr txBox="1"/>
          <p:nvPr/>
        </p:nvSpPr>
        <p:spPr>
          <a:xfrm>
            <a:off x="9275735" y="5385308"/>
            <a:ext cx="2427524" cy="646331"/>
          </a:xfrm>
          <a:prstGeom prst="rect">
            <a:avLst/>
          </a:prstGeom>
          <a:noFill/>
        </p:spPr>
        <p:txBody>
          <a:bodyPr wrap="square">
            <a:spAutoFit/>
          </a:bodyPr>
          <a:lstStyle/>
          <a:p>
            <a:r>
              <a:rPr lang="fr-FR" dirty="0"/>
              <a:t>Largeur du pic à la base (I)</a:t>
            </a:r>
          </a:p>
        </p:txBody>
      </p:sp>
      <p:sp>
        <p:nvSpPr>
          <p:cNvPr id="74" name="ZoneTexte 73">
            <a:extLst>
              <a:ext uri="{FF2B5EF4-FFF2-40B4-BE49-F238E27FC236}">
                <a16:creationId xmlns:a16="http://schemas.microsoft.com/office/drawing/2014/main" id="{F2834810-A004-48E8-8619-B19AC10E8AF2}"/>
              </a:ext>
            </a:extLst>
          </p:cNvPr>
          <p:cNvSpPr txBox="1"/>
          <p:nvPr/>
        </p:nvSpPr>
        <p:spPr>
          <a:xfrm>
            <a:off x="9702458" y="2703059"/>
            <a:ext cx="2427524" cy="646331"/>
          </a:xfrm>
          <a:prstGeom prst="rect">
            <a:avLst/>
          </a:prstGeom>
          <a:noFill/>
        </p:spPr>
        <p:txBody>
          <a:bodyPr wrap="square">
            <a:spAutoFit/>
          </a:bodyPr>
          <a:lstStyle/>
          <a:p>
            <a:r>
              <a:rPr lang="fr-FR" dirty="0"/>
              <a:t>Largeur du pic à demi hauteur</a:t>
            </a:r>
          </a:p>
        </p:txBody>
      </p:sp>
      <p:sp>
        <p:nvSpPr>
          <p:cNvPr id="77" name="ZoneTexte 76">
            <a:extLst>
              <a:ext uri="{FF2B5EF4-FFF2-40B4-BE49-F238E27FC236}">
                <a16:creationId xmlns:a16="http://schemas.microsoft.com/office/drawing/2014/main" id="{C6204997-5AA7-484F-BC66-91C3BB4CB6CA}"/>
              </a:ext>
            </a:extLst>
          </p:cNvPr>
          <p:cNvSpPr txBox="1"/>
          <p:nvPr/>
        </p:nvSpPr>
        <p:spPr>
          <a:xfrm>
            <a:off x="2607135" y="-51005"/>
            <a:ext cx="1385742" cy="369332"/>
          </a:xfrm>
          <a:prstGeom prst="rect">
            <a:avLst/>
          </a:prstGeom>
          <a:noFill/>
        </p:spPr>
        <p:txBody>
          <a:bodyPr wrap="square">
            <a:spAutoFit/>
          </a:bodyPr>
          <a:lstStyle/>
          <a:p>
            <a:r>
              <a:rPr lang="fr-FR" dirty="0"/>
              <a:t>point mort</a:t>
            </a:r>
          </a:p>
        </p:txBody>
      </p:sp>
      <p:sp>
        <p:nvSpPr>
          <p:cNvPr id="78" name="ZoneTexte 77">
            <a:extLst>
              <a:ext uri="{FF2B5EF4-FFF2-40B4-BE49-F238E27FC236}">
                <a16:creationId xmlns:a16="http://schemas.microsoft.com/office/drawing/2014/main" id="{000DAD41-EBF9-4A50-B74C-6302E6A38F66}"/>
              </a:ext>
            </a:extLst>
          </p:cNvPr>
          <p:cNvSpPr txBox="1"/>
          <p:nvPr/>
        </p:nvSpPr>
        <p:spPr>
          <a:xfrm>
            <a:off x="9854858" y="1078909"/>
            <a:ext cx="2427524" cy="369332"/>
          </a:xfrm>
          <a:prstGeom prst="rect">
            <a:avLst/>
          </a:prstGeom>
          <a:noFill/>
        </p:spPr>
        <p:txBody>
          <a:bodyPr wrap="square">
            <a:spAutoFit/>
          </a:bodyPr>
          <a:lstStyle/>
          <a:p>
            <a:r>
              <a:rPr lang="fr-FR" dirty="0"/>
              <a:t>hauteur du pic</a:t>
            </a:r>
          </a:p>
        </p:txBody>
      </p:sp>
      <p:cxnSp>
        <p:nvCxnSpPr>
          <p:cNvPr id="79" name="Connecteur droit avec flèche 78">
            <a:extLst>
              <a:ext uri="{FF2B5EF4-FFF2-40B4-BE49-F238E27FC236}">
                <a16:creationId xmlns:a16="http://schemas.microsoft.com/office/drawing/2014/main" id="{E141E32F-AD0E-46EC-ACDB-50679C1BE6CE}"/>
              </a:ext>
            </a:extLst>
          </p:cNvPr>
          <p:cNvCxnSpPr>
            <a:cxnSpLocks/>
          </p:cNvCxnSpPr>
          <p:nvPr/>
        </p:nvCxnSpPr>
        <p:spPr>
          <a:xfrm flipH="1">
            <a:off x="9547498" y="1448241"/>
            <a:ext cx="510902" cy="796731"/>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97" name="ZoneTexte 96">
                <a:extLst>
                  <a:ext uri="{FF2B5EF4-FFF2-40B4-BE49-F238E27FC236}">
                    <a16:creationId xmlns:a16="http://schemas.microsoft.com/office/drawing/2014/main" id="{2B158E36-A383-47C6-8C46-78E2178805FD}"/>
                  </a:ext>
                </a:extLst>
              </p:cNvPr>
              <p:cNvSpPr txBox="1"/>
              <p:nvPr/>
            </p:nvSpPr>
            <p:spPr>
              <a:xfrm>
                <a:off x="86367" y="1402776"/>
                <a:ext cx="1970309" cy="87408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fr-FR" sz="2800" b="1" i="1" smtClean="0">
                          <a:latin typeface="Cambria Math" panose="02040503050406030204" pitchFamily="18" charset="0"/>
                        </a:rPr>
                        <m:t>𝑵</m:t>
                      </m:r>
                      <m:r>
                        <a:rPr lang="fr-FR" sz="2800" b="1" i="0">
                          <a:latin typeface="Cambria Math" panose="02040503050406030204" pitchFamily="18" charset="0"/>
                        </a:rPr>
                        <m:t>=</m:t>
                      </m:r>
                      <m:r>
                        <a:rPr lang="fr-FR" sz="2800" b="1" i="0">
                          <a:latin typeface="Cambria Math" panose="02040503050406030204" pitchFamily="18" charset="0"/>
                        </a:rPr>
                        <m:t>𝟏𝟔</m:t>
                      </m:r>
                      <m:r>
                        <a:rPr lang="fr-FR" sz="2800" b="1" i="0">
                          <a:latin typeface="Cambria Math" panose="02040503050406030204" pitchFamily="18" charset="0"/>
                        </a:rPr>
                        <m:t>×</m:t>
                      </m:r>
                      <m:f>
                        <m:fPr>
                          <m:ctrlPr>
                            <a:rPr lang="fr-FR" sz="2800" b="1" i="1">
                              <a:solidFill>
                                <a:srgbClr val="836967"/>
                              </a:solidFill>
                              <a:latin typeface="Cambria Math" panose="02040503050406030204" pitchFamily="18" charset="0"/>
                            </a:rPr>
                          </m:ctrlPr>
                        </m:fPr>
                        <m:num>
                          <m:sSub>
                            <m:sSubPr>
                              <m:ctrlPr>
                                <a:rPr lang="fr-FR" sz="2800" b="1" i="1">
                                  <a:solidFill>
                                    <a:srgbClr val="836967"/>
                                  </a:solidFill>
                                  <a:latin typeface="Cambria Math" panose="02040503050406030204" pitchFamily="18" charset="0"/>
                                </a:rPr>
                              </m:ctrlPr>
                            </m:sSubPr>
                            <m:e>
                              <m:r>
                                <a:rPr lang="fr-FR" sz="2800" b="1" i="1">
                                  <a:latin typeface="Cambria Math" panose="02040503050406030204" pitchFamily="18" charset="0"/>
                                </a:rPr>
                                <m:t>𝒕</m:t>
                              </m:r>
                            </m:e>
                            <m:sub>
                              <m:sSub>
                                <m:sSubPr>
                                  <m:ctrlPr>
                                    <a:rPr lang="fr-FR" sz="2800" b="1" i="1">
                                      <a:solidFill>
                                        <a:srgbClr val="836967"/>
                                      </a:solidFill>
                                      <a:latin typeface="Cambria Math" panose="02040503050406030204" pitchFamily="18" charset="0"/>
                                    </a:rPr>
                                  </m:ctrlPr>
                                </m:sSubPr>
                                <m:e>
                                  <m:r>
                                    <a:rPr lang="fr-FR" sz="2800" b="1" i="1">
                                      <a:latin typeface="Cambria Math" panose="02040503050406030204" pitchFamily="18" charset="0"/>
                                    </a:rPr>
                                    <m:t>𝒓</m:t>
                                  </m:r>
                                </m:e>
                                <m:sub>
                                  <m:r>
                                    <a:rPr lang="fr-FR" sz="2800" b="1" i="1">
                                      <a:latin typeface="Cambria Math" panose="02040503050406030204" pitchFamily="18" charset="0"/>
                                    </a:rPr>
                                    <m:t>𝒊</m:t>
                                  </m:r>
                                </m:sub>
                              </m:sSub>
                            </m:sub>
                          </m:sSub>
                        </m:num>
                        <m:den>
                          <m:sSub>
                            <m:sSubPr>
                              <m:ctrlPr>
                                <a:rPr lang="fr-FR" sz="2800" b="1" i="1">
                                  <a:solidFill>
                                    <a:srgbClr val="836967"/>
                                  </a:solidFill>
                                  <a:latin typeface="Cambria Math" panose="02040503050406030204" pitchFamily="18" charset="0"/>
                                </a:rPr>
                              </m:ctrlPr>
                            </m:sSubPr>
                            <m:e>
                              <m:r>
                                <a:rPr lang="fr-FR" sz="2800" b="1" i="1" smtClean="0">
                                  <a:solidFill>
                                    <a:schemeClr val="tx1"/>
                                  </a:solidFill>
                                  <a:latin typeface="Cambria Math" panose="02040503050406030204" pitchFamily="18" charset="0"/>
                                </a:rPr>
                                <m:t>𝑰</m:t>
                              </m:r>
                            </m:e>
                            <m:sub>
                              <m:r>
                                <a:rPr lang="fr-FR" sz="2800" b="1" i="1">
                                  <a:latin typeface="Cambria Math" panose="02040503050406030204" pitchFamily="18" charset="0"/>
                                </a:rPr>
                                <m:t>𝒊</m:t>
                              </m:r>
                            </m:sub>
                          </m:sSub>
                        </m:den>
                      </m:f>
                    </m:oMath>
                  </m:oMathPara>
                </a14:m>
                <a:endParaRPr lang="fr-FR" b="1" dirty="0"/>
              </a:p>
            </p:txBody>
          </p:sp>
        </mc:Choice>
        <mc:Fallback xmlns="">
          <p:sp>
            <p:nvSpPr>
              <p:cNvPr id="97" name="ZoneTexte 96">
                <a:extLst>
                  <a:ext uri="{FF2B5EF4-FFF2-40B4-BE49-F238E27FC236}">
                    <a16:creationId xmlns:a16="http://schemas.microsoft.com/office/drawing/2014/main" id="{2B158E36-A383-47C6-8C46-78E2178805FD}"/>
                  </a:ext>
                </a:extLst>
              </p:cNvPr>
              <p:cNvSpPr txBox="1">
                <a:spLocks noRot="1" noChangeAspect="1" noMove="1" noResize="1" noEditPoints="1" noAdjustHandles="1" noChangeArrowheads="1" noChangeShapeType="1" noTextEdit="1"/>
              </p:cNvSpPr>
              <p:nvPr/>
            </p:nvSpPr>
            <p:spPr>
              <a:xfrm>
                <a:off x="86367" y="1402776"/>
                <a:ext cx="1970309" cy="874085"/>
              </a:xfrm>
              <a:prstGeom prst="rect">
                <a:avLst/>
              </a:prstGeom>
              <a:blipFill>
                <a:blip r:embed="rId5"/>
                <a:stretch>
                  <a:fillRect r="-310"/>
                </a:stretch>
              </a:blipFill>
            </p:spPr>
            <p:txBody>
              <a:bodyPr/>
              <a:lstStyle/>
              <a:p>
                <a:r>
                  <a:rPr lang="fr-FR">
                    <a:noFill/>
                  </a:rPr>
                  <a:t> </a:t>
                </a:r>
              </a:p>
            </p:txBody>
          </p:sp>
        </mc:Fallback>
      </mc:AlternateContent>
      <p:cxnSp>
        <p:nvCxnSpPr>
          <p:cNvPr id="99" name="Connecteur droit 98">
            <a:extLst>
              <a:ext uri="{FF2B5EF4-FFF2-40B4-BE49-F238E27FC236}">
                <a16:creationId xmlns:a16="http://schemas.microsoft.com/office/drawing/2014/main" id="{21DF4031-12F1-42A5-AB19-F51E75C9C2BE}"/>
              </a:ext>
            </a:extLst>
          </p:cNvPr>
          <p:cNvCxnSpPr>
            <a:endCxn id="97" idx="3"/>
          </p:cNvCxnSpPr>
          <p:nvPr/>
        </p:nvCxnSpPr>
        <p:spPr>
          <a:xfrm>
            <a:off x="1632472" y="1832554"/>
            <a:ext cx="424204" cy="7265"/>
          </a:xfrm>
          <a:prstGeom prst="line">
            <a:avLst/>
          </a:prstGeom>
          <a:ln/>
        </p:spPr>
        <p:style>
          <a:lnRef idx="1">
            <a:schemeClr val="dk1"/>
          </a:lnRef>
          <a:fillRef idx="0">
            <a:schemeClr val="dk1"/>
          </a:fillRef>
          <a:effectRef idx="0">
            <a:schemeClr val="dk1"/>
          </a:effectRef>
          <a:fontRef idx="minor">
            <a:schemeClr val="tx1"/>
          </a:fontRef>
        </p:style>
      </p:cxnSp>
      <p:sp>
        <p:nvSpPr>
          <p:cNvPr id="100" name="Parenthèse ouvrante 99">
            <a:extLst>
              <a:ext uri="{FF2B5EF4-FFF2-40B4-BE49-F238E27FC236}">
                <a16:creationId xmlns:a16="http://schemas.microsoft.com/office/drawing/2014/main" id="{D9978BFE-F052-465B-91C3-6A01BF73738A}"/>
              </a:ext>
            </a:extLst>
          </p:cNvPr>
          <p:cNvSpPr/>
          <p:nvPr/>
        </p:nvSpPr>
        <p:spPr>
          <a:xfrm>
            <a:off x="1589645" y="1370887"/>
            <a:ext cx="50829" cy="874085"/>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101" name="Parenthèse fermante 100">
            <a:extLst>
              <a:ext uri="{FF2B5EF4-FFF2-40B4-BE49-F238E27FC236}">
                <a16:creationId xmlns:a16="http://schemas.microsoft.com/office/drawing/2014/main" id="{E8081C59-FD65-469F-8F3E-227C6930F304}"/>
              </a:ext>
            </a:extLst>
          </p:cNvPr>
          <p:cNvSpPr/>
          <p:nvPr/>
        </p:nvSpPr>
        <p:spPr>
          <a:xfrm>
            <a:off x="2013849" y="1370887"/>
            <a:ext cx="81997" cy="874085"/>
          </a:xfrm>
          <a:prstGeom prst="righ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102" name="ZoneTexte 101">
            <a:extLst>
              <a:ext uri="{FF2B5EF4-FFF2-40B4-BE49-F238E27FC236}">
                <a16:creationId xmlns:a16="http://schemas.microsoft.com/office/drawing/2014/main" id="{3FD92D93-83E6-4EBA-814C-F10CD1B591F3}"/>
              </a:ext>
            </a:extLst>
          </p:cNvPr>
          <p:cNvSpPr txBox="1"/>
          <p:nvPr/>
        </p:nvSpPr>
        <p:spPr>
          <a:xfrm>
            <a:off x="2031999" y="1078909"/>
            <a:ext cx="285917" cy="369332"/>
          </a:xfrm>
          <a:prstGeom prst="rect">
            <a:avLst/>
          </a:prstGeom>
          <a:noFill/>
        </p:spPr>
        <p:txBody>
          <a:bodyPr wrap="square" rtlCol="0">
            <a:spAutoFit/>
          </a:bodyPr>
          <a:lstStyle/>
          <a:p>
            <a:r>
              <a:rPr lang="fr-FR" dirty="0"/>
              <a:t>2</a:t>
            </a:r>
          </a:p>
        </p:txBody>
      </p:sp>
      <p:sp>
        <p:nvSpPr>
          <p:cNvPr id="104" name="ZoneTexte 103">
            <a:extLst>
              <a:ext uri="{FF2B5EF4-FFF2-40B4-BE49-F238E27FC236}">
                <a16:creationId xmlns:a16="http://schemas.microsoft.com/office/drawing/2014/main" id="{04586F9E-39F2-4508-9FE7-85107DFAF3A7}"/>
              </a:ext>
            </a:extLst>
          </p:cNvPr>
          <p:cNvSpPr txBox="1"/>
          <p:nvPr/>
        </p:nvSpPr>
        <p:spPr>
          <a:xfrm>
            <a:off x="72119" y="2515855"/>
            <a:ext cx="2225704" cy="923330"/>
          </a:xfrm>
          <a:prstGeom prst="rect">
            <a:avLst/>
          </a:prstGeom>
          <a:noFill/>
        </p:spPr>
        <p:txBody>
          <a:bodyPr wrap="square">
            <a:spAutoFit/>
          </a:bodyPr>
          <a:lstStyle/>
          <a:p>
            <a:r>
              <a:rPr lang="fr-FR" dirty="0"/>
              <a:t>N nombre de plateaux (</a:t>
            </a:r>
            <a:r>
              <a:rPr lang="fr-FR" dirty="0">
                <a:solidFill>
                  <a:srgbClr val="FFFF00"/>
                </a:solidFill>
              </a:rPr>
              <a:t>efficacité</a:t>
            </a:r>
            <a:r>
              <a:rPr lang="fr-FR" dirty="0"/>
              <a:t> de la colonne)</a:t>
            </a:r>
          </a:p>
        </p:txBody>
      </p:sp>
      <p:pic>
        <p:nvPicPr>
          <p:cNvPr id="105" name="Image 104" descr="Une image contenant noir, diagramme, capture d’écran&#10;&#10;Description générée automatiquement">
            <a:extLst>
              <a:ext uri="{FF2B5EF4-FFF2-40B4-BE49-F238E27FC236}">
                <a16:creationId xmlns:a16="http://schemas.microsoft.com/office/drawing/2014/main" id="{CF3A7A29-1312-4CB3-9EE1-EF33B573AA63}"/>
              </a:ext>
            </a:extLst>
          </p:cNvPr>
          <p:cNvPicPr>
            <a:picLocks noChangeAspect="1"/>
          </p:cNvPicPr>
          <p:nvPr/>
        </p:nvPicPr>
        <p:blipFill>
          <a:blip r:embed="rId6"/>
          <a:stretch>
            <a:fillRect/>
          </a:stretch>
        </p:blipFill>
        <p:spPr>
          <a:xfrm>
            <a:off x="69974" y="4140121"/>
            <a:ext cx="2225704" cy="717268"/>
          </a:xfrm>
          <a:prstGeom prst="rect">
            <a:avLst/>
          </a:prstGeom>
          <a:ln w="88900" cap="sq" cmpd="thickThin">
            <a:solidFill>
              <a:srgbClr val="000000"/>
            </a:solidFill>
            <a:prstDash val="solid"/>
            <a:miter lim="800000"/>
          </a:ln>
          <a:effectLst>
            <a:innerShdw blurRad="76200">
              <a:srgbClr val="000000"/>
            </a:innerShdw>
          </a:effectLst>
        </p:spPr>
      </p:pic>
      <p:sp>
        <p:nvSpPr>
          <p:cNvPr id="107" name="ZoneTexte 106">
            <a:extLst>
              <a:ext uri="{FF2B5EF4-FFF2-40B4-BE49-F238E27FC236}">
                <a16:creationId xmlns:a16="http://schemas.microsoft.com/office/drawing/2014/main" id="{DCD63B9D-931C-473A-A34B-123617957DEB}"/>
              </a:ext>
            </a:extLst>
          </p:cNvPr>
          <p:cNvSpPr txBox="1"/>
          <p:nvPr/>
        </p:nvSpPr>
        <p:spPr>
          <a:xfrm>
            <a:off x="27568" y="5369253"/>
            <a:ext cx="2225704" cy="1477328"/>
          </a:xfrm>
          <a:prstGeom prst="rect">
            <a:avLst/>
          </a:prstGeom>
          <a:noFill/>
        </p:spPr>
        <p:txBody>
          <a:bodyPr wrap="square">
            <a:spAutoFit/>
          </a:bodyPr>
          <a:lstStyle/>
          <a:p>
            <a:r>
              <a:rPr lang="fr-FR" dirty="0">
                <a:solidFill>
                  <a:srgbClr val="FFFF00"/>
                </a:solidFill>
              </a:rPr>
              <a:t>Résolution</a:t>
            </a:r>
            <a:r>
              <a:rPr lang="fr-FR" dirty="0"/>
              <a:t> de la colonne : (aptitude à séparer 2 composés) si </a:t>
            </a:r>
            <a:r>
              <a:rPr lang="fr-FR" dirty="0">
                <a:latin typeface="Times New Roman" panose="02020603050405020304" pitchFamily="18" charset="0"/>
                <a:cs typeface="Times New Roman" panose="02020603050405020304" pitchFamily="18" charset="0"/>
              </a:rPr>
              <a:t>≥ 1,5</a:t>
            </a:r>
          </a:p>
          <a:p>
            <a:r>
              <a:rPr lang="fr-FR" dirty="0">
                <a:latin typeface="Times New Roman" panose="02020603050405020304" pitchFamily="18" charset="0"/>
                <a:cs typeface="Times New Roman" panose="02020603050405020304" pitchFamily="18" charset="0"/>
              </a:rPr>
              <a:t>Séparation complète</a:t>
            </a:r>
            <a:endParaRPr lang="fr-FR" dirty="0"/>
          </a:p>
        </p:txBody>
      </p:sp>
      <p:sp>
        <p:nvSpPr>
          <p:cNvPr id="106" name="Rectangle 105">
            <a:extLst>
              <a:ext uri="{FF2B5EF4-FFF2-40B4-BE49-F238E27FC236}">
                <a16:creationId xmlns:a16="http://schemas.microsoft.com/office/drawing/2014/main" id="{45D565EC-4A25-477B-A79C-4344969AC698}"/>
              </a:ext>
            </a:extLst>
          </p:cNvPr>
          <p:cNvSpPr/>
          <p:nvPr/>
        </p:nvSpPr>
        <p:spPr>
          <a:xfrm>
            <a:off x="35809" y="1107511"/>
            <a:ext cx="2298084" cy="121365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9" name="ZoneTexte 108">
            <a:extLst>
              <a:ext uri="{FF2B5EF4-FFF2-40B4-BE49-F238E27FC236}">
                <a16:creationId xmlns:a16="http://schemas.microsoft.com/office/drawing/2014/main" id="{EEFD9E4D-E327-4FA3-85EC-E4DF5A2F096C}"/>
              </a:ext>
            </a:extLst>
          </p:cNvPr>
          <p:cNvSpPr txBox="1"/>
          <p:nvPr/>
        </p:nvSpPr>
        <p:spPr>
          <a:xfrm>
            <a:off x="3606669" y="4919965"/>
            <a:ext cx="2348009" cy="369332"/>
          </a:xfrm>
          <a:prstGeom prst="rect">
            <a:avLst/>
          </a:prstGeom>
          <a:noFill/>
        </p:spPr>
        <p:txBody>
          <a:bodyPr wrap="square">
            <a:spAutoFit/>
          </a:bodyPr>
          <a:lstStyle/>
          <a:p>
            <a:r>
              <a:rPr lang="fr-FR" dirty="0"/>
              <a:t>temps de rétention</a:t>
            </a:r>
          </a:p>
        </p:txBody>
      </p:sp>
      <p:sp>
        <p:nvSpPr>
          <p:cNvPr id="110" name="ZoneTexte 109">
            <a:extLst>
              <a:ext uri="{FF2B5EF4-FFF2-40B4-BE49-F238E27FC236}">
                <a16:creationId xmlns:a16="http://schemas.microsoft.com/office/drawing/2014/main" id="{D973713B-5FC3-4DC6-9588-420541C56142}"/>
              </a:ext>
            </a:extLst>
          </p:cNvPr>
          <p:cNvSpPr txBox="1"/>
          <p:nvPr/>
        </p:nvSpPr>
        <p:spPr>
          <a:xfrm>
            <a:off x="3793534" y="5381864"/>
            <a:ext cx="3379243" cy="369332"/>
          </a:xfrm>
          <a:prstGeom prst="rect">
            <a:avLst/>
          </a:prstGeom>
          <a:noFill/>
        </p:spPr>
        <p:txBody>
          <a:bodyPr wrap="square">
            <a:spAutoFit/>
          </a:bodyPr>
          <a:lstStyle/>
          <a:p>
            <a:r>
              <a:rPr lang="fr-FR" dirty="0"/>
              <a:t>temps de rétention  corrigé</a:t>
            </a:r>
          </a:p>
        </p:txBody>
      </p:sp>
      <p:sp>
        <p:nvSpPr>
          <p:cNvPr id="111" name="ZoneTexte 110">
            <a:extLst>
              <a:ext uri="{FF2B5EF4-FFF2-40B4-BE49-F238E27FC236}">
                <a16:creationId xmlns:a16="http://schemas.microsoft.com/office/drawing/2014/main" id="{DF8A1B86-680D-4D2C-BA73-90CBB257FF90}"/>
              </a:ext>
            </a:extLst>
          </p:cNvPr>
          <p:cNvSpPr txBox="1"/>
          <p:nvPr/>
        </p:nvSpPr>
        <p:spPr>
          <a:xfrm>
            <a:off x="3751761" y="1106302"/>
            <a:ext cx="2822644" cy="369332"/>
          </a:xfrm>
          <a:prstGeom prst="rect">
            <a:avLst/>
          </a:prstGeom>
          <a:noFill/>
        </p:spPr>
        <p:txBody>
          <a:bodyPr wrap="square">
            <a:spAutoFit/>
          </a:bodyPr>
          <a:lstStyle/>
          <a:p>
            <a:r>
              <a:rPr lang="fr-FR" dirty="0"/>
              <a:t>volume de rétention</a:t>
            </a:r>
          </a:p>
        </p:txBody>
      </p:sp>
      <p:sp>
        <p:nvSpPr>
          <p:cNvPr id="112" name="ZoneTexte 111">
            <a:extLst>
              <a:ext uri="{FF2B5EF4-FFF2-40B4-BE49-F238E27FC236}">
                <a16:creationId xmlns:a16="http://schemas.microsoft.com/office/drawing/2014/main" id="{3419C753-F982-4C4F-905C-F152827362D1}"/>
              </a:ext>
            </a:extLst>
          </p:cNvPr>
          <p:cNvSpPr txBox="1"/>
          <p:nvPr/>
        </p:nvSpPr>
        <p:spPr>
          <a:xfrm>
            <a:off x="3763790" y="386205"/>
            <a:ext cx="3408988" cy="369332"/>
          </a:xfrm>
          <a:prstGeom prst="rect">
            <a:avLst/>
          </a:prstGeom>
          <a:noFill/>
        </p:spPr>
        <p:txBody>
          <a:bodyPr wrap="square">
            <a:spAutoFit/>
          </a:bodyPr>
          <a:lstStyle/>
          <a:p>
            <a:r>
              <a:rPr lang="fr-FR" dirty="0"/>
              <a:t>volume de rétention  corrigé</a:t>
            </a:r>
          </a:p>
        </p:txBody>
      </p:sp>
      <p:sp>
        <p:nvSpPr>
          <p:cNvPr id="135" name="ZoneTexte 134">
            <a:extLst>
              <a:ext uri="{FF2B5EF4-FFF2-40B4-BE49-F238E27FC236}">
                <a16:creationId xmlns:a16="http://schemas.microsoft.com/office/drawing/2014/main" id="{4AA045B5-4A68-43CC-8F9B-5CE3A7219F54}"/>
              </a:ext>
            </a:extLst>
          </p:cNvPr>
          <p:cNvSpPr txBox="1"/>
          <p:nvPr/>
        </p:nvSpPr>
        <p:spPr>
          <a:xfrm>
            <a:off x="2546251" y="5924877"/>
            <a:ext cx="1565809" cy="369332"/>
          </a:xfrm>
          <a:prstGeom prst="rect">
            <a:avLst/>
          </a:prstGeom>
          <a:noFill/>
        </p:spPr>
        <p:txBody>
          <a:bodyPr wrap="square">
            <a:spAutoFit/>
          </a:bodyPr>
          <a:lstStyle/>
          <a:p>
            <a:r>
              <a:rPr lang="fr-FR" dirty="0"/>
              <a:t>temps mort</a:t>
            </a:r>
          </a:p>
        </p:txBody>
      </p:sp>
      <p:sp>
        <p:nvSpPr>
          <p:cNvPr id="136" name="ZoneTexte 135">
            <a:extLst>
              <a:ext uri="{FF2B5EF4-FFF2-40B4-BE49-F238E27FC236}">
                <a16:creationId xmlns:a16="http://schemas.microsoft.com/office/drawing/2014/main" id="{D4EAA93B-4321-4829-80F8-C363DB9D0E79}"/>
              </a:ext>
            </a:extLst>
          </p:cNvPr>
          <p:cNvSpPr txBox="1"/>
          <p:nvPr/>
        </p:nvSpPr>
        <p:spPr>
          <a:xfrm>
            <a:off x="2588374" y="2307675"/>
            <a:ext cx="1748001" cy="369332"/>
          </a:xfrm>
          <a:prstGeom prst="rect">
            <a:avLst/>
          </a:prstGeom>
          <a:noFill/>
        </p:spPr>
        <p:txBody>
          <a:bodyPr wrap="square">
            <a:spAutoFit/>
          </a:bodyPr>
          <a:lstStyle/>
          <a:p>
            <a:r>
              <a:rPr lang="fr-FR" dirty="0"/>
              <a:t>volume mort</a:t>
            </a:r>
          </a:p>
        </p:txBody>
      </p:sp>
      <p:cxnSp>
        <p:nvCxnSpPr>
          <p:cNvPr id="138" name="Connecteur droit 137">
            <a:extLst>
              <a:ext uri="{FF2B5EF4-FFF2-40B4-BE49-F238E27FC236}">
                <a16:creationId xmlns:a16="http://schemas.microsoft.com/office/drawing/2014/main" id="{C5BBE6A7-5508-4117-B3E6-F515FBD93202}"/>
              </a:ext>
            </a:extLst>
          </p:cNvPr>
          <p:cNvCxnSpPr>
            <a:cxnSpLocks/>
          </p:cNvCxnSpPr>
          <p:nvPr/>
        </p:nvCxnSpPr>
        <p:spPr>
          <a:xfrm>
            <a:off x="8793493" y="1297173"/>
            <a:ext cx="697965"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43870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8" name="Tableau 8">
                <a:extLst>
                  <a:ext uri="{FF2B5EF4-FFF2-40B4-BE49-F238E27FC236}">
                    <a16:creationId xmlns:a16="http://schemas.microsoft.com/office/drawing/2014/main" id="{20B7B0FB-3796-4039-BB84-B3FDBC127F08}"/>
                  </a:ext>
                </a:extLst>
              </p:cNvPr>
              <p:cNvGraphicFramePr>
                <a:graphicFrameLocks noGrp="1"/>
              </p:cNvGraphicFramePr>
              <p:nvPr>
                <p:extLst>
                  <p:ext uri="{D42A27DB-BD31-4B8C-83A1-F6EECF244321}">
                    <p14:modId xmlns:p14="http://schemas.microsoft.com/office/powerpoint/2010/main" val="78446759"/>
                  </p:ext>
                </p:extLst>
              </p:nvPr>
            </p:nvGraphicFramePr>
            <p:xfrm>
              <a:off x="0" y="-20798"/>
              <a:ext cx="12192000" cy="6878798"/>
            </p:xfrm>
            <a:graphic>
              <a:graphicData uri="http://schemas.openxmlformats.org/drawingml/2006/table">
                <a:tbl>
                  <a:tblPr firstRow="1" bandRow="1">
                    <a:tableStyleId>{9DCAF9ED-07DC-4A11-8D7F-57B35C25682E}</a:tableStyleId>
                  </a:tblPr>
                  <a:tblGrid>
                    <a:gridCol w="2883877">
                      <a:extLst>
                        <a:ext uri="{9D8B030D-6E8A-4147-A177-3AD203B41FA5}">
                          <a16:colId xmlns:a16="http://schemas.microsoft.com/office/drawing/2014/main" val="3603277040"/>
                        </a:ext>
                      </a:extLst>
                    </a:gridCol>
                    <a:gridCol w="5711483">
                      <a:extLst>
                        <a:ext uri="{9D8B030D-6E8A-4147-A177-3AD203B41FA5}">
                          <a16:colId xmlns:a16="http://schemas.microsoft.com/office/drawing/2014/main" val="2096030229"/>
                        </a:ext>
                      </a:extLst>
                    </a:gridCol>
                    <a:gridCol w="3596640">
                      <a:extLst>
                        <a:ext uri="{9D8B030D-6E8A-4147-A177-3AD203B41FA5}">
                          <a16:colId xmlns:a16="http://schemas.microsoft.com/office/drawing/2014/main" val="3432570891"/>
                        </a:ext>
                      </a:extLst>
                    </a:gridCol>
                  </a:tblGrid>
                  <a:tr h="395451">
                    <a:tc>
                      <a:txBody>
                        <a:bodyPr/>
                        <a:lstStyle/>
                        <a:p>
                          <a:pPr algn="ctr"/>
                          <a:r>
                            <a:rPr lang="fr-FR" dirty="0"/>
                            <a:t>Donnée  </a:t>
                          </a:r>
                        </a:p>
                      </a:txBody>
                      <a:tcPr/>
                    </a:tc>
                    <a:tc>
                      <a:txBody>
                        <a:bodyPr/>
                        <a:lstStyle/>
                        <a:p>
                          <a:pPr algn="ctr"/>
                          <a:r>
                            <a:rPr lang="fr-FR" dirty="0"/>
                            <a:t>Signification</a:t>
                          </a:r>
                        </a:p>
                      </a:txBody>
                      <a:tcPr/>
                    </a:tc>
                    <a:tc>
                      <a:txBody>
                        <a:bodyPr/>
                        <a:lstStyle/>
                        <a:p>
                          <a:pPr algn="ctr"/>
                          <a:r>
                            <a:rPr lang="fr-FR" dirty="0"/>
                            <a:t>Formule</a:t>
                          </a:r>
                        </a:p>
                      </a:txBody>
                      <a:tcPr/>
                    </a:tc>
                    <a:extLst>
                      <a:ext uri="{0D108BD9-81ED-4DB2-BD59-A6C34878D82A}">
                        <a16:rowId xmlns:a16="http://schemas.microsoft.com/office/drawing/2014/main" val="669933574"/>
                      </a:ext>
                    </a:extLst>
                  </a:tr>
                  <a:tr h="988627">
                    <a:tc>
                      <a:txBody>
                        <a:bodyPr/>
                        <a:lstStyle/>
                        <a:p>
                          <a:r>
                            <a:rPr lang="fr-FR" sz="1800" b="1" i="0" kern="1200" dirty="0">
                              <a:solidFill>
                                <a:schemeClr val="dk1"/>
                              </a:solidFill>
                              <a:effectLst/>
                              <a:latin typeface="+mn-lt"/>
                              <a:ea typeface="+mn-ea"/>
                              <a:cs typeface="+mn-cs"/>
                            </a:rPr>
                            <a:t>Temps de rétention (</a:t>
                          </a:r>
                          <a:r>
                            <a:rPr lang="fr-FR" sz="1800" b="1" i="0" kern="1200" dirty="0" err="1">
                              <a:solidFill>
                                <a:schemeClr val="dk1"/>
                              </a:solidFill>
                              <a:effectLst/>
                              <a:latin typeface="+mn-lt"/>
                              <a:ea typeface="+mn-ea"/>
                              <a:cs typeface="+mn-cs"/>
                            </a:rPr>
                            <a:t>tR</a:t>
                          </a:r>
                          <a:r>
                            <a:rPr lang="fr-FR" sz="1800" b="1" i="0" kern="1200" dirty="0">
                              <a:solidFill>
                                <a:schemeClr val="dk1"/>
                              </a:solidFill>
                              <a:effectLst/>
                              <a:latin typeface="+mn-lt"/>
                              <a:ea typeface="+mn-ea"/>
                              <a:cs typeface="+mn-cs"/>
                            </a:rPr>
                            <a:t>)</a:t>
                          </a:r>
                          <a:endParaRPr lang="fr-FR" dirty="0"/>
                        </a:p>
                      </a:txBody>
                      <a:tcPr/>
                    </a:tc>
                    <a:tc>
                      <a:txBody>
                        <a:bodyPr/>
                        <a:lstStyle/>
                        <a:p>
                          <a:r>
                            <a:rPr lang="fr-FR" sz="1800" b="0" i="0" kern="1200" dirty="0">
                              <a:solidFill>
                                <a:schemeClr val="dk1"/>
                              </a:solidFill>
                              <a:effectLst/>
                              <a:latin typeface="+mn-lt"/>
                              <a:ea typeface="+mn-ea"/>
                              <a:cs typeface="+mn-cs"/>
                            </a:rPr>
                            <a:t>Temps nécessaire pour traverser la colonne chromatographique de l’injection au détecteur. </a:t>
                          </a:r>
                          <a:endParaRPr lang="fr-FR" dirty="0"/>
                        </a:p>
                      </a:txBody>
                      <a:tcPr/>
                    </a:tc>
                    <a:tc>
                      <a:txBody>
                        <a:bodyPr/>
                        <a:lstStyle/>
                        <a:p>
                          <a:r>
                            <a:rPr lang="fr-FR" sz="1800" b="0" i="0" kern="1200" dirty="0">
                              <a:solidFill>
                                <a:schemeClr val="dk1"/>
                              </a:solidFill>
                              <a:effectLst/>
                              <a:latin typeface="+mn-lt"/>
                              <a:ea typeface="+mn-ea"/>
                              <a:cs typeface="+mn-cs"/>
                            </a:rPr>
                            <a:t>calculé en observant le moment où un pic commence à émerger du détecteur.</a:t>
                          </a:r>
                          <a:endParaRPr lang="fr-FR" dirty="0"/>
                        </a:p>
                      </a:txBody>
                      <a:tcPr/>
                    </a:tc>
                    <a:extLst>
                      <a:ext uri="{0D108BD9-81ED-4DB2-BD59-A6C34878D82A}">
                        <a16:rowId xmlns:a16="http://schemas.microsoft.com/office/drawing/2014/main" val="1883861094"/>
                      </a:ext>
                    </a:extLst>
                  </a:tr>
                  <a:tr h="702406">
                    <a:tc>
                      <a:txBody>
                        <a:bodyPr/>
                        <a:lstStyle/>
                        <a:p>
                          <a:r>
                            <a:rPr lang="fr-FR" sz="1800" b="1" i="0" kern="1200" dirty="0">
                              <a:solidFill>
                                <a:schemeClr val="dk1"/>
                              </a:solidFill>
                              <a:effectLst/>
                              <a:latin typeface="+mn-lt"/>
                              <a:ea typeface="+mn-ea"/>
                              <a:cs typeface="+mn-cs"/>
                            </a:rPr>
                            <a:t>Largeur de pic (W)</a:t>
                          </a:r>
                          <a:endParaRPr lang="fr-FR" dirty="0"/>
                        </a:p>
                      </a:txBody>
                      <a:tcPr/>
                    </a:tc>
                    <a:tc>
                      <a:txBody>
                        <a:bodyPr/>
                        <a:lstStyle/>
                        <a:p>
                          <a:r>
                            <a:rPr lang="fr-FR" sz="1800" b="0" i="0" kern="1200" dirty="0">
                              <a:solidFill>
                                <a:schemeClr val="dk1"/>
                              </a:solidFill>
                              <a:effectLst/>
                              <a:latin typeface="+mn-lt"/>
                              <a:ea typeface="+mn-ea"/>
                              <a:cs typeface="+mn-cs"/>
                            </a:rPr>
                            <a:t>Largeur à mi-hauteur d'un pic chromatographique</a:t>
                          </a:r>
                          <a:endParaRPr lang="fr-FR" dirty="0"/>
                        </a:p>
                      </a:txBody>
                      <a:tcPr/>
                    </a:tc>
                    <a:tc>
                      <a:txBody>
                        <a:bodyPr/>
                        <a:lstStyle/>
                        <a:p>
                          <a:r>
                            <a:rPr lang="fr-FR" b="1" dirty="0"/>
                            <a:t>W = 4 x </a:t>
                          </a:r>
                          <a14:m>
                            <m:oMath xmlns:m="http://schemas.openxmlformats.org/officeDocument/2006/math">
                              <m:rad>
                                <m:radPr>
                                  <m:degHide m:val="on"/>
                                  <m:ctrlPr>
                                    <a:rPr lang="fr-FR" b="1" i="1" dirty="0" smtClean="0">
                                      <a:solidFill>
                                        <a:srgbClr val="836967"/>
                                      </a:solidFill>
                                      <a:latin typeface="Cambria Math" panose="02040503050406030204" pitchFamily="18" charset="0"/>
                                    </a:rPr>
                                  </m:ctrlPr>
                                </m:radPr>
                                <m:deg/>
                                <m:e>
                                  <m:f>
                                    <m:fPr>
                                      <m:ctrlPr>
                                        <a:rPr lang="fr-FR" b="1" i="1" dirty="0">
                                          <a:solidFill>
                                            <a:srgbClr val="836967"/>
                                          </a:solidFill>
                                          <a:latin typeface="Cambria Math" panose="02040503050406030204" pitchFamily="18" charset="0"/>
                                        </a:rPr>
                                      </m:ctrlPr>
                                    </m:fPr>
                                    <m:num>
                                      <m:r>
                                        <a:rPr lang="fr-FR" b="1" i="1" dirty="0" smtClean="0">
                                          <a:latin typeface="Cambria Math" panose="02040503050406030204" pitchFamily="18" charset="0"/>
                                        </a:rPr>
                                        <m:t>𝛾</m:t>
                                      </m:r>
                                      <m:r>
                                        <a:rPr lang="fr-FR" b="1" i="0" baseline="30000" dirty="0">
                                          <a:latin typeface="Cambria Math" panose="02040503050406030204" pitchFamily="18" charset="0"/>
                                        </a:rPr>
                                        <m:t>𝟐</m:t>
                                      </m:r>
                                    </m:num>
                                    <m:den>
                                      <m:func>
                                        <m:funcPr>
                                          <m:ctrlPr>
                                            <a:rPr lang="fr-FR" b="1" i="1" dirty="0">
                                              <a:latin typeface="Cambria Math" panose="02040503050406030204" pitchFamily="18" charset="0"/>
                                            </a:rPr>
                                          </m:ctrlPr>
                                        </m:funcPr>
                                        <m:fName>
                                          <m:r>
                                            <a:rPr lang="fr-FR" b="1" i="0" dirty="0">
                                              <a:latin typeface="Cambria Math" panose="02040503050406030204" pitchFamily="18" charset="0"/>
                                            </a:rPr>
                                            <m:t>𝐥𝐧</m:t>
                                          </m:r>
                                        </m:fName>
                                        <m:e>
                                          <m:r>
                                            <a:rPr lang="fr-FR" b="1" i="0" dirty="0">
                                              <a:latin typeface="Cambria Math" panose="02040503050406030204" pitchFamily="18" charset="0"/>
                                            </a:rPr>
                                            <m:t>𝟒</m:t>
                                          </m:r>
                                        </m:e>
                                      </m:func>
                                    </m:den>
                                  </m:f>
                                </m:e>
                              </m:rad>
                            </m:oMath>
                          </a14:m>
                          <a:r>
                            <a:rPr lang="fr-FR" b="1" dirty="0"/>
                            <a:t> </a:t>
                          </a:r>
                          <a:r>
                            <a:rPr lang="fr-FR" sz="1800" b="0" i="0" kern="1200" baseline="0" dirty="0">
                              <a:solidFill>
                                <a:schemeClr val="dk1"/>
                              </a:solidFill>
                              <a:effectLst/>
                              <a:latin typeface="+mn-lt"/>
                              <a:ea typeface="+mn-ea"/>
                              <a:cs typeface="+mn-cs"/>
                            </a:rPr>
                            <a:t> (</a:t>
                          </a:r>
                          <a14:m>
                            <m:oMath xmlns:m="http://schemas.openxmlformats.org/officeDocument/2006/math">
                              <m:r>
                                <a:rPr lang="fr-FR" sz="1400" b="1" i="1" dirty="0" smtClean="0">
                                  <a:latin typeface="Cambria Math" panose="02040503050406030204" pitchFamily="18" charset="0"/>
                                </a:rPr>
                                <m:t>𝛾</m:t>
                              </m:r>
                            </m:oMath>
                          </a14:m>
                          <a:r>
                            <a:rPr lang="fr-FR" sz="1400" b="0" i="0" kern="1200" dirty="0">
                              <a:solidFill>
                                <a:schemeClr val="dk1"/>
                              </a:solidFill>
                              <a:effectLst/>
                              <a:latin typeface="+mn-lt"/>
                              <a:ea typeface="+mn-ea"/>
                              <a:cs typeface="+mn-cs"/>
                            </a:rPr>
                            <a:t> est la largeur du pic)</a:t>
                          </a:r>
                          <a:endParaRPr lang="fr-FR" b="1" dirty="0"/>
                        </a:p>
                      </a:txBody>
                      <a:tcPr/>
                    </a:tc>
                    <a:extLst>
                      <a:ext uri="{0D108BD9-81ED-4DB2-BD59-A6C34878D82A}">
                        <a16:rowId xmlns:a16="http://schemas.microsoft.com/office/drawing/2014/main" val="3501024380"/>
                      </a:ext>
                    </a:extLst>
                  </a:tr>
                  <a:tr h="988627">
                    <a:tc>
                      <a:txBody>
                        <a:bodyPr/>
                        <a:lstStyle/>
                        <a:p>
                          <a:r>
                            <a:rPr lang="fr-FR" sz="1800" b="1" i="0" kern="1200" dirty="0">
                              <a:solidFill>
                                <a:schemeClr val="dk1"/>
                              </a:solidFill>
                              <a:effectLst/>
                              <a:latin typeface="+mn-lt"/>
                              <a:ea typeface="+mn-ea"/>
                              <a:cs typeface="+mn-cs"/>
                            </a:rPr>
                            <a:t>Hauteur de plateau (H)</a:t>
                          </a:r>
                          <a:endParaRPr lang="fr-FR" dirty="0"/>
                        </a:p>
                      </a:txBody>
                      <a:tcPr/>
                    </a:tc>
                    <a:tc>
                      <a:txBody>
                        <a:bodyPr/>
                        <a:lstStyle/>
                        <a:p>
                          <a:r>
                            <a:rPr lang="fr-FR" sz="1800" b="0" i="0" kern="1200" dirty="0">
                              <a:solidFill>
                                <a:schemeClr val="dk1"/>
                              </a:solidFill>
                              <a:effectLst/>
                              <a:latin typeface="+mn-lt"/>
                              <a:ea typeface="+mn-ea"/>
                              <a:cs typeface="+mn-cs"/>
                            </a:rPr>
                            <a:t>Hauteur du pic chromatographique à son sommet. (utilisé dans l'évaluation de la performance de la chromatographie)</a:t>
                          </a:r>
                          <a:endParaRPr lang="fr-FR" dirty="0"/>
                        </a:p>
                      </a:txBody>
                      <a:tcPr/>
                    </a:tc>
                    <a:tc>
                      <a:txBody>
                        <a:bodyPr/>
                        <a:lstStyle/>
                        <a:p>
                          <a:r>
                            <a:rPr lang="fr-FR" sz="1800" b="0" i="0" kern="1200" dirty="0">
                              <a:solidFill>
                                <a:schemeClr val="dk1"/>
                              </a:solidFill>
                              <a:effectLst/>
                              <a:latin typeface="+mn-lt"/>
                              <a:ea typeface="+mn-ea"/>
                              <a:cs typeface="+mn-cs"/>
                            </a:rPr>
                            <a:t>mesurée directement sur le chromatogramme</a:t>
                          </a:r>
                          <a:endParaRPr lang="fr-FR" dirty="0"/>
                        </a:p>
                      </a:txBody>
                      <a:tcPr/>
                    </a:tc>
                    <a:extLst>
                      <a:ext uri="{0D108BD9-81ED-4DB2-BD59-A6C34878D82A}">
                        <a16:rowId xmlns:a16="http://schemas.microsoft.com/office/drawing/2014/main" val="3292004989"/>
                      </a:ext>
                    </a:extLst>
                  </a:tr>
                  <a:tr h="988627">
                    <a:tc>
                      <a:txBody>
                        <a:bodyPr/>
                        <a:lstStyle/>
                        <a:p>
                          <a:r>
                            <a:rPr lang="fr-FR" sz="1800" b="1" i="0" kern="1200" dirty="0">
                              <a:solidFill>
                                <a:schemeClr val="dk1"/>
                              </a:solidFill>
                              <a:effectLst/>
                              <a:latin typeface="+mn-lt"/>
                              <a:ea typeface="+mn-ea"/>
                              <a:cs typeface="+mn-cs"/>
                            </a:rPr>
                            <a:t>Coefficient de distribution (K)</a:t>
                          </a:r>
                          <a:endParaRPr lang="fr-FR" dirty="0"/>
                        </a:p>
                      </a:txBody>
                      <a:tcPr/>
                    </a:tc>
                    <a:tc>
                      <a:txBody>
                        <a:bodyPr/>
                        <a:lstStyle/>
                        <a:p>
                          <a:r>
                            <a:rPr lang="fr-FR" sz="1800" b="0" i="0" kern="1200" dirty="0">
                              <a:solidFill>
                                <a:schemeClr val="dk1"/>
                              </a:solidFill>
                              <a:effectLst/>
                              <a:latin typeface="+mn-lt"/>
                              <a:ea typeface="+mn-ea"/>
                              <a:cs typeface="+mn-cs"/>
                            </a:rPr>
                            <a:t>Représente la répartition d'un composant entre la PM et la PS (utilisé pour modéliser les interactions entre les composants et la phase stationnaire)</a:t>
                          </a:r>
                          <a:endParaRPr lang="fr-FR" dirty="0"/>
                        </a:p>
                      </a:txBody>
                      <a:tcPr/>
                    </a:tc>
                    <a:tc>
                      <a:txBody>
                        <a:bodyPr/>
                        <a:lstStyle/>
                        <a:p>
                          <a:r>
                            <a:rPr lang="fr-FR" sz="1800" i="1" kern="1200" dirty="0">
                              <a:solidFill>
                                <a:schemeClr val="dk1"/>
                              </a:solidFill>
                              <a:effectLst/>
                              <a:latin typeface="+mn-lt"/>
                              <a:ea typeface="+mn-ea"/>
                              <a:cs typeface="+mn-cs"/>
                            </a:rPr>
                            <a:t>                </a:t>
                          </a:r>
                          <a:r>
                            <a:rPr lang="fr-FR" sz="1800" b="0" i="1" kern="1200" dirty="0">
                              <a:solidFill>
                                <a:schemeClr val="dk1"/>
                              </a:solidFill>
                              <a:effectLst/>
                              <a:latin typeface="+mn-lt"/>
                              <a:ea typeface="+mn-ea"/>
                              <a:cs typeface="+mn-cs"/>
                            </a:rPr>
                            <a:t>Cm    [ soluté]</a:t>
                          </a:r>
                          <a:r>
                            <a:rPr lang="fr-FR" sz="1800" b="0" i="1" kern="1200" baseline="-25000" dirty="0">
                              <a:solidFill>
                                <a:schemeClr val="dk1"/>
                              </a:solidFill>
                              <a:effectLst/>
                              <a:latin typeface="+mn-lt"/>
                              <a:ea typeface="+mn-ea"/>
                              <a:cs typeface="+mn-cs"/>
                            </a:rPr>
                            <a:t>PM</a:t>
                          </a:r>
                          <a:r>
                            <a:rPr lang="fr-FR" sz="1800" b="0" i="1" kern="1200" dirty="0">
                              <a:solidFill>
                                <a:schemeClr val="dk1"/>
                              </a:solidFill>
                              <a:effectLst/>
                              <a:latin typeface="+mn-lt"/>
                              <a:ea typeface="+mn-ea"/>
                              <a:cs typeface="+mn-cs"/>
                            </a:rPr>
                            <a:t>   </a:t>
                          </a:r>
                          <a:endParaRPr lang="fr-FR" sz="1800" i="1" kern="1200" dirty="0">
                            <a:solidFill>
                              <a:schemeClr val="dk1"/>
                            </a:solidFill>
                            <a:effectLst/>
                            <a:latin typeface="+mn-lt"/>
                            <a:ea typeface="+mn-ea"/>
                            <a:cs typeface="+mn-cs"/>
                          </a:endParaRPr>
                        </a:p>
                        <a:p>
                          <a:r>
                            <a:rPr lang="fr-FR" sz="1800" i="1" kern="1200" dirty="0">
                              <a:solidFill>
                                <a:schemeClr val="dk1"/>
                              </a:solidFill>
                              <a:effectLst/>
                              <a:latin typeface="+mn-lt"/>
                              <a:ea typeface="+mn-ea"/>
                              <a:cs typeface="+mn-cs"/>
                            </a:rPr>
                            <a:t>       K  </a:t>
                          </a:r>
                          <a:r>
                            <a:rPr lang="fr-FR" dirty="0">
                              <a:effectLst/>
                            </a:rPr>
                            <a:t>=</a:t>
                          </a:r>
                          <a:r>
                            <a:rPr lang="fr-FR" sz="1800" b="0" i="0" kern="1200" dirty="0">
                              <a:solidFill>
                                <a:schemeClr val="dk1"/>
                              </a:solidFill>
                              <a:effectLst/>
                              <a:latin typeface="+mn-lt"/>
                              <a:ea typeface="+mn-ea"/>
                              <a:cs typeface="+mn-cs"/>
                            </a:rPr>
                            <a:t>​ </a:t>
                          </a:r>
                          <a:br>
                            <a:rPr lang="fr-FR" sz="1800" b="0" i="0" kern="1200" dirty="0">
                              <a:solidFill>
                                <a:schemeClr val="dk1"/>
                              </a:solidFill>
                              <a:effectLst/>
                              <a:latin typeface="+mn-lt"/>
                              <a:ea typeface="+mn-ea"/>
                              <a:cs typeface="+mn-cs"/>
                            </a:rPr>
                          </a:br>
                          <a:r>
                            <a:rPr lang="fr-FR" sz="1800" b="0" i="0" kern="1200" dirty="0">
                              <a:solidFill>
                                <a:schemeClr val="dk1"/>
                              </a:solidFill>
                              <a:effectLst/>
                              <a:latin typeface="+mn-lt"/>
                              <a:ea typeface="+mn-ea"/>
                              <a:cs typeface="+mn-cs"/>
                            </a:rPr>
                            <a:t>                </a:t>
                          </a:r>
                          <a:r>
                            <a:rPr lang="fr-FR" sz="1800" b="0" i="1" kern="1200" dirty="0">
                              <a:solidFill>
                                <a:schemeClr val="dk1"/>
                              </a:solidFill>
                              <a:effectLst/>
                              <a:latin typeface="+mn-lt"/>
                              <a:ea typeface="+mn-ea"/>
                              <a:cs typeface="+mn-cs"/>
                            </a:rPr>
                            <a:t>Cs</a:t>
                          </a:r>
                          <a:r>
                            <a:rPr lang="fr-FR" sz="1800" b="0" i="0" kern="1200" dirty="0">
                              <a:solidFill>
                                <a:schemeClr val="dk1"/>
                              </a:solidFill>
                              <a:effectLst/>
                              <a:latin typeface="+mn-lt"/>
                              <a:ea typeface="+mn-ea"/>
                              <a:cs typeface="+mn-cs"/>
                            </a:rPr>
                            <a:t>​​      </a:t>
                          </a:r>
                          <a:r>
                            <a:rPr lang="fr-FR" sz="1800" b="0" i="1" kern="1200" dirty="0">
                              <a:solidFill>
                                <a:schemeClr val="dk1"/>
                              </a:solidFill>
                              <a:effectLst/>
                              <a:latin typeface="+mn-lt"/>
                              <a:ea typeface="+mn-ea"/>
                              <a:cs typeface="+mn-cs"/>
                            </a:rPr>
                            <a:t>[ soluté]</a:t>
                          </a:r>
                          <a:r>
                            <a:rPr lang="fr-FR" sz="1800" b="0" i="1" kern="1200" baseline="-25000" dirty="0">
                              <a:solidFill>
                                <a:schemeClr val="dk1"/>
                              </a:solidFill>
                              <a:effectLst/>
                              <a:latin typeface="+mn-lt"/>
                              <a:ea typeface="+mn-ea"/>
                              <a:cs typeface="+mn-cs"/>
                            </a:rPr>
                            <a:t>PS</a:t>
                          </a:r>
                          <a:r>
                            <a:rPr lang="fr-FR" sz="1800" b="0" i="1" kern="1200" dirty="0">
                              <a:solidFill>
                                <a:schemeClr val="dk1"/>
                              </a:solidFill>
                              <a:effectLst/>
                              <a:latin typeface="+mn-lt"/>
                              <a:ea typeface="+mn-ea"/>
                              <a:cs typeface="+mn-cs"/>
                            </a:rPr>
                            <a:t> </a:t>
                          </a:r>
                          <a:endParaRPr lang="fr-FR" dirty="0"/>
                        </a:p>
                      </a:txBody>
                      <a:tcPr/>
                    </a:tc>
                    <a:extLst>
                      <a:ext uri="{0D108BD9-81ED-4DB2-BD59-A6C34878D82A}">
                        <a16:rowId xmlns:a16="http://schemas.microsoft.com/office/drawing/2014/main" val="4097797739"/>
                      </a:ext>
                    </a:extLst>
                  </a:tr>
                  <a:tr h="988627">
                    <a:tc>
                      <a:txBody>
                        <a:bodyPr/>
                        <a:lstStyle/>
                        <a:p>
                          <a:r>
                            <a:rPr lang="fr-FR" sz="1800" b="1" i="0" kern="1200" dirty="0">
                              <a:solidFill>
                                <a:schemeClr val="dk1"/>
                              </a:solidFill>
                              <a:effectLst/>
                              <a:latin typeface="+mn-lt"/>
                              <a:ea typeface="+mn-ea"/>
                              <a:cs typeface="+mn-cs"/>
                            </a:rPr>
                            <a:t>Facteur de sélectivité (</a:t>
                          </a:r>
                          <a:r>
                            <a:rPr lang="el-GR" sz="1800" b="1" i="0" kern="1200" dirty="0">
                              <a:solidFill>
                                <a:schemeClr val="dk1"/>
                              </a:solidFill>
                              <a:effectLst/>
                              <a:latin typeface="+mn-lt"/>
                              <a:ea typeface="+mn-ea"/>
                              <a:cs typeface="+mn-cs"/>
                            </a:rPr>
                            <a:t>α)</a:t>
                          </a:r>
                          <a:endParaRPr lang="fr-FR" dirty="0"/>
                        </a:p>
                      </a:txBody>
                      <a:tcPr/>
                    </a:tc>
                    <a:tc>
                      <a:txBody>
                        <a:bodyPr/>
                        <a:lstStyle/>
                        <a:p>
                          <a:r>
                            <a:rPr lang="fr-FR" sz="1800" b="0" i="0" kern="1200" dirty="0">
                              <a:solidFill>
                                <a:schemeClr val="dk1"/>
                              </a:solidFill>
                              <a:effectLst/>
                              <a:latin typeface="+mn-lt"/>
                              <a:ea typeface="+mn-ea"/>
                              <a:cs typeface="+mn-cs"/>
                            </a:rPr>
                            <a:t>Rapport des coefficients de distribution de deux composants adjacents (utilisé pour évaluer la capacité de séparation de la colonne)</a:t>
                          </a:r>
                          <a:endParaRPr lang="fr-FR" dirty="0"/>
                        </a:p>
                      </a:txBody>
                      <a:tcPr/>
                    </a:tc>
                    <a:tc>
                      <a:txBody>
                        <a:bodyPr/>
                        <a:lstStyle/>
                        <a:p>
                          <a:r>
                            <a:rPr lang="fr-FR" dirty="0"/>
                            <a:t>            </a:t>
                          </a:r>
                          <a:r>
                            <a:rPr lang="fr-FR" sz="1800" b="0" i="1" kern="1200" dirty="0">
                              <a:solidFill>
                                <a:schemeClr val="dk1"/>
                              </a:solidFill>
                              <a:effectLst/>
                              <a:latin typeface="+mn-lt"/>
                              <a:ea typeface="+mn-ea"/>
                              <a:cs typeface="+mn-cs"/>
                            </a:rPr>
                            <a:t>K</a:t>
                          </a:r>
                          <a:r>
                            <a:rPr lang="fr-FR" sz="1800" b="0" i="0" kern="1200" baseline="-25000" dirty="0">
                              <a:solidFill>
                                <a:schemeClr val="dk1"/>
                              </a:solidFill>
                              <a:effectLst/>
                              <a:latin typeface="+mn-lt"/>
                              <a:ea typeface="+mn-ea"/>
                              <a:cs typeface="+mn-cs"/>
                            </a:rPr>
                            <a:t>1</a:t>
                          </a:r>
                          <a:r>
                            <a:rPr lang="fr-FR" sz="1800" b="0" i="0" kern="1200" dirty="0">
                              <a:solidFill>
                                <a:schemeClr val="dk1"/>
                              </a:solidFill>
                              <a:effectLst/>
                              <a:latin typeface="+mn-lt"/>
                              <a:ea typeface="+mn-ea"/>
                              <a:cs typeface="+mn-cs"/>
                            </a:rPr>
                            <a:t>     </a:t>
                          </a:r>
                          <a:r>
                            <a:rPr lang="fr-FR" sz="1600" b="0" i="0" kern="1200" dirty="0" err="1">
                              <a:solidFill>
                                <a:schemeClr val="dk1"/>
                              </a:solidFill>
                              <a:effectLst/>
                              <a:latin typeface="+mn-lt"/>
                              <a:ea typeface="+mn-ea"/>
                              <a:cs typeface="+mn-cs"/>
                            </a:rPr>
                            <a:t>K</a:t>
                          </a:r>
                          <a:r>
                            <a:rPr lang="fr-FR" sz="1600" b="0" i="0" kern="1200" baseline="-25000" dirty="0" err="1">
                              <a:solidFill>
                                <a:schemeClr val="dk1"/>
                              </a:solidFill>
                              <a:effectLst/>
                              <a:latin typeface="+mn-lt"/>
                              <a:ea typeface="+mn-ea"/>
                              <a:cs typeface="+mn-cs"/>
                            </a:rPr>
                            <a:t>1</a:t>
                          </a:r>
                          <a:r>
                            <a:rPr lang="fr-FR" sz="1600" b="0" i="0" kern="1200" dirty="0">
                              <a:solidFill>
                                <a:schemeClr val="dk1"/>
                              </a:solidFill>
                              <a:effectLst/>
                              <a:latin typeface="+mn-lt"/>
                              <a:ea typeface="+mn-ea"/>
                              <a:cs typeface="+mn-cs"/>
                            </a:rPr>
                            <a:t> et K</a:t>
                          </a:r>
                          <a:r>
                            <a:rPr lang="fr-FR" sz="1600" b="0" i="0" kern="1200" baseline="-25000" dirty="0">
                              <a:solidFill>
                                <a:schemeClr val="dk1"/>
                              </a:solidFill>
                              <a:effectLst/>
                              <a:latin typeface="+mn-lt"/>
                              <a:ea typeface="+mn-ea"/>
                              <a:cs typeface="+mn-cs"/>
                            </a:rPr>
                            <a:t>2</a:t>
                          </a:r>
                          <a:r>
                            <a:rPr lang="fr-FR" sz="1600" b="0" i="0" kern="1200" dirty="0">
                              <a:solidFill>
                                <a:schemeClr val="dk1"/>
                              </a:solidFill>
                              <a:effectLst/>
                              <a:latin typeface="+mn-lt"/>
                              <a:ea typeface="+mn-ea"/>
                              <a:cs typeface="+mn-cs"/>
                            </a:rPr>
                            <a:t> sont des</a:t>
                          </a:r>
                          <a:endParaRPr lang="fr-FR" sz="1600" dirty="0"/>
                        </a:p>
                        <a:p>
                          <a:r>
                            <a:rPr lang="fr-FR" dirty="0"/>
                            <a:t>     </a:t>
                          </a:r>
                          <a:r>
                            <a:rPr lang="el-GR" sz="1800" b="0" i="1" kern="1200" dirty="0">
                              <a:solidFill>
                                <a:schemeClr val="dk1"/>
                              </a:solidFill>
                              <a:effectLst/>
                              <a:latin typeface="+mn-lt"/>
                              <a:ea typeface="+mn-ea"/>
                              <a:cs typeface="+mn-cs"/>
                            </a:rPr>
                            <a:t>α</a:t>
                          </a:r>
                          <a:r>
                            <a:rPr lang="fr-FR" sz="1800" b="0" i="1" kern="1200" dirty="0">
                              <a:solidFill>
                                <a:schemeClr val="dk1"/>
                              </a:solidFill>
                              <a:effectLst/>
                              <a:latin typeface="+mn-lt"/>
                              <a:ea typeface="+mn-ea"/>
                              <a:cs typeface="+mn-cs"/>
                            </a:rPr>
                            <a:t> </a:t>
                          </a:r>
                          <a:r>
                            <a:rPr lang="el-GR" sz="1800" b="0" i="0" kern="1200" dirty="0">
                              <a:solidFill>
                                <a:schemeClr val="dk1"/>
                              </a:solidFill>
                              <a:effectLst/>
                              <a:latin typeface="+mn-lt"/>
                              <a:ea typeface="+mn-ea"/>
                              <a:cs typeface="+mn-cs"/>
                            </a:rPr>
                            <a:t>=</a:t>
                          </a:r>
                          <a:r>
                            <a:rPr lang="fr-FR" sz="1800" b="0" i="0" kern="1200" dirty="0">
                              <a:solidFill>
                                <a:schemeClr val="dk1"/>
                              </a:solidFill>
                              <a:effectLst/>
                              <a:latin typeface="+mn-lt"/>
                              <a:ea typeface="+mn-ea"/>
                              <a:cs typeface="+mn-cs"/>
                            </a:rPr>
                            <a:t> ​           </a:t>
                          </a:r>
                          <a:r>
                            <a:rPr lang="fr-FR" sz="1600" b="0" i="0" kern="1200" dirty="0">
                              <a:solidFill>
                                <a:schemeClr val="dk1"/>
                              </a:solidFill>
                              <a:effectLst/>
                              <a:latin typeface="+mn-lt"/>
                              <a:ea typeface="+mn-ea"/>
                              <a:cs typeface="+mn-cs"/>
                            </a:rPr>
                            <a:t>coefficients de 2</a:t>
                          </a:r>
                        </a:p>
                        <a:p>
                          <a:r>
                            <a:rPr lang="fr-FR" sz="1800" b="0" i="0" kern="1200" dirty="0">
                              <a:solidFill>
                                <a:schemeClr val="dk1"/>
                              </a:solidFill>
                              <a:effectLst/>
                              <a:latin typeface="+mn-lt"/>
                              <a:ea typeface="+mn-ea"/>
                              <a:cs typeface="+mn-cs"/>
                            </a:rPr>
                            <a:t>            </a:t>
                          </a:r>
                          <a:r>
                            <a:rPr lang="fr-FR" sz="1800" b="0" i="1" kern="1200" dirty="0">
                              <a:solidFill>
                                <a:schemeClr val="dk1"/>
                              </a:solidFill>
                              <a:effectLst/>
                              <a:latin typeface="+mn-lt"/>
                              <a:ea typeface="+mn-ea"/>
                              <a:cs typeface="+mn-cs"/>
                            </a:rPr>
                            <a:t>K</a:t>
                          </a:r>
                          <a:r>
                            <a:rPr lang="fr-FR" sz="1800" b="0" i="0" kern="1200" baseline="-25000" dirty="0">
                              <a:solidFill>
                                <a:schemeClr val="dk1"/>
                              </a:solidFill>
                              <a:effectLst/>
                              <a:latin typeface="+mn-lt"/>
                              <a:ea typeface="+mn-ea"/>
                              <a:cs typeface="+mn-cs"/>
                            </a:rPr>
                            <a:t>2</a:t>
                          </a:r>
                          <a:r>
                            <a:rPr lang="fr-FR" sz="1800" b="0" i="0" kern="1200" dirty="0">
                              <a:solidFill>
                                <a:schemeClr val="dk1"/>
                              </a:solidFill>
                              <a:effectLst/>
                              <a:latin typeface="+mn-lt"/>
                              <a:ea typeface="+mn-ea"/>
                              <a:cs typeface="+mn-cs"/>
                            </a:rPr>
                            <a:t>   </a:t>
                          </a:r>
                          <a:r>
                            <a:rPr lang="fr-FR" sz="1600" b="0" i="0" kern="1200" dirty="0">
                              <a:solidFill>
                                <a:schemeClr val="dk1"/>
                              </a:solidFill>
                              <a:effectLst/>
                              <a:latin typeface="+mn-lt"/>
                              <a:ea typeface="+mn-ea"/>
                              <a:cs typeface="+mn-cs"/>
                            </a:rPr>
                            <a:t>composants adjacents   </a:t>
                          </a:r>
                          <a:endParaRPr lang="fr-FR" dirty="0"/>
                        </a:p>
                      </a:txBody>
                      <a:tcPr/>
                    </a:tc>
                    <a:extLst>
                      <a:ext uri="{0D108BD9-81ED-4DB2-BD59-A6C34878D82A}">
                        <a16:rowId xmlns:a16="http://schemas.microsoft.com/office/drawing/2014/main" val="560152246"/>
                      </a:ext>
                    </a:extLst>
                  </a:tr>
                  <a:tr h="1186353">
                    <a:tc>
                      <a:txBody>
                        <a:bodyPr/>
                        <a:lstStyle/>
                        <a:p>
                          <a:r>
                            <a:rPr lang="fr-FR" sz="1800" b="1" i="0" kern="1200" dirty="0">
                              <a:solidFill>
                                <a:schemeClr val="dk1"/>
                              </a:solidFill>
                              <a:effectLst/>
                              <a:latin typeface="+mn-lt"/>
                              <a:ea typeface="+mn-ea"/>
                              <a:cs typeface="+mn-cs"/>
                            </a:rPr>
                            <a:t>Résolution (Rs)</a:t>
                          </a:r>
                          <a:endParaRPr lang="fr-FR" dirty="0"/>
                        </a:p>
                      </a:txBody>
                      <a:tcPr/>
                    </a:tc>
                    <a:tc>
                      <a:txBody>
                        <a:bodyPr/>
                        <a:lstStyle/>
                        <a:p>
                          <a:r>
                            <a:rPr lang="fr-FR" sz="1800" b="0" i="0" kern="1200" dirty="0">
                              <a:solidFill>
                                <a:schemeClr val="dk1"/>
                              </a:solidFill>
                              <a:effectLst/>
                              <a:latin typeface="+mn-lt"/>
                              <a:ea typeface="+mn-ea"/>
                              <a:cs typeface="+mn-cs"/>
                            </a:rPr>
                            <a:t>Capacité de séparation entre deux pics adjacents. Elle est calculée à partir des temps de rétention, des largeurs de pic et des facteurs de sélectivité.</a:t>
                          </a:r>
                          <a:endParaRPr lang="fr-FR" dirty="0"/>
                        </a:p>
                      </a:txBody>
                      <a:tcPr/>
                    </a:tc>
                    <a:tc>
                      <a:txBody>
                        <a:bodyPr/>
                        <a:lstStyle/>
                        <a:p>
                          <a:r>
                            <a:rPr lang="fr-FR" dirty="0"/>
                            <a:t>        </a:t>
                          </a:r>
                          <a:r>
                            <a:rPr lang="fr-FR" sz="1800" b="0" i="1" kern="1200" dirty="0">
                              <a:solidFill>
                                <a:schemeClr val="dk1"/>
                              </a:solidFill>
                              <a:effectLst/>
                              <a:latin typeface="+mn-lt"/>
                              <a:ea typeface="+mn-ea"/>
                              <a:cs typeface="+mn-cs"/>
                            </a:rPr>
                            <a:t>t</a:t>
                          </a:r>
                          <a:r>
                            <a:rPr lang="fr-FR" sz="1800" b="0" i="1" kern="1200" baseline="-25000" dirty="0">
                              <a:solidFill>
                                <a:schemeClr val="dk1"/>
                              </a:solidFill>
                              <a:effectLst/>
                              <a:latin typeface="+mn-lt"/>
                              <a:ea typeface="+mn-ea"/>
                              <a:cs typeface="+mn-cs"/>
                            </a:rPr>
                            <a:t>R</a:t>
                          </a:r>
                          <a:r>
                            <a:rPr lang="fr-FR" sz="1800" b="0" i="0" kern="1200" baseline="-25000" dirty="0">
                              <a:solidFill>
                                <a:schemeClr val="dk1"/>
                              </a:solidFill>
                              <a:effectLst/>
                              <a:latin typeface="+mn-lt"/>
                              <a:ea typeface="+mn-ea"/>
                              <a:cs typeface="+mn-cs"/>
                            </a:rPr>
                            <a:t>2​−</a:t>
                          </a:r>
                          <a:r>
                            <a:rPr lang="fr-FR" sz="1800" b="0" i="1" kern="1200" dirty="0">
                              <a:solidFill>
                                <a:schemeClr val="dk1"/>
                              </a:solidFill>
                              <a:effectLst/>
                              <a:latin typeface="+mn-lt"/>
                              <a:ea typeface="+mn-ea"/>
                              <a:cs typeface="+mn-cs"/>
                            </a:rPr>
                            <a:t>t</a:t>
                          </a:r>
                          <a:r>
                            <a:rPr lang="fr-FR" sz="1800" b="0" i="1" kern="1200" baseline="-25000" dirty="0">
                              <a:solidFill>
                                <a:schemeClr val="dk1"/>
                              </a:solidFill>
                              <a:effectLst/>
                              <a:latin typeface="+mn-lt"/>
                              <a:ea typeface="+mn-ea"/>
                              <a:cs typeface="+mn-cs"/>
                            </a:rPr>
                            <a:t>R</a:t>
                          </a:r>
                          <a:r>
                            <a:rPr lang="fr-FR" sz="1800" b="0" i="0" kern="1200" baseline="-25000" dirty="0">
                              <a:solidFill>
                                <a:schemeClr val="dk1"/>
                              </a:solidFill>
                              <a:effectLst/>
                              <a:latin typeface="+mn-lt"/>
                              <a:ea typeface="+mn-ea"/>
                              <a:cs typeface="+mn-cs"/>
                            </a:rPr>
                            <a:t>1  (temps de rétention de 2 pics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400" i="1" kern="1200" dirty="0">
                              <a:solidFill>
                                <a:schemeClr val="dk1"/>
                              </a:solidFill>
                              <a:effectLst/>
                              <a:latin typeface="+mn-lt"/>
                              <a:ea typeface="+mn-ea"/>
                              <a:cs typeface="+mn-cs"/>
                            </a:rPr>
                            <a:t>Rs </a:t>
                          </a:r>
                          <a:r>
                            <a:rPr lang="fr-FR" sz="1400" dirty="0">
                              <a:effectLst/>
                            </a:rPr>
                            <a:t>=</a:t>
                          </a:r>
                          <a:r>
                            <a:rPr lang="fr-FR" sz="1400" b="0" i="0" kern="1200" dirty="0">
                              <a:solidFill>
                                <a:schemeClr val="dk1"/>
                              </a:solidFill>
                              <a:effectLst/>
                              <a:latin typeface="+mn-lt"/>
                              <a:ea typeface="+mn-ea"/>
                              <a:cs typeface="+mn-cs"/>
                            </a:rPr>
                            <a:t>​2x​​            </a:t>
                          </a:r>
                          <a:r>
                            <a:rPr lang="fr-FR" sz="1400" b="0" i="0" kern="1200" baseline="-25000" dirty="0">
                              <a:solidFill>
                                <a:schemeClr val="dk1"/>
                              </a:solidFill>
                              <a:effectLst/>
                              <a:latin typeface="+mn-lt"/>
                              <a:ea typeface="+mn-ea"/>
                              <a:cs typeface="+mn-cs"/>
                            </a:rPr>
                            <a:t>                                </a:t>
                          </a:r>
                          <a:r>
                            <a:rPr lang="fr-FR" sz="1800" b="0" i="0" kern="1200" baseline="-25000" dirty="0">
                              <a:solidFill>
                                <a:schemeClr val="dk1"/>
                              </a:solidFill>
                              <a:effectLst/>
                              <a:latin typeface="+mn-lt"/>
                              <a:ea typeface="+mn-ea"/>
                              <a:cs typeface="+mn-cs"/>
                            </a:rPr>
                            <a:t>adjacents)</a:t>
                          </a:r>
                          <a:br>
                            <a:rPr lang="fr-FR" sz="1800" b="0" i="0" kern="1200" dirty="0">
                              <a:solidFill>
                                <a:schemeClr val="dk1"/>
                              </a:solidFill>
                              <a:effectLst/>
                              <a:latin typeface="+mn-lt"/>
                              <a:ea typeface="+mn-ea"/>
                              <a:cs typeface="+mn-cs"/>
                            </a:rPr>
                          </a:br>
                          <a:r>
                            <a:rPr lang="fr-FR" sz="1800" b="0" i="0" kern="1200" dirty="0">
                              <a:solidFill>
                                <a:schemeClr val="dk1"/>
                              </a:solidFill>
                              <a:effectLst/>
                              <a:latin typeface="+mn-lt"/>
                              <a:ea typeface="+mn-ea"/>
                              <a:cs typeface="+mn-cs"/>
                            </a:rPr>
                            <a:t>          </a:t>
                          </a:r>
                          <a:r>
                            <a:rPr lang="fr-FR" sz="1800" b="0" i="1" kern="1200" dirty="0">
                              <a:solidFill>
                                <a:schemeClr val="dk1"/>
                              </a:solidFill>
                              <a:effectLst/>
                              <a:latin typeface="+mn-lt"/>
                              <a:ea typeface="+mn-ea"/>
                              <a:cs typeface="+mn-cs"/>
                            </a:rPr>
                            <a:t>I</a:t>
                          </a:r>
                          <a:r>
                            <a:rPr lang="fr-FR" sz="1800" b="0" i="1" kern="1200" baseline="-25000" dirty="0">
                              <a:solidFill>
                                <a:schemeClr val="dk1"/>
                              </a:solidFill>
                              <a:effectLst/>
                              <a:latin typeface="+mn-lt"/>
                              <a:ea typeface="+mn-ea"/>
                              <a:cs typeface="+mn-cs"/>
                            </a:rPr>
                            <a:t>2</a:t>
                          </a:r>
                          <a:r>
                            <a:rPr lang="fr-FR" sz="1800" b="0" i="1" kern="1200" dirty="0">
                              <a:solidFill>
                                <a:schemeClr val="dk1"/>
                              </a:solidFill>
                              <a:effectLst/>
                              <a:latin typeface="+mn-lt"/>
                              <a:ea typeface="+mn-ea"/>
                              <a:cs typeface="+mn-cs"/>
                            </a:rPr>
                            <a:t>+I</a:t>
                          </a:r>
                          <a:r>
                            <a:rPr lang="fr-FR" sz="1800" b="0" i="1" kern="1200" baseline="-25000" dirty="0">
                              <a:solidFill>
                                <a:schemeClr val="dk1"/>
                              </a:solidFill>
                              <a:effectLst/>
                              <a:latin typeface="+mn-lt"/>
                              <a:ea typeface="+mn-ea"/>
                              <a:cs typeface="+mn-cs"/>
                            </a:rPr>
                            <a:t>1</a:t>
                          </a:r>
                          <a:r>
                            <a:rPr lang="fr-FR" sz="1800" b="0" i="0" kern="1200" baseline="-25000" dirty="0">
                              <a:solidFill>
                                <a:schemeClr val="dk1"/>
                              </a:solidFill>
                              <a:effectLst/>
                              <a:latin typeface="+mn-lt"/>
                              <a:ea typeface="+mn-ea"/>
                              <a:cs typeface="+mn-cs"/>
                            </a:rPr>
                            <a:t>    </a:t>
                          </a:r>
                          <a:r>
                            <a:rPr lang="fr-FR" sz="1600" b="0" i="0" kern="1200" baseline="-25000" dirty="0">
                              <a:solidFill>
                                <a:schemeClr val="dk1"/>
                              </a:solidFill>
                              <a:effectLst/>
                              <a:latin typeface="+mn-lt"/>
                              <a:ea typeface="+mn-ea"/>
                              <a:cs typeface="+mn-cs"/>
                            </a:rPr>
                            <a:t>(</a:t>
                          </a:r>
                          <a:r>
                            <a:rPr lang="fr-FR" sz="2000" b="0" i="0" kern="1200" baseline="-25000" dirty="0">
                              <a:solidFill>
                                <a:schemeClr val="dk1"/>
                              </a:solidFill>
                              <a:effectLst/>
                              <a:latin typeface="+mn-lt"/>
                              <a:ea typeface="+mn-ea"/>
                              <a:cs typeface="+mn-cs"/>
                            </a:rPr>
                            <a:t>largeur à la base des pics</a:t>
                          </a:r>
                          <a:r>
                            <a:rPr lang="fr-FR" sz="2400" b="0" i="0" kern="1200" baseline="-25000" dirty="0">
                              <a:solidFill>
                                <a:schemeClr val="dk1"/>
                              </a:solidFill>
                              <a:effectLst/>
                              <a:latin typeface="+mn-lt"/>
                              <a:ea typeface="+mn-ea"/>
                              <a:cs typeface="+mn-cs"/>
                            </a:rPr>
                            <a:t>)</a:t>
                          </a:r>
                          <a:endParaRPr lang="fr-FR" baseline="-25000" dirty="0"/>
                        </a:p>
                      </a:txBody>
                      <a:tcPr/>
                    </a:tc>
                    <a:extLst>
                      <a:ext uri="{0D108BD9-81ED-4DB2-BD59-A6C34878D82A}">
                        <a16:rowId xmlns:a16="http://schemas.microsoft.com/office/drawing/2014/main" val="2129159787"/>
                      </a:ext>
                    </a:extLst>
                  </a:tr>
                  <a:tr h="626131">
                    <a:tc>
                      <a:txBody>
                        <a:bodyPr/>
                        <a:lstStyle/>
                        <a:p>
                          <a:r>
                            <a:rPr lang="fr-FR" sz="1800" b="1" i="0" kern="1200" dirty="0">
                              <a:solidFill>
                                <a:schemeClr val="dk1"/>
                              </a:solidFill>
                              <a:effectLst/>
                              <a:latin typeface="+mn-lt"/>
                              <a:ea typeface="+mn-ea"/>
                              <a:cs typeface="+mn-cs"/>
                            </a:rPr>
                            <a:t>Taille de particule (</a:t>
                          </a:r>
                          <a:r>
                            <a:rPr lang="fr-FR" sz="1800" b="1" i="0" kern="1200" dirty="0" err="1">
                              <a:solidFill>
                                <a:schemeClr val="dk1"/>
                              </a:solidFill>
                              <a:effectLst/>
                              <a:latin typeface="+mn-lt"/>
                              <a:ea typeface="+mn-ea"/>
                              <a:cs typeface="+mn-cs"/>
                            </a:rPr>
                            <a:t>dp</a:t>
                          </a:r>
                          <a:r>
                            <a:rPr lang="fr-FR" sz="1800" b="1" i="0" kern="1200" dirty="0">
                              <a:solidFill>
                                <a:schemeClr val="dk1"/>
                              </a:solidFill>
                              <a:effectLst/>
                              <a:latin typeface="+mn-lt"/>
                              <a:ea typeface="+mn-ea"/>
                              <a:cs typeface="+mn-cs"/>
                            </a:rPr>
                            <a:t>)</a:t>
                          </a:r>
                          <a:endParaRPr lang="fr-FR" sz="1800" dirty="0"/>
                        </a:p>
                      </a:txBody>
                      <a:tcPr/>
                    </a:tc>
                    <a:tc>
                      <a:txBody>
                        <a:bodyPr/>
                        <a:lstStyle/>
                        <a:p>
                          <a:r>
                            <a:rPr lang="fr-FR" sz="1800" b="0" i="0" kern="1200" dirty="0">
                              <a:solidFill>
                                <a:schemeClr val="dk1"/>
                              </a:solidFill>
                              <a:effectLst/>
                              <a:latin typeface="+mn-lt"/>
                              <a:ea typeface="+mn-ea"/>
                              <a:cs typeface="+mn-cs"/>
                            </a:rPr>
                            <a:t>La taille des particules de la phase stationnaire peut affecter l'efficacité de la colonne </a:t>
                          </a:r>
                          <a:endParaRPr lang="fr-FR" sz="1800" dirty="0"/>
                        </a:p>
                      </a:txBody>
                      <a:tcPr/>
                    </a:tc>
                    <a:tc>
                      <a:txBody>
                        <a:bodyPr/>
                        <a:lstStyle/>
                        <a:p>
                          <a:endParaRPr lang="fr-FR" dirty="0"/>
                        </a:p>
                      </a:txBody>
                      <a:tcPr/>
                    </a:tc>
                    <a:extLst>
                      <a:ext uri="{0D108BD9-81ED-4DB2-BD59-A6C34878D82A}">
                        <a16:rowId xmlns:a16="http://schemas.microsoft.com/office/drawing/2014/main" val="1135544174"/>
                      </a:ext>
                    </a:extLst>
                  </a:tr>
                </a:tbl>
              </a:graphicData>
            </a:graphic>
          </p:graphicFrame>
        </mc:Choice>
        <mc:Fallback xmlns="">
          <p:graphicFrame>
            <p:nvGraphicFramePr>
              <p:cNvPr id="8" name="Tableau 8">
                <a:extLst>
                  <a:ext uri="{FF2B5EF4-FFF2-40B4-BE49-F238E27FC236}">
                    <a16:creationId xmlns:a16="http://schemas.microsoft.com/office/drawing/2014/main" id="{20B7B0FB-3796-4039-BB84-B3FDBC127F08}"/>
                  </a:ext>
                </a:extLst>
              </p:cNvPr>
              <p:cNvGraphicFramePr>
                <a:graphicFrameLocks noGrp="1"/>
              </p:cNvGraphicFramePr>
              <p:nvPr>
                <p:extLst>
                  <p:ext uri="{D42A27DB-BD31-4B8C-83A1-F6EECF244321}">
                    <p14:modId xmlns:p14="http://schemas.microsoft.com/office/powerpoint/2010/main" val="78446759"/>
                  </p:ext>
                </p:extLst>
              </p:nvPr>
            </p:nvGraphicFramePr>
            <p:xfrm>
              <a:off x="0" y="-20798"/>
              <a:ext cx="12192000" cy="6878798"/>
            </p:xfrm>
            <a:graphic>
              <a:graphicData uri="http://schemas.openxmlformats.org/drawingml/2006/table">
                <a:tbl>
                  <a:tblPr firstRow="1" bandRow="1">
                    <a:tableStyleId>{9DCAF9ED-07DC-4A11-8D7F-57B35C25682E}</a:tableStyleId>
                  </a:tblPr>
                  <a:tblGrid>
                    <a:gridCol w="2883877">
                      <a:extLst>
                        <a:ext uri="{9D8B030D-6E8A-4147-A177-3AD203B41FA5}">
                          <a16:colId xmlns:a16="http://schemas.microsoft.com/office/drawing/2014/main" val="3603277040"/>
                        </a:ext>
                      </a:extLst>
                    </a:gridCol>
                    <a:gridCol w="5711483">
                      <a:extLst>
                        <a:ext uri="{9D8B030D-6E8A-4147-A177-3AD203B41FA5}">
                          <a16:colId xmlns:a16="http://schemas.microsoft.com/office/drawing/2014/main" val="2096030229"/>
                        </a:ext>
                      </a:extLst>
                    </a:gridCol>
                    <a:gridCol w="3596640">
                      <a:extLst>
                        <a:ext uri="{9D8B030D-6E8A-4147-A177-3AD203B41FA5}">
                          <a16:colId xmlns:a16="http://schemas.microsoft.com/office/drawing/2014/main" val="3432570891"/>
                        </a:ext>
                      </a:extLst>
                    </a:gridCol>
                  </a:tblGrid>
                  <a:tr h="395451">
                    <a:tc>
                      <a:txBody>
                        <a:bodyPr/>
                        <a:lstStyle/>
                        <a:p>
                          <a:pPr algn="ctr"/>
                          <a:r>
                            <a:rPr lang="fr-FR" dirty="0"/>
                            <a:t>Donnée  </a:t>
                          </a:r>
                        </a:p>
                      </a:txBody>
                      <a:tcPr/>
                    </a:tc>
                    <a:tc>
                      <a:txBody>
                        <a:bodyPr/>
                        <a:lstStyle/>
                        <a:p>
                          <a:pPr algn="ctr"/>
                          <a:r>
                            <a:rPr lang="fr-FR" dirty="0"/>
                            <a:t>Signification</a:t>
                          </a:r>
                        </a:p>
                      </a:txBody>
                      <a:tcPr/>
                    </a:tc>
                    <a:tc>
                      <a:txBody>
                        <a:bodyPr/>
                        <a:lstStyle/>
                        <a:p>
                          <a:pPr algn="ctr"/>
                          <a:r>
                            <a:rPr lang="fr-FR" dirty="0"/>
                            <a:t>Formule</a:t>
                          </a:r>
                        </a:p>
                      </a:txBody>
                      <a:tcPr/>
                    </a:tc>
                    <a:extLst>
                      <a:ext uri="{0D108BD9-81ED-4DB2-BD59-A6C34878D82A}">
                        <a16:rowId xmlns:a16="http://schemas.microsoft.com/office/drawing/2014/main" val="669933574"/>
                      </a:ext>
                    </a:extLst>
                  </a:tr>
                  <a:tr h="988627">
                    <a:tc>
                      <a:txBody>
                        <a:bodyPr/>
                        <a:lstStyle/>
                        <a:p>
                          <a:r>
                            <a:rPr lang="fr-FR" sz="1800" b="1" i="0" kern="1200" dirty="0">
                              <a:solidFill>
                                <a:schemeClr val="dk1"/>
                              </a:solidFill>
                              <a:effectLst/>
                              <a:latin typeface="+mn-lt"/>
                              <a:ea typeface="+mn-ea"/>
                              <a:cs typeface="+mn-cs"/>
                            </a:rPr>
                            <a:t>Temps de rétention (</a:t>
                          </a:r>
                          <a:r>
                            <a:rPr lang="fr-FR" sz="1800" b="1" i="0" kern="1200" dirty="0" err="1">
                              <a:solidFill>
                                <a:schemeClr val="dk1"/>
                              </a:solidFill>
                              <a:effectLst/>
                              <a:latin typeface="+mn-lt"/>
                              <a:ea typeface="+mn-ea"/>
                              <a:cs typeface="+mn-cs"/>
                            </a:rPr>
                            <a:t>tR</a:t>
                          </a:r>
                          <a:r>
                            <a:rPr lang="fr-FR" sz="1800" b="1" i="0" kern="1200" dirty="0">
                              <a:solidFill>
                                <a:schemeClr val="dk1"/>
                              </a:solidFill>
                              <a:effectLst/>
                              <a:latin typeface="+mn-lt"/>
                              <a:ea typeface="+mn-ea"/>
                              <a:cs typeface="+mn-cs"/>
                            </a:rPr>
                            <a:t>)</a:t>
                          </a:r>
                          <a:endParaRPr lang="fr-FR" dirty="0"/>
                        </a:p>
                      </a:txBody>
                      <a:tcPr/>
                    </a:tc>
                    <a:tc>
                      <a:txBody>
                        <a:bodyPr/>
                        <a:lstStyle/>
                        <a:p>
                          <a:r>
                            <a:rPr lang="fr-FR" sz="1800" b="0" i="0" kern="1200" dirty="0">
                              <a:solidFill>
                                <a:schemeClr val="dk1"/>
                              </a:solidFill>
                              <a:effectLst/>
                              <a:latin typeface="+mn-lt"/>
                              <a:ea typeface="+mn-ea"/>
                              <a:cs typeface="+mn-cs"/>
                            </a:rPr>
                            <a:t>Temps nécessaire pour traverser la colonne chromatographique de l’injection au détecteur. </a:t>
                          </a:r>
                          <a:endParaRPr lang="fr-FR" dirty="0"/>
                        </a:p>
                      </a:txBody>
                      <a:tcPr/>
                    </a:tc>
                    <a:tc>
                      <a:txBody>
                        <a:bodyPr/>
                        <a:lstStyle/>
                        <a:p>
                          <a:r>
                            <a:rPr lang="fr-FR" sz="1800" b="0" i="0" kern="1200" dirty="0">
                              <a:solidFill>
                                <a:schemeClr val="dk1"/>
                              </a:solidFill>
                              <a:effectLst/>
                              <a:latin typeface="+mn-lt"/>
                              <a:ea typeface="+mn-ea"/>
                              <a:cs typeface="+mn-cs"/>
                            </a:rPr>
                            <a:t>calculé en observant le moment où un pic commence à émerger du détecteur.</a:t>
                          </a:r>
                          <a:endParaRPr lang="fr-FR" dirty="0"/>
                        </a:p>
                      </a:txBody>
                      <a:tcPr/>
                    </a:tc>
                    <a:extLst>
                      <a:ext uri="{0D108BD9-81ED-4DB2-BD59-A6C34878D82A}">
                        <a16:rowId xmlns:a16="http://schemas.microsoft.com/office/drawing/2014/main" val="1883861094"/>
                      </a:ext>
                    </a:extLst>
                  </a:tr>
                  <a:tr h="702406">
                    <a:tc>
                      <a:txBody>
                        <a:bodyPr/>
                        <a:lstStyle/>
                        <a:p>
                          <a:r>
                            <a:rPr lang="fr-FR" sz="1800" b="1" i="0" kern="1200" dirty="0">
                              <a:solidFill>
                                <a:schemeClr val="dk1"/>
                              </a:solidFill>
                              <a:effectLst/>
                              <a:latin typeface="+mn-lt"/>
                              <a:ea typeface="+mn-ea"/>
                              <a:cs typeface="+mn-cs"/>
                            </a:rPr>
                            <a:t>Largeur de pic (W)</a:t>
                          </a:r>
                          <a:endParaRPr lang="fr-FR" dirty="0"/>
                        </a:p>
                      </a:txBody>
                      <a:tcPr/>
                    </a:tc>
                    <a:tc>
                      <a:txBody>
                        <a:bodyPr/>
                        <a:lstStyle/>
                        <a:p>
                          <a:r>
                            <a:rPr lang="fr-FR" sz="1800" b="0" i="0" kern="1200" dirty="0">
                              <a:solidFill>
                                <a:schemeClr val="dk1"/>
                              </a:solidFill>
                              <a:effectLst/>
                              <a:latin typeface="+mn-lt"/>
                              <a:ea typeface="+mn-ea"/>
                              <a:cs typeface="+mn-cs"/>
                            </a:rPr>
                            <a:t>Largeur à mi-hauteur d'un pic chromatographique</a:t>
                          </a:r>
                          <a:endParaRPr lang="fr-FR" dirty="0"/>
                        </a:p>
                      </a:txBody>
                      <a:tcPr/>
                    </a:tc>
                    <a:tc>
                      <a:txBody>
                        <a:bodyPr/>
                        <a:lstStyle/>
                        <a:p>
                          <a:endParaRPr lang="fr-FR"/>
                        </a:p>
                      </a:txBody>
                      <a:tcPr>
                        <a:blipFill>
                          <a:blip r:embed="rId3"/>
                          <a:stretch>
                            <a:fillRect l="-239322" t="-200870" r="-508" b="-699130"/>
                          </a:stretch>
                        </a:blipFill>
                      </a:tcPr>
                    </a:tc>
                    <a:extLst>
                      <a:ext uri="{0D108BD9-81ED-4DB2-BD59-A6C34878D82A}">
                        <a16:rowId xmlns:a16="http://schemas.microsoft.com/office/drawing/2014/main" val="3501024380"/>
                      </a:ext>
                    </a:extLst>
                  </a:tr>
                  <a:tr h="988627">
                    <a:tc>
                      <a:txBody>
                        <a:bodyPr/>
                        <a:lstStyle/>
                        <a:p>
                          <a:r>
                            <a:rPr lang="fr-FR" sz="1800" b="1" i="0" kern="1200" dirty="0">
                              <a:solidFill>
                                <a:schemeClr val="dk1"/>
                              </a:solidFill>
                              <a:effectLst/>
                              <a:latin typeface="+mn-lt"/>
                              <a:ea typeface="+mn-ea"/>
                              <a:cs typeface="+mn-cs"/>
                            </a:rPr>
                            <a:t>Hauteur de plateau (H)</a:t>
                          </a:r>
                          <a:endParaRPr lang="fr-FR" dirty="0"/>
                        </a:p>
                      </a:txBody>
                      <a:tcPr/>
                    </a:tc>
                    <a:tc>
                      <a:txBody>
                        <a:bodyPr/>
                        <a:lstStyle/>
                        <a:p>
                          <a:r>
                            <a:rPr lang="fr-FR" sz="1800" b="0" i="0" kern="1200" dirty="0">
                              <a:solidFill>
                                <a:schemeClr val="dk1"/>
                              </a:solidFill>
                              <a:effectLst/>
                              <a:latin typeface="+mn-lt"/>
                              <a:ea typeface="+mn-ea"/>
                              <a:cs typeface="+mn-cs"/>
                            </a:rPr>
                            <a:t>Hauteur du pic chromatographique à son sommet. (utilisé dans l'évaluation de la performance de la chromatographie)</a:t>
                          </a:r>
                          <a:endParaRPr lang="fr-FR" dirty="0"/>
                        </a:p>
                      </a:txBody>
                      <a:tcPr/>
                    </a:tc>
                    <a:tc>
                      <a:txBody>
                        <a:bodyPr/>
                        <a:lstStyle/>
                        <a:p>
                          <a:r>
                            <a:rPr lang="fr-FR" sz="1800" b="0" i="0" kern="1200" dirty="0">
                              <a:solidFill>
                                <a:schemeClr val="dk1"/>
                              </a:solidFill>
                              <a:effectLst/>
                              <a:latin typeface="+mn-lt"/>
                              <a:ea typeface="+mn-ea"/>
                              <a:cs typeface="+mn-cs"/>
                            </a:rPr>
                            <a:t>mesurée directement sur le chromatogramme</a:t>
                          </a:r>
                          <a:endParaRPr lang="fr-FR" dirty="0"/>
                        </a:p>
                      </a:txBody>
                      <a:tcPr/>
                    </a:tc>
                    <a:extLst>
                      <a:ext uri="{0D108BD9-81ED-4DB2-BD59-A6C34878D82A}">
                        <a16:rowId xmlns:a16="http://schemas.microsoft.com/office/drawing/2014/main" val="3292004989"/>
                      </a:ext>
                    </a:extLst>
                  </a:tr>
                  <a:tr h="988627">
                    <a:tc>
                      <a:txBody>
                        <a:bodyPr/>
                        <a:lstStyle/>
                        <a:p>
                          <a:r>
                            <a:rPr lang="fr-FR" sz="1800" b="1" i="0" kern="1200" dirty="0">
                              <a:solidFill>
                                <a:schemeClr val="dk1"/>
                              </a:solidFill>
                              <a:effectLst/>
                              <a:latin typeface="+mn-lt"/>
                              <a:ea typeface="+mn-ea"/>
                              <a:cs typeface="+mn-cs"/>
                            </a:rPr>
                            <a:t>Coefficient de distribution (K)</a:t>
                          </a:r>
                          <a:endParaRPr lang="fr-FR" dirty="0"/>
                        </a:p>
                      </a:txBody>
                      <a:tcPr/>
                    </a:tc>
                    <a:tc>
                      <a:txBody>
                        <a:bodyPr/>
                        <a:lstStyle/>
                        <a:p>
                          <a:r>
                            <a:rPr lang="fr-FR" sz="1800" b="0" i="0" kern="1200" dirty="0">
                              <a:solidFill>
                                <a:schemeClr val="dk1"/>
                              </a:solidFill>
                              <a:effectLst/>
                              <a:latin typeface="+mn-lt"/>
                              <a:ea typeface="+mn-ea"/>
                              <a:cs typeface="+mn-cs"/>
                            </a:rPr>
                            <a:t>Représente la répartition d'un composant entre la PM et la PS (utilisé pour modéliser les interactions entre les composants et la phase stationnaire)</a:t>
                          </a:r>
                          <a:endParaRPr lang="fr-FR" dirty="0"/>
                        </a:p>
                      </a:txBody>
                      <a:tcPr/>
                    </a:tc>
                    <a:tc>
                      <a:txBody>
                        <a:bodyPr/>
                        <a:lstStyle/>
                        <a:p>
                          <a:r>
                            <a:rPr lang="fr-FR" sz="1800" i="1" kern="1200" dirty="0">
                              <a:solidFill>
                                <a:schemeClr val="dk1"/>
                              </a:solidFill>
                              <a:effectLst/>
                              <a:latin typeface="+mn-lt"/>
                              <a:ea typeface="+mn-ea"/>
                              <a:cs typeface="+mn-cs"/>
                            </a:rPr>
                            <a:t>                </a:t>
                          </a:r>
                          <a:r>
                            <a:rPr lang="fr-FR" sz="1800" b="0" i="1" kern="1200" dirty="0">
                              <a:solidFill>
                                <a:schemeClr val="dk1"/>
                              </a:solidFill>
                              <a:effectLst/>
                              <a:latin typeface="+mn-lt"/>
                              <a:ea typeface="+mn-ea"/>
                              <a:cs typeface="+mn-cs"/>
                            </a:rPr>
                            <a:t>Cm    [ soluté]</a:t>
                          </a:r>
                          <a:r>
                            <a:rPr lang="fr-FR" sz="1800" b="0" i="1" kern="1200" baseline="-25000" dirty="0">
                              <a:solidFill>
                                <a:schemeClr val="dk1"/>
                              </a:solidFill>
                              <a:effectLst/>
                              <a:latin typeface="+mn-lt"/>
                              <a:ea typeface="+mn-ea"/>
                              <a:cs typeface="+mn-cs"/>
                            </a:rPr>
                            <a:t>PM</a:t>
                          </a:r>
                          <a:r>
                            <a:rPr lang="fr-FR" sz="1800" b="0" i="1" kern="1200" dirty="0">
                              <a:solidFill>
                                <a:schemeClr val="dk1"/>
                              </a:solidFill>
                              <a:effectLst/>
                              <a:latin typeface="+mn-lt"/>
                              <a:ea typeface="+mn-ea"/>
                              <a:cs typeface="+mn-cs"/>
                            </a:rPr>
                            <a:t>   </a:t>
                          </a:r>
                          <a:endParaRPr lang="fr-FR" sz="1800" i="1" kern="1200" dirty="0">
                            <a:solidFill>
                              <a:schemeClr val="dk1"/>
                            </a:solidFill>
                            <a:effectLst/>
                            <a:latin typeface="+mn-lt"/>
                            <a:ea typeface="+mn-ea"/>
                            <a:cs typeface="+mn-cs"/>
                          </a:endParaRPr>
                        </a:p>
                        <a:p>
                          <a:r>
                            <a:rPr lang="fr-FR" sz="1800" i="1" kern="1200" dirty="0">
                              <a:solidFill>
                                <a:schemeClr val="dk1"/>
                              </a:solidFill>
                              <a:effectLst/>
                              <a:latin typeface="+mn-lt"/>
                              <a:ea typeface="+mn-ea"/>
                              <a:cs typeface="+mn-cs"/>
                            </a:rPr>
                            <a:t>       K  </a:t>
                          </a:r>
                          <a:r>
                            <a:rPr lang="fr-FR" dirty="0">
                              <a:effectLst/>
                            </a:rPr>
                            <a:t>=</a:t>
                          </a:r>
                          <a:r>
                            <a:rPr lang="fr-FR" sz="1800" b="0" i="0" kern="1200" dirty="0">
                              <a:solidFill>
                                <a:schemeClr val="dk1"/>
                              </a:solidFill>
                              <a:effectLst/>
                              <a:latin typeface="+mn-lt"/>
                              <a:ea typeface="+mn-ea"/>
                              <a:cs typeface="+mn-cs"/>
                            </a:rPr>
                            <a:t>​ </a:t>
                          </a:r>
                          <a:br>
                            <a:rPr lang="fr-FR" sz="1800" b="0" i="0" kern="1200" dirty="0">
                              <a:solidFill>
                                <a:schemeClr val="dk1"/>
                              </a:solidFill>
                              <a:effectLst/>
                              <a:latin typeface="+mn-lt"/>
                              <a:ea typeface="+mn-ea"/>
                              <a:cs typeface="+mn-cs"/>
                            </a:rPr>
                          </a:br>
                          <a:r>
                            <a:rPr lang="fr-FR" sz="1800" b="0" i="0" kern="1200" dirty="0">
                              <a:solidFill>
                                <a:schemeClr val="dk1"/>
                              </a:solidFill>
                              <a:effectLst/>
                              <a:latin typeface="+mn-lt"/>
                              <a:ea typeface="+mn-ea"/>
                              <a:cs typeface="+mn-cs"/>
                            </a:rPr>
                            <a:t>                </a:t>
                          </a:r>
                          <a:r>
                            <a:rPr lang="fr-FR" sz="1800" b="0" i="1" kern="1200" dirty="0">
                              <a:solidFill>
                                <a:schemeClr val="dk1"/>
                              </a:solidFill>
                              <a:effectLst/>
                              <a:latin typeface="+mn-lt"/>
                              <a:ea typeface="+mn-ea"/>
                              <a:cs typeface="+mn-cs"/>
                            </a:rPr>
                            <a:t>Cs</a:t>
                          </a:r>
                          <a:r>
                            <a:rPr lang="fr-FR" sz="1800" b="0" i="0" kern="1200" dirty="0">
                              <a:solidFill>
                                <a:schemeClr val="dk1"/>
                              </a:solidFill>
                              <a:effectLst/>
                              <a:latin typeface="+mn-lt"/>
                              <a:ea typeface="+mn-ea"/>
                              <a:cs typeface="+mn-cs"/>
                            </a:rPr>
                            <a:t>​​      </a:t>
                          </a:r>
                          <a:r>
                            <a:rPr lang="fr-FR" sz="1800" b="0" i="1" kern="1200" dirty="0">
                              <a:solidFill>
                                <a:schemeClr val="dk1"/>
                              </a:solidFill>
                              <a:effectLst/>
                              <a:latin typeface="+mn-lt"/>
                              <a:ea typeface="+mn-ea"/>
                              <a:cs typeface="+mn-cs"/>
                            </a:rPr>
                            <a:t>[ soluté]</a:t>
                          </a:r>
                          <a:r>
                            <a:rPr lang="fr-FR" sz="1800" b="0" i="1" kern="1200" baseline="-25000" dirty="0">
                              <a:solidFill>
                                <a:schemeClr val="dk1"/>
                              </a:solidFill>
                              <a:effectLst/>
                              <a:latin typeface="+mn-lt"/>
                              <a:ea typeface="+mn-ea"/>
                              <a:cs typeface="+mn-cs"/>
                            </a:rPr>
                            <a:t>PS</a:t>
                          </a:r>
                          <a:r>
                            <a:rPr lang="fr-FR" sz="1800" b="0" i="1" kern="1200" dirty="0">
                              <a:solidFill>
                                <a:schemeClr val="dk1"/>
                              </a:solidFill>
                              <a:effectLst/>
                              <a:latin typeface="+mn-lt"/>
                              <a:ea typeface="+mn-ea"/>
                              <a:cs typeface="+mn-cs"/>
                            </a:rPr>
                            <a:t> </a:t>
                          </a:r>
                          <a:endParaRPr lang="fr-FR" dirty="0"/>
                        </a:p>
                      </a:txBody>
                      <a:tcPr/>
                    </a:tc>
                    <a:extLst>
                      <a:ext uri="{0D108BD9-81ED-4DB2-BD59-A6C34878D82A}">
                        <a16:rowId xmlns:a16="http://schemas.microsoft.com/office/drawing/2014/main" val="4097797739"/>
                      </a:ext>
                    </a:extLst>
                  </a:tr>
                  <a:tr h="988627">
                    <a:tc>
                      <a:txBody>
                        <a:bodyPr/>
                        <a:lstStyle/>
                        <a:p>
                          <a:r>
                            <a:rPr lang="fr-FR" sz="1800" b="1" i="0" kern="1200" dirty="0">
                              <a:solidFill>
                                <a:schemeClr val="dk1"/>
                              </a:solidFill>
                              <a:effectLst/>
                              <a:latin typeface="+mn-lt"/>
                              <a:ea typeface="+mn-ea"/>
                              <a:cs typeface="+mn-cs"/>
                            </a:rPr>
                            <a:t>Facteur de sélectivité (</a:t>
                          </a:r>
                          <a:r>
                            <a:rPr lang="el-GR" sz="1800" b="1" i="0" kern="1200" dirty="0">
                              <a:solidFill>
                                <a:schemeClr val="dk1"/>
                              </a:solidFill>
                              <a:effectLst/>
                              <a:latin typeface="+mn-lt"/>
                              <a:ea typeface="+mn-ea"/>
                              <a:cs typeface="+mn-cs"/>
                            </a:rPr>
                            <a:t>α)</a:t>
                          </a:r>
                          <a:endParaRPr lang="fr-FR" dirty="0"/>
                        </a:p>
                      </a:txBody>
                      <a:tcPr/>
                    </a:tc>
                    <a:tc>
                      <a:txBody>
                        <a:bodyPr/>
                        <a:lstStyle/>
                        <a:p>
                          <a:r>
                            <a:rPr lang="fr-FR" sz="1800" b="0" i="0" kern="1200" dirty="0">
                              <a:solidFill>
                                <a:schemeClr val="dk1"/>
                              </a:solidFill>
                              <a:effectLst/>
                              <a:latin typeface="+mn-lt"/>
                              <a:ea typeface="+mn-ea"/>
                              <a:cs typeface="+mn-cs"/>
                            </a:rPr>
                            <a:t>Rapport des coefficients de distribution de deux composants adjacents (utilisé pour évaluer la capacité de séparation de la colonne)</a:t>
                          </a:r>
                          <a:endParaRPr lang="fr-FR" dirty="0"/>
                        </a:p>
                      </a:txBody>
                      <a:tcPr/>
                    </a:tc>
                    <a:tc>
                      <a:txBody>
                        <a:bodyPr/>
                        <a:lstStyle/>
                        <a:p>
                          <a:r>
                            <a:rPr lang="fr-FR" dirty="0"/>
                            <a:t>            </a:t>
                          </a:r>
                          <a:r>
                            <a:rPr lang="fr-FR" sz="1800" b="0" i="1" kern="1200" dirty="0">
                              <a:solidFill>
                                <a:schemeClr val="dk1"/>
                              </a:solidFill>
                              <a:effectLst/>
                              <a:latin typeface="+mn-lt"/>
                              <a:ea typeface="+mn-ea"/>
                              <a:cs typeface="+mn-cs"/>
                            </a:rPr>
                            <a:t>K</a:t>
                          </a:r>
                          <a:r>
                            <a:rPr lang="fr-FR" sz="1800" b="0" i="0" kern="1200" baseline="-25000" dirty="0">
                              <a:solidFill>
                                <a:schemeClr val="dk1"/>
                              </a:solidFill>
                              <a:effectLst/>
                              <a:latin typeface="+mn-lt"/>
                              <a:ea typeface="+mn-ea"/>
                              <a:cs typeface="+mn-cs"/>
                            </a:rPr>
                            <a:t>1</a:t>
                          </a:r>
                          <a:r>
                            <a:rPr lang="fr-FR" sz="1800" b="0" i="0" kern="1200" dirty="0">
                              <a:solidFill>
                                <a:schemeClr val="dk1"/>
                              </a:solidFill>
                              <a:effectLst/>
                              <a:latin typeface="+mn-lt"/>
                              <a:ea typeface="+mn-ea"/>
                              <a:cs typeface="+mn-cs"/>
                            </a:rPr>
                            <a:t>     </a:t>
                          </a:r>
                          <a:r>
                            <a:rPr lang="fr-FR" sz="1600" b="0" i="0" kern="1200" dirty="0" err="1">
                              <a:solidFill>
                                <a:schemeClr val="dk1"/>
                              </a:solidFill>
                              <a:effectLst/>
                              <a:latin typeface="+mn-lt"/>
                              <a:ea typeface="+mn-ea"/>
                              <a:cs typeface="+mn-cs"/>
                            </a:rPr>
                            <a:t>K</a:t>
                          </a:r>
                          <a:r>
                            <a:rPr lang="fr-FR" sz="1600" b="0" i="0" kern="1200" baseline="-25000" dirty="0" err="1">
                              <a:solidFill>
                                <a:schemeClr val="dk1"/>
                              </a:solidFill>
                              <a:effectLst/>
                              <a:latin typeface="+mn-lt"/>
                              <a:ea typeface="+mn-ea"/>
                              <a:cs typeface="+mn-cs"/>
                            </a:rPr>
                            <a:t>1</a:t>
                          </a:r>
                          <a:r>
                            <a:rPr lang="fr-FR" sz="1600" b="0" i="0" kern="1200" dirty="0">
                              <a:solidFill>
                                <a:schemeClr val="dk1"/>
                              </a:solidFill>
                              <a:effectLst/>
                              <a:latin typeface="+mn-lt"/>
                              <a:ea typeface="+mn-ea"/>
                              <a:cs typeface="+mn-cs"/>
                            </a:rPr>
                            <a:t> et K</a:t>
                          </a:r>
                          <a:r>
                            <a:rPr lang="fr-FR" sz="1600" b="0" i="0" kern="1200" baseline="-25000" dirty="0">
                              <a:solidFill>
                                <a:schemeClr val="dk1"/>
                              </a:solidFill>
                              <a:effectLst/>
                              <a:latin typeface="+mn-lt"/>
                              <a:ea typeface="+mn-ea"/>
                              <a:cs typeface="+mn-cs"/>
                            </a:rPr>
                            <a:t>2</a:t>
                          </a:r>
                          <a:r>
                            <a:rPr lang="fr-FR" sz="1600" b="0" i="0" kern="1200" dirty="0">
                              <a:solidFill>
                                <a:schemeClr val="dk1"/>
                              </a:solidFill>
                              <a:effectLst/>
                              <a:latin typeface="+mn-lt"/>
                              <a:ea typeface="+mn-ea"/>
                              <a:cs typeface="+mn-cs"/>
                            </a:rPr>
                            <a:t> sont des</a:t>
                          </a:r>
                          <a:endParaRPr lang="fr-FR" sz="1600" dirty="0"/>
                        </a:p>
                        <a:p>
                          <a:r>
                            <a:rPr lang="fr-FR" dirty="0"/>
                            <a:t>     </a:t>
                          </a:r>
                          <a:r>
                            <a:rPr lang="el-GR" sz="1800" b="0" i="1" kern="1200" dirty="0">
                              <a:solidFill>
                                <a:schemeClr val="dk1"/>
                              </a:solidFill>
                              <a:effectLst/>
                              <a:latin typeface="+mn-lt"/>
                              <a:ea typeface="+mn-ea"/>
                              <a:cs typeface="+mn-cs"/>
                            </a:rPr>
                            <a:t>α</a:t>
                          </a:r>
                          <a:r>
                            <a:rPr lang="fr-FR" sz="1800" b="0" i="1" kern="1200" dirty="0">
                              <a:solidFill>
                                <a:schemeClr val="dk1"/>
                              </a:solidFill>
                              <a:effectLst/>
                              <a:latin typeface="+mn-lt"/>
                              <a:ea typeface="+mn-ea"/>
                              <a:cs typeface="+mn-cs"/>
                            </a:rPr>
                            <a:t> </a:t>
                          </a:r>
                          <a:r>
                            <a:rPr lang="el-GR" sz="1800" b="0" i="0" kern="1200" dirty="0">
                              <a:solidFill>
                                <a:schemeClr val="dk1"/>
                              </a:solidFill>
                              <a:effectLst/>
                              <a:latin typeface="+mn-lt"/>
                              <a:ea typeface="+mn-ea"/>
                              <a:cs typeface="+mn-cs"/>
                            </a:rPr>
                            <a:t>=</a:t>
                          </a:r>
                          <a:r>
                            <a:rPr lang="fr-FR" sz="1800" b="0" i="0" kern="1200" dirty="0">
                              <a:solidFill>
                                <a:schemeClr val="dk1"/>
                              </a:solidFill>
                              <a:effectLst/>
                              <a:latin typeface="+mn-lt"/>
                              <a:ea typeface="+mn-ea"/>
                              <a:cs typeface="+mn-cs"/>
                            </a:rPr>
                            <a:t> ​           </a:t>
                          </a:r>
                          <a:r>
                            <a:rPr lang="fr-FR" sz="1600" b="0" i="0" kern="1200" dirty="0">
                              <a:solidFill>
                                <a:schemeClr val="dk1"/>
                              </a:solidFill>
                              <a:effectLst/>
                              <a:latin typeface="+mn-lt"/>
                              <a:ea typeface="+mn-ea"/>
                              <a:cs typeface="+mn-cs"/>
                            </a:rPr>
                            <a:t>coefficients de 2</a:t>
                          </a:r>
                        </a:p>
                        <a:p>
                          <a:r>
                            <a:rPr lang="fr-FR" sz="1800" b="0" i="0" kern="1200" dirty="0">
                              <a:solidFill>
                                <a:schemeClr val="dk1"/>
                              </a:solidFill>
                              <a:effectLst/>
                              <a:latin typeface="+mn-lt"/>
                              <a:ea typeface="+mn-ea"/>
                              <a:cs typeface="+mn-cs"/>
                            </a:rPr>
                            <a:t>            </a:t>
                          </a:r>
                          <a:r>
                            <a:rPr lang="fr-FR" sz="1800" b="0" i="1" kern="1200" dirty="0">
                              <a:solidFill>
                                <a:schemeClr val="dk1"/>
                              </a:solidFill>
                              <a:effectLst/>
                              <a:latin typeface="+mn-lt"/>
                              <a:ea typeface="+mn-ea"/>
                              <a:cs typeface="+mn-cs"/>
                            </a:rPr>
                            <a:t>K</a:t>
                          </a:r>
                          <a:r>
                            <a:rPr lang="fr-FR" sz="1800" b="0" i="0" kern="1200" baseline="-25000" dirty="0">
                              <a:solidFill>
                                <a:schemeClr val="dk1"/>
                              </a:solidFill>
                              <a:effectLst/>
                              <a:latin typeface="+mn-lt"/>
                              <a:ea typeface="+mn-ea"/>
                              <a:cs typeface="+mn-cs"/>
                            </a:rPr>
                            <a:t>2</a:t>
                          </a:r>
                          <a:r>
                            <a:rPr lang="fr-FR" sz="1800" b="0" i="0" kern="1200" dirty="0">
                              <a:solidFill>
                                <a:schemeClr val="dk1"/>
                              </a:solidFill>
                              <a:effectLst/>
                              <a:latin typeface="+mn-lt"/>
                              <a:ea typeface="+mn-ea"/>
                              <a:cs typeface="+mn-cs"/>
                            </a:rPr>
                            <a:t>   </a:t>
                          </a:r>
                          <a:r>
                            <a:rPr lang="fr-FR" sz="1600" b="0" i="0" kern="1200" dirty="0">
                              <a:solidFill>
                                <a:schemeClr val="dk1"/>
                              </a:solidFill>
                              <a:effectLst/>
                              <a:latin typeface="+mn-lt"/>
                              <a:ea typeface="+mn-ea"/>
                              <a:cs typeface="+mn-cs"/>
                            </a:rPr>
                            <a:t>composants adjacents   </a:t>
                          </a:r>
                          <a:endParaRPr lang="fr-FR" dirty="0"/>
                        </a:p>
                      </a:txBody>
                      <a:tcPr/>
                    </a:tc>
                    <a:extLst>
                      <a:ext uri="{0D108BD9-81ED-4DB2-BD59-A6C34878D82A}">
                        <a16:rowId xmlns:a16="http://schemas.microsoft.com/office/drawing/2014/main" val="560152246"/>
                      </a:ext>
                    </a:extLst>
                  </a:tr>
                  <a:tr h="1186353">
                    <a:tc>
                      <a:txBody>
                        <a:bodyPr/>
                        <a:lstStyle/>
                        <a:p>
                          <a:r>
                            <a:rPr lang="fr-FR" sz="1800" b="1" i="0" kern="1200" dirty="0">
                              <a:solidFill>
                                <a:schemeClr val="dk1"/>
                              </a:solidFill>
                              <a:effectLst/>
                              <a:latin typeface="+mn-lt"/>
                              <a:ea typeface="+mn-ea"/>
                              <a:cs typeface="+mn-cs"/>
                            </a:rPr>
                            <a:t>Résolution (</a:t>
                          </a:r>
                          <a:r>
                            <a:rPr lang="fr-FR" sz="1800" b="1" i="0" kern="1200" dirty="0" err="1">
                              <a:solidFill>
                                <a:schemeClr val="dk1"/>
                              </a:solidFill>
                              <a:effectLst/>
                              <a:latin typeface="+mn-lt"/>
                              <a:ea typeface="+mn-ea"/>
                              <a:cs typeface="+mn-cs"/>
                            </a:rPr>
                            <a:t>Rs</a:t>
                          </a:r>
                          <a:r>
                            <a:rPr lang="fr-FR" sz="1800" b="1" i="0" kern="1200" dirty="0">
                              <a:solidFill>
                                <a:schemeClr val="dk1"/>
                              </a:solidFill>
                              <a:effectLst/>
                              <a:latin typeface="+mn-lt"/>
                              <a:ea typeface="+mn-ea"/>
                              <a:cs typeface="+mn-cs"/>
                            </a:rPr>
                            <a:t>)</a:t>
                          </a:r>
                          <a:endParaRPr lang="fr-FR" dirty="0"/>
                        </a:p>
                      </a:txBody>
                      <a:tcPr/>
                    </a:tc>
                    <a:tc>
                      <a:txBody>
                        <a:bodyPr/>
                        <a:lstStyle/>
                        <a:p>
                          <a:r>
                            <a:rPr lang="fr-FR" sz="1800" b="0" i="0" kern="1200" dirty="0">
                              <a:solidFill>
                                <a:schemeClr val="dk1"/>
                              </a:solidFill>
                              <a:effectLst/>
                              <a:latin typeface="+mn-lt"/>
                              <a:ea typeface="+mn-ea"/>
                              <a:cs typeface="+mn-cs"/>
                            </a:rPr>
                            <a:t>Capacité de séparation entre deux pics adjacents. Elle est calculée à partir des temps de rétention, des largeurs de pic et des facteurs de sélectivité.</a:t>
                          </a:r>
                          <a:endParaRPr lang="fr-FR" dirty="0"/>
                        </a:p>
                      </a:txBody>
                      <a:tcPr/>
                    </a:tc>
                    <a:tc>
                      <a:txBody>
                        <a:bodyPr/>
                        <a:lstStyle/>
                        <a:p>
                          <a:r>
                            <a:rPr lang="fr-FR" dirty="0"/>
                            <a:t>        </a:t>
                          </a:r>
                          <a:r>
                            <a:rPr lang="fr-FR" sz="1800" b="0" i="1" kern="1200" dirty="0">
                              <a:solidFill>
                                <a:schemeClr val="dk1"/>
                              </a:solidFill>
                              <a:effectLst/>
                              <a:latin typeface="+mn-lt"/>
                              <a:ea typeface="+mn-ea"/>
                              <a:cs typeface="+mn-cs"/>
                            </a:rPr>
                            <a:t>t</a:t>
                          </a:r>
                          <a:r>
                            <a:rPr lang="fr-FR" sz="1800" b="0" i="1" kern="1200" baseline="-25000" dirty="0">
                              <a:solidFill>
                                <a:schemeClr val="dk1"/>
                              </a:solidFill>
                              <a:effectLst/>
                              <a:latin typeface="+mn-lt"/>
                              <a:ea typeface="+mn-ea"/>
                              <a:cs typeface="+mn-cs"/>
                            </a:rPr>
                            <a:t>R</a:t>
                          </a:r>
                          <a:r>
                            <a:rPr lang="fr-FR" sz="1800" b="0" i="0" kern="1200" baseline="-25000" dirty="0">
                              <a:solidFill>
                                <a:schemeClr val="dk1"/>
                              </a:solidFill>
                              <a:effectLst/>
                              <a:latin typeface="+mn-lt"/>
                              <a:ea typeface="+mn-ea"/>
                              <a:cs typeface="+mn-cs"/>
                            </a:rPr>
                            <a:t>2​−</a:t>
                          </a:r>
                          <a:r>
                            <a:rPr lang="fr-FR" sz="1800" b="0" i="1" kern="1200" dirty="0">
                              <a:solidFill>
                                <a:schemeClr val="dk1"/>
                              </a:solidFill>
                              <a:effectLst/>
                              <a:latin typeface="+mn-lt"/>
                              <a:ea typeface="+mn-ea"/>
                              <a:cs typeface="+mn-cs"/>
                            </a:rPr>
                            <a:t>t</a:t>
                          </a:r>
                          <a:r>
                            <a:rPr lang="fr-FR" sz="1800" b="0" i="1" kern="1200" baseline="-25000" dirty="0">
                              <a:solidFill>
                                <a:schemeClr val="dk1"/>
                              </a:solidFill>
                              <a:effectLst/>
                              <a:latin typeface="+mn-lt"/>
                              <a:ea typeface="+mn-ea"/>
                              <a:cs typeface="+mn-cs"/>
                            </a:rPr>
                            <a:t>R</a:t>
                          </a:r>
                          <a:r>
                            <a:rPr lang="fr-FR" sz="1800" b="0" i="0" kern="1200" baseline="-25000" dirty="0">
                              <a:solidFill>
                                <a:schemeClr val="dk1"/>
                              </a:solidFill>
                              <a:effectLst/>
                              <a:latin typeface="+mn-lt"/>
                              <a:ea typeface="+mn-ea"/>
                              <a:cs typeface="+mn-cs"/>
                            </a:rPr>
                            <a:t>1  (temps de rétention de 2 pics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400" i="1" kern="1200" dirty="0" err="1">
                              <a:solidFill>
                                <a:schemeClr val="dk1"/>
                              </a:solidFill>
                              <a:effectLst/>
                              <a:latin typeface="+mn-lt"/>
                              <a:ea typeface="+mn-ea"/>
                              <a:cs typeface="+mn-cs"/>
                            </a:rPr>
                            <a:t>Rs</a:t>
                          </a:r>
                          <a:r>
                            <a:rPr lang="fr-FR" sz="1400" i="1" kern="1200" dirty="0">
                              <a:solidFill>
                                <a:schemeClr val="dk1"/>
                              </a:solidFill>
                              <a:effectLst/>
                              <a:latin typeface="+mn-lt"/>
                              <a:ea typeface="+mn-ea"/>
                              <a:cs typeface="+mn-cs"/>
                            </a:rPr>
                            <a:t> </a:t>
                          </a:r>
                          <a:r>
                            <a:rPr lang="fr-FR" sz="1400" dirty="0">
                              <a:effectLst/>
                            </a:rPr>
                            <a:t>=</a:t>
                          </a:r>
                          <a:r>
                            <a:rPr lang="fr-FR" sz="1400" b="0" i="0" kern="1200" dirty="0">
                              <a:solidFill>
                                <a:schemeClr val="dk1"/>
                              </a:solidFill>
                              <a:effectLst/>
                              <a:latin typeface="+mn-lt"/>
                              <a:ea typeface="+mn-ea"/>
                              <a:cs typeface="+mn-cs"/>
                            </a:rPr>
                            <a:t>​2x​​            </a:t>
                          </a:r>
                          <a:r>
                            <a:rPr lang="fr-FR" sz="1400" b="0" i="0" kern="1200" baseline="-25000" dirty="0">
                              <a:solidFill>
                                <a:schemeClr val="dk1"/>
                              </a:solidFill>
                              <a:effectLst/>
                              <a:latin typeface="+mn-lt"/>
                              <a:ea typeface="+mn-ea"/>
                              <a:cs typeface="+mn-cs"/>
                            </a:rPr>
                            <a:t>                                </a:t>
                          </a:r>
                          <a:r>
                            <a:rPr lang="fr-FR" sz="1800" b="0" i="0" kern="1200" baseline="-25000" dirty="0">
                              <a:solidFill>
                                <a:schemeClr val="dk1"/>
                              </a:solidFill>
                              <a:effectLst/>
                              <a:latin typeface="+mn-lt"/>
                              <a:ea typeface="+mn-ea"/>
                              <a:cs typeface="+mn-cs"/>
                            </a:rPr>
                            <a:t>adjacents)</a:t>
                          </a:r>
                          <a:br>
                            <a:rPr lang="fr-FR" sz="1800" b="0" i="0" kern="1200" dirty="0">
                              <a:solidFill>
                                <a:schemeClr val="dk1"/>
                              </a:solidFill>
                              <a:effectLst/>
                              <a:latin typeface="+mn-lt"/>
                              <a:ea typeface="+mn-ea"/>
                              <a:cs typeface="+mn-cs"/>
                            </a:rPr>
                          </a:br>
                          <a:r>
                            <a:rPr lang="fr-FR" sz="1800" b="0" i="0" kern="1200" dirty="0">
                              <a:solidFill>
                                <a:schemeClr val="dk1"/>
                              </a:solidFill>
                              <a:effectLst/>
                              <a:latin typeface="+mn-lt"/>
                              <a:ea typeface="+mn-ea"/>
                              <a:cs typeface="+mn-cs"/>
                            </a:rPr>
                            <a:t>          </a:t>
                          </a:r>
                          <a:r>
                            <a:rPr lang="fr-FR" sz="1800" b="0" i="1" kern="1200" dirty="0">
                              <a:solidFill>
                                <a:schemeClr val="dk1"/>
                              </a:solidFill>
                              <a:effectLst/>
                              <a:latin typeface="+mn-lt"/>
                              <a:ea typeface="+mn-ea"/>
                              <a:cs typeface="+mn-cs"/>
                            </a:rPr>
                            <a:t>I</a:t>
                          </a:r>
                          <a:r>
                            <a:rPr lang="fr-FR" sz="1800" b="0" i="1" kern="1200" baseline="-25000" dirty="0">
                              <a:solidFill>
                                <a:schemeClr val="dk1"/>
                              </a:solidFill>
                              <a:effectLst/>
                              <a:latin typeface="+mn-lt"/>
                              <a:ea typeface="+mn-ea"/>
                              <a:cs typeface="+mn-cs"/>
                            </a:rPr>
                            <a:t>2</a:t>
                          </a:r>
                          <a:r>
                            <a:rPr lang="fr-FR" sz="1800" b="0" i="1" kern="1200" dirty="0">
                              <a:solidFill>
                                <a:schemeClr val="dk1"/>
                              </a:solidFill>
                              <a:effectLst/>
                              <a:latin typeface="+mn-lt"/>
                              <a:ea typeface="+mn-ea"/>
                              <a:cs typeface="+mn-cs"/>
                            </a:rPr>
                            <a:t>+I</a:t>
                          </a:r>
                          <a:r>
                            <a:rPr lang="fr-FR" sz="1800" b="0" i="1" kern="1200" baseline="-25000" dirty="0">
                              <a:solidFill>
                                <a:schemeClr val="dk1"/>
                              </a:solidFill>
                              <a:effectLst/>
                              <a:latin typeface="+mn-lt"/>
                              <a:ea typeface="+mn-ea"/>
                              <a:cs typeface="+mn-cs"/>
                            </a:rPr>
                            <a:t>1</a:t>
                          </a:r>
                          <a:r>
                            <a:rPr lang="fr-FR" sz="1800" b="0" i="0" kern="1200" baseline="-25000" dirty="0">
                              <a:solidFill>
                                <a:schemeClr val="dk1"/>
                              </a:solidFill>
                              <a:effectLst/>
                              <a:latin typeface="+mn-lt"/>
                              <a:ea typeface="+mn-ea"/>
                              <a:cs typeface="+mn-cs"/>
                            </a:rPr>
                            <a:t>    </a:t>
                          </a:r>
                          <a:r>
                            <a:rPr lang="fr-FR" sz="1600" b="0" i="0" kern="1200" baseline="-25000" dirty="0">
                              <a:solidFill>
                                <a:schemeClr val="dk1"/>
                              </a:solidFill>
                              <a:effectLst/>
                              <a:latin typeface="+mn-lt"/>
                              <a:ea typeface="+mn-ea"/>
                              <a:cs typeface="+mn-cs"/>
                            </a:rPr>
                            <a:t>(</a:t>
                          </a:r>
                          <a:r>
                            <a:rPr lang="fr-FR" sz="2000" b="0" i="0" kern="1200" baseline="-25000" dirty="0">
                              <a:solidFill>
                                <a:schemeClr val="dk1"/>
                              </a:solidFill>
                              <a:effectLst/>
                              <a:latin typeface="+mn-lt"/>
                              <a:ea typeface="+mn-ea"/>
                              <a:cs typeface="+mn-cs"/>
                            </a:rPr>
                            <a:t>largeur à la base des pics</a:t>
                          </a:r>
                          <a:r>
                            <a:rPr lang="fr-FR" sz="2400" b="0" i="0" kern="1200" baseline="-25000" dirty="0">
                              <a:solidFill>
                                <a:schemeClr val="dk1"/>
                              </a:solidFill>
                              <a:effectLst/>
                              <a:latin typeface="+mn-lt"/>
                              <a:ea typeface="+mn-ea"/>
                              <a:cs typeface="+mn-cs"/>
                            </a:rPr>
                            <a:t>)</a:t>
                          </a:r>
                          <a:endParaRPr lang="fr-FR" baseline="-25000" dirty="0"/>
                        </a:p>
                      </a:txBody>
                      <a:tcPr/>
                    </a:tc>
                    <a:extLst>
                      <a:ext uri="{0D108BD9-81ED-4DB2-BD59-A6C34878D82A}">
                        <a16:rowId xmlns:a16="http://schemas.microsoft.com/office/drawing/2014/main" val="2129159787"/>
                      </a:ext>
                    </a:extLst>
                  </a:tr>
                  <a:tr h="640080">
                    <a:tc>
                      <a:txBody>
                        <a:bodyPr/>
                        <a:lstStyle/>
                        <a:p>
                          <a:r>
                            <a:rPr lang="fr-FR" sz="1800" b="1" i="0" kern="1200" dirty="0">
                              <a:solidFill>
                                <a:schemeClr val="dk1"/>
                              </a:solidFill>
                              <a:effectLst/>
                              <a:latin typeface="+mn-lt"/>
                              <a:ea typeface="+mn-ea"/>
                              <a:cs typeface="+mn-cs"/>
                            </a:rPr>
                            <a:t>Taille de particule (</a:t>
                          </a:r>
                          <a:r>
                            <a:rPr lang="fr-FR" sz="1800" b="1" i="0" kern="1200" dirty="0" err="1">
                              <a:solidFill>
                                <a:schemeClr val="dk1"/>
                              </a:solidFill>
                              <a:effectLst/>
                              <a:latin typeface="+mn-lt"/>
                              <a:ea typeface="+mn-ea"/>
                              <a:cs typeface="+mn-cs"/>
                            </a:rPr>
                            <a:t>dp</a:t>
                          </a:r>
                          <a:r>
                            <a:rPr lang="fr-FR" sz="1800" b="1" i="0" kern="1200" dirty="0">
                              <a:solidFill>
                                <a:schemeClr val="dk1"/>
                              </a:solidFill>
                              <a:effectLst/>
                              <a:latin typeface="+mn-lt"/>
                              <a:ea typeface="+mn-ea"/>
                              <a:cs typeface="+mn-cs"/>
                            </a:rPr>
                            <a:t>)</a:t>
                          </a:r>
                          <a:endParaRPr lang="fr-FR" sz="1800" dirty="0"/>
                        </a:p>
                      </a:txBody>
                      <a:tcPr/>
                    </a:tc>
                    <a:tc>
                      <a:txBody>
                        <a:bodyPr/>
                        <a:lstStyle/>
                        <a:p>
                          <a:r>
                            <a:rPr lang="fr-FR" sz="1800" b="0" i="0" kern="1200" dirty="0">
                              <a:solidFill>
                                <a:schemeClr val="dk1"/>
                              </a:solidFill>
                              <a:effectLst/>
                              <a:latin typeface="+mn-lt"/>
                              <a:ea typeface="+mn-ea"/>
                              <a:cs typeface="+mn-cs"/>
                            </a:rPr>
                            <a:t>La taille des particules de la phase stationnaire peut affecter l'efficacité de la colonne </a:t>
                          </a:r>
                          <a:endParaRPr lang="fr-FR" sz="1800" dirty="0"/>
                        </a:p>
                      </a:txBody>
                      <a:tcPr/>
                    </a:tc>
                    <a:tc>
                      <a:txBody>
                        <a:bodyPr/>
                        <a:lstStyle/>
                        <a:p>
                          <a:endParaRPr lang="fr-FR" dirty="0"/>
                        </a:p>
                      </a:txBody>
                      <a:tcPr/>
                    </a:tc>
                    <a:extLst>
                      <a:ext uri="{0D108BD9-81ED-4DB2-BD59-A6C34878D82A}">
                        <a16:rowId xmlns:a16="http://schemas.microsoft.com/office/drawing/2014/main" val="1135544174"/>
                      </a:ext>
                    </a:extLst>
                  </a:tr>
                </a:tbl>
              </a:graphicData>
            </a:graphic>
          </p:graphicFrame>
        </mc:Fallback>
      </mc:AlternateContent>
      <p:cxnSp>
        <p:nvCxnSpPr>
          <p:cNvPr id="12" name="Connecteur droit 11">
            <a:extLst>
              <a:ext uri="{FF2B5EF4-FFF2-40B4-BE49-F238E27FC236}">
                <a16:creationId xmlns:a16="http://schemas.microsoft.com/office/drawing/2014/main" id="{4E17E07F-BC75-444D-90DB-82FCB854339F}"/>
              </a:ext>
            </a:extLst>
          </p:cNvPr>
          <p:cNvCxnSpPr/>
          <p:nvPr/>
        </p:nvCxnSpPr>
        <p:spPr>
          <a:xfrm>
            <a:off x="9645041" y="3524200"/>
            <a:ext cx="501041" cy="0"/>
          </a:xfrm>
          <a:prstGeom prst="line">
            <a:avLst/>
          </a:prstGeom>
        </p:spPr>
        <p:style>
          <a:lnRef idx="1">
            <a:schemeClr val="dk1"/>
          </a:lnRef>
          <a:fillRef idx="0">
            <a:schemeClr val="dk1"/>
          </a:fillRef>
          <a:effectRef idx="0">
            <a:schemeClr val="dk1"/>
          </a:effectRef>
          <a:fontRef idx="minor">
            <a:schemeClr val="tx1"/>
          </a:fontRef>
        </p:style>
      </p:cxnSp>
      <p:cxnSp>
        <p:nvCxnSpPr>
          <p:cNvPr id="13" name="Connecteur droit 12">
            <a:extLst>
              <a:ext uri="{FF2B5EF4-FFF2-40B4-BE49-F238E27FC236}">
                <a16:creationId xmlns:a16="http://schemas.microsoft.com/office/drawing/2014/main" id="{B8FD3414-54B3-42A9-A15F-CD0A9FC68D02}"/>
              </a:ext>
            </a:extLst>
          </p:cNvPr>
          <p:cNvCxnSpPr>
            <a:cxnSpLocks/>
          </p:cNvCxnSpPr>
          <p:nvPr/>
        </p:nvCxnSpPr>
        <p:spPr>
          <a:xfrm>
            <a:off x="9394520" y="4517454"/>
            <a:ext cx="400833" cy="0"/>
          </a:xfrm>
          <a:prstGeom prst="line">
            <a:avLst/>
          </a:prstGeom>
        </p:spPr>
        <p:style>
          <a:lnRef idx="1">
            <a:schemeClr val="dk1"/>
          </a:lnRef>
          <a:fillRef idx="0">
            <a:schemeClr val="dk1"/>
          </a:fillRef>
          <a:effectRef idx="0">
            <a:schemeClr val="dk1"/>
          </a:effectRef>
          <a:fontRef idx="minor">
            <a:schemeClr val="tx1"/>
          </a:fontRef>
        </p:style>
      </p:cxnSp>
      <p:cxnSp>
        <p:nvCxnSpPr>
          <p:cNvPr id="14" name="Connecteur droit 13">
            <a:extLst>
              <a:ext uri="{FF2B5EF4-FFF2-40B4-BE49-F238E27FC236}">
                <a16:creationId xmlns:a16="http://schemas.microsoft.com/office/drawing/2014/main" id="{BB4FFD60-84BB-4FDD-9420-CA9697CDA550}"/>
              </a:ext>
            </a:extLst>
          </p:cNvPr>
          <p:cNvCxnSpPr>
            <a:cxnSpLocks/>
          </p:cNvCxnSpPr>
          <p:nvPr/>
        </p:nvCxnSpPr>
        <p:spPr>
          <a:xfrm>
            <a:off x="9244208" y="5511781"/>
            <a:ext cx="551145" cy="0"/>
          </a:xfrm>
          <a:prstGeom prst="line">
            <a:avLst/>
          </a:prstGeom>
        </p:spPr>
        <p:style>
          <a:lnRef idx="1">
            <a:schemeClr val="dk1"/>
          </a:lnRef>
          <a:fillRef idx="0">
            <a:schemeClr val="dk1"/>
          </a:fillRef>
          <a:effectRef idx="0">
            <a:schemeClr val="dk1"/>
          </a:effectRef>
          <a:fontRef idx="minor">
            <a:schemeClr val="tx1"/>
          </a:fontRef>
        </p:style>
      </p:cxnSp>
      <p:sp>
        <p:nvSpPr>
          <p:cNvPr id="17" name="Rectangle 16">
            <a:extLst>
              <a:ext uri="{FF2B5EF4-FFF2-40B4-BE49-F238E27FC236}">
                <a16:creationId xmlns:a16="http://schemas.microsoft.com/office/drawing/2014/main" id="{2DCFB773-A17B-44DF-ACC2-A8862FBDB212}"/>
              </a:ext>
            </a:extLst>
          </p:cNvPr>
          <p:cNvSpPr/>
          <p:nvPr/>
        </p:nvSpPr>
        <p:spPr>
          <a:xfrm>
            <a:off x="8578718" y="1460000"/>
            <a:ext cx="1528175" cy="5636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a:extLst>
              <a:ext uri="{FF2B5EF4-FFF2-40B4-BE49-F238E27FC236}">
                <a16:creationId xmlns:a16="http://schemas.microsoft.com/office/drawing/2014/main" id="{79BA5977-2600-448B-8302-C91E0A61997D}"/>
              </a:ext>
            </a:extLst>
          </p:cNvPr>
          <p:cNvSpPr/>
          <p:nvPr/>
        </p:nvSpPr>
        <p:spPr>
          <a:xfrm>
            <a:off x="9004603" y="3102909"/>
            <a:ext cx="1254690" cy="8524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a:extLst>
              <a:ext uri="{FF2B5EF4-FFF2-40B4-BE49-F238E27FC236}">
                <a16:creationId xmlns:a16="http://schemas.microsoft.com/office/drawing/2014/main" id="{5BD015EE-B4ED-4C22-950B-276951DDF1A7}"/>
              </a:ext>
            </a:extLst>
          </p:cNvPr>
          <p:cNvSpPr/>
          <p:nvPr/>
        </p:nvSpPr>
        <p:spPr>
          <a:xfrm>
            <a:off x="8933146" y="4110838"/>
            <a:ext cx="862207" cy="8524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Rectangle 20">
            <a:extLst>
              <a:ext uri="{FF2B5EF4-FFF2-40B4-BE49-F238E27FC236}">
                <a16:creationId xmlns:a16="http://schemas.microsoft.com/office/drawing/2014/main" id="{7CEBA82A-846A-4A4A-B876-A70E53E19525}"/>
              </a:ext>
            </a:extLst>
          </p:cNvPr>
          <p:cNvSpPr/>
          <p:nvPr/>
        </p:nvSpPr>
        <p:spPr>
          <a:xfrm>
            <a:off x="8590768" y="5089474"/>
            <a:ext cx="1254690" cy="8524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 name="Connecteur droit 2">
            <a:extLst>
              <a:ext uri="{FF2B5EF4-FFF2-40B4-BE49-F238E27FC236}">
                <a16:creationId xmlns:a16="http://schemas.microsoft.com/office/drawing/2014/main" id="{3C648BB6-4D7B-4EDA-8508-779DB10FDD08}"/>
              </a:ext>
            </a:extLst>
          </p:cNvPr>
          <p:cNvCxnSpPr>
            <a:cxnSpLocks/>
          </p:cNvCxnSpPr>
          <p:nvPr/>
        </p:nvCxnSpPr>
        <p:spPr>
          <a:xfrm flipH="1">
            <a:off x="2869809" y="-20798"/>
            <a:ext cx="1" cy="687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A41F2F5A-FC53-4269-AAAA-C910851553E3}"/>
              </a:ext>
            </a:extLst>
          </p:cNvPr>
          <p:cNvCxnSpPr>
            <a:cxnSpLocks/>
          </p:cNvCxnSpPr>
          <p:nvPr/>
        </p:nvCxnSpPr>
        <p:spPr>
          <a:xfrm flipH="1">
            <a:off x="8480485" y="-9078"/>
            <a:ext cx="1" cy="687879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19782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95A271-8875-6BCE-0A4A-542683BB3917}"/>
              </a:ext>
            </a:extLst>
          </p:cNvPr>
          <p:cNvSpPr>
            <a:spLocks noGrp="1"/>
          </p:cNvSpPr>
          <p:nvPr>
            <p:ph type="ctrTitle"/>
          </p:nvPr>
        </p:nvSpPr>
        <p:spPr>
          <a:xfrm>
            <a:off x="1947816" y="3429000"/>
            <a:ext cx="10911841" cy="2099625"/>
          </a:xfrm>
        </p:spPr>
        <p:txBody>
          <a:bodyPr rtlCol="0"/>
          <a:lstStyle>
            <a:defPPr>
              <a:defRPr lang="fr-FR"/>
            </a:defPPr>
          </a:lstStyle>
          <a:p>
            <a:pPr rtl="0"/>
            <a:r>
              <a:rPr lang="fr-FR" sz="4800" dirty="0">
                <a:effectLst/>
                <a:latin typeface="Aptos"/>
                <a:ea typeface="Aptos"/>
                <a:cs typeface="Times New Roman" panose="02020603050405020304" pitchFamily="18" charset="0"/>
              </a:rPr>
              <a:t>Conclusion</a:t>
            </a:r>
            <a:endParaRPr lang="fr-FR" sz="13800" dirty="0"/>
          </a:p>
        </p:txBody>
      </p:sp>
      <p:pic>
        <p:nvPicPr>
          <p:cNvPr id="7" name="Espace réservé d’image 8" descr="Coucher de soleil sur des montagnes">
            <a:extLst>
              <a:ext uri="{FF2B5EF4-FFF2-40B4-BE49-F238E27FC236}">
                <a16:creationId xmlns:a16="http://schemas.microsoft.com/office/drawing/2014/main" id="{DABEABE1-2983-8759-E3F7-CCC6330C6BA1}"/>
              </a:ext>
            </a:extLst>
          </p:cNvPr>
          <p:cNvPicPr>
            <a:picLocks noGrp="1" noChangeAspect="1"/>
          </p:cNvPicPr>
          <p:nvPr>
            <p:ph type="pic" sz="quarter" idx="4294967295"/>
          </p:nvPr>
        </p:nvPicPr>
        <p:blipFill rotWithShape="1">
          <a:blip r:embed="rId3"/>
          <a:srcRect l="23" r="23"/>
          <a:stretch/>
        </p:blipFill>
        <p:spPr>
          <a:xfrm>
            <a:off x="8197587" y="411831"/>
            <a:ext cx="3521337" cy="3521344"/>
          </a:xfrm>
        </p:spPr>
      </p:pic>
    </p:spTree>
    <p:extLst>
      <p:ext uri="{BB962C8B-B14F-4D97-AF65-F5344CB8AC3E}">
        <p14:creationId xmlns:p14="http://schemas.microsoft.com/office/powerpoint/2010/main" val="1832861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407886" y="377008"/>
            <a:ext cx="10784114" cy="6372135"/>
          </a:xfrm>
        </p:spPr>
        <p:txBody>
          <a:bodyPr rtlCol="0">
            <a:normAutofit fontScale="70000" lnSpcReduction="20000"/>
          </a:bodyPr>
          <a:lstStyle>
            <a:defPPr>
              <a:defRPr lang="fr-FR"/>
            </a:defPPr>
          </a:lstStyle>
          <a:p>
            <a:pPr>
              <a:lnSpc>
                <a:spcPct val="107000"/>
              </a:lnSpc>
              <a:spcAft>
                <a:spcPts val="800"/>
              </a:spcAft>
            </a:pPr>
            <a:r>
              <a:rPr lang="fr-FR" sz="5800" dirty="0">
                <a:effectLst/>
                <a:latin typeface="Aptos"/>
                <a:ea typeface="Aptos"/>
                <a:cs typeface="Times New Roman" panose="02020603050405020304" pitchFamily="18" charset="0"/>
              </a:rPr>
              <a:t>En exploitant les principes fondamentaux de séparation des composants d'un mélange en fonction de leurs interactions spécifiques avec une PS et une PM, la chromatographie permet une analyse précise et détaillée des échantillons complexes.      </a:t>
            </a:r>
          </a:p>
          <a:p>
            <a:pPr>
              <a:lnSpc>
                <a:spcPct val="107000"/>
              </a:lnSpc>
              <a:spcAft>
                <a:spcPts val="800"/>
              </a:spcAft>
            </a:pPr>
            <a:r>
              <a:rPr lang="fr-FR" sz="5800" dirty="0">
                <a:effectLst/>
                <a:latin typeface="Aptos"/>
                <a:ea typeface="Aptos"/>
                <a:cs typeface="Times New Roman" panose="02020603050405020304" pitchFamily="18" charset="0"/>
              </a:rPr>
              <a:t>  À travers ce survol des différentes techniques chromatographiques et de leurs applications, nous avons pu constater la diversité et l'étendue des domaines dans lesquels la chromatographie est utilisée. </a:t>
            </a:r>
            <a:endParaRPr lang="fr-FR" sz="3600" kern="100" dirty="0">
              <a:effectLst/>
              <a:latin typeface="Aptos"/>
              <a:ea typeface="Aptos"/>
              <a:cs typeface="Times New Roman" panose="02020603050405020304" pitchFamily="18" charset="0"/>
            </a:endParaRP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spTree>
    <p:extLst>
      <p:ext uri="{BB962C8B-B14F-4D97-AF65-F5344CB8AC3E}">
        <p14:creationId xmlns:p14="http://schemas.microsoft.com/office/powerpoint/2010/main" val="119268891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407886" y="377008"/>
            <a:ext cx="10784114" cy="6372135"/>
          </a:xfrm>
        </p:spPr>
        <p:txBody>
          <a:bodyPr rtlCol="0">
            <a:normAutofit fontScale="70000" lnSpcReduction="20000"/>
          </a:bodyPr>
          <a:lstStyle>
            <a:defPPr>
              <a:defRPr lang="fr-FR"/>
            </a:defPPr>
          </a:lstStyle>
          <a:p>
            <a:pPr>
              <a:lnSpc>
                <a:spcPct val="107000"/>
              </a:lnSpc>
              <a:spcAft>
                <a:spcPts val="800"/>
              </a:spcAft>
            </a:pPr>
            <a:r>
              <a:rPr lang="fr-FR" sz="5800" dirty="0">
                <a:effectLst/>
                <a:latin typeface="Aptos"/>
                <a:ea typeface="Aptos"/>
                <a:cs typeface="Times New Roman" panose="02020603050405020304" pitchFamily="18" charset="0"/>
              </a:rPr>
              <a:t>Des avancées dans les domaines de la technologie des colonnes, de la détection et de l'analyse des données continuent d'améliorer la sensibilité, la résolution et l'efficacité de cette technique.</a:t>
            </a:r>
          </a:p>
          <a:p>
            <a:pPr>
              <a:lnSpc>
                <a:spcPct val="107000"/>
              </a:lnSpc>
              <a:spcAft>
                <a:spcPts val="800"/>
              </a:spcAft>
            </a:pPr>
            <a:r>
              <a:rPr lang="fr-FR" sz="5800" dirty="0">
                <a:latin typeface="Aptos"/>
                <a:ea typeface="Aptos"/>
                <a:cs typeface="Times New Roman" panose="02020603050405020304" pitchFamily="18" charset="0"/>
              </a:rPr>
              <a:t>L</a:t>
            </a:r>
            <a:r>
              <a:rPr lang="fr-FR" sz="5800" dirty="0">
                <a:effectLst/>
                <a:latin typeface="Aptos"/>
                <a:ea typeface="Aptos"/>
                <a:cs typeface="Times New Roman" panose="02020603050405020304" pitchFamily="18" charset="0"/>
              </a:rPr>
              <a:t>a chromatographie demeure un outil indispensable pour les chercheurs, les scientifiques et les professionnels de l'industrie. Son évolution continue promet de nouvelles découvertes dans les années à venir, renforçant ainsi sa position en tant que pilier de la chimie analytique moderne.</a:t>
            </a: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spTree>
    <p:extLst>
      <p:ext uri="{BB962C8B-B14F-4D97-AF65-F5344CB8AC3E}">
        <p14:creationId xmlns:p14="http://schemas.microsoft.com/office/powerpoint/2010/main" val="4612678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75D893-E98A-260A-9EC4-B9365E533FD5}"/>
              </a:ext>
            </a:extLst>
          </p:cNvPr>
          <p:cNvSpPr>
            <a:spLocks noGrp="1"/>
          </p:cNvSpPr>
          <p:nvPr>
            <p:ph type="title"/>
          </p:nvPr>
        </p:nvSpPr>
        <p:spPr>
          <a:xfrm>
            <a:off x="3323772" y="1525298"/>
            <a:ext cx="7808686" cy="4361870"/>
          </a:xfrm>
        </p:spPr>
        <p:txBody>
          <a:bodyPr rtlCol="0"/>
          <a:lstStyle>
            <a:defPPr>
              <a:defRPr lang="fr-FR"/>
            </a:defPPr>
          </a:lstStyle>
          <a:p>
            <a:pPr algn="l" rtl="0">
              <a:lnSpc>
                <a:spcPct val="100000"/>
              </a:lnSpc>
            </a:pPr>
            <a:r>
              <a:rPr lang="fr-FR" sz="7200" dirty="0"/>
              <a:t>Merci </a:t>
            </a:r>
            <a:br>
              <a:rPr lang="fr-FR" sz="7200" dirty="0"/>
            </a:br>
            <a:r>
              <a:rPr lang="fr-FR" sz="7200" dirty="0"/>
              <a:t>POUR VOTRE ATTENTION</a:t>
            </a:r>
          </a:p>
        </p:txBody>
      </p:sp>
      <p:pic>
        <p:nvPicPr>
          <p:cNvPr id="5" name="Espace réservé d’image 14" descr="Lumière d’avant le crépuscule sur des montagnes">
            <a:extLst>
              <a:ext uri="{FF2B5EF4-FFF2-40B4-BE49-F238E27FC236}">
                <a16:creationId xmlns:a16="http://schemas.microsoft.com/office/drawing/2014/main" id="{DE72DC91-8DC9-B68C-C1D3-8F5273481A74}"/>
              </a:ext>
            </a:extLst>
          </p:cNvPr>
          <p:cNvPicPr>
            <a:picLocks noGrp="1" noChangeAspect="1"/>
          </p:cNvPicPr>
          <p:nvPr>
            <p:ph type="pic" sz="quarter" idx="14"/>
          </p:nvPr>
        </p:nvPicPr>
        <p:blipFill rotWithShape="1">
          <a:blip r:embed="rId3"/>
          <a:srcRect l="13191" r="13191"/>
          <a:stretch/>
        </p:blipFill>
        <p:spPr>
          <a:xfrm>
            <a:off x="359230" y="196428"/>
            <a:ext cx="2761341" cy="2657739"/>
          </a:xfrm>
        </p:spPr>
      </p:pic>
    </p:spTree>
    <p:extLst>
      <p:ext uri="{BB962C8B-B14F-4D97-AF65-F5344CB8AC3E}">
        <p14:creationId xmlns:p14="http://schemas.microsoft.com/office/powerpoint/2010/main" val="4273949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626520" y="437138"/>
            <a:ext cx="10565479" cy="6420862"/>
          </a:xfrm>
        </p:spPr>
        <p:txBody>
          <a:bodyPr rtlCol="0">
            <a:normAutofit fontScale="92500" lnSpcReduction="10000"/>
          </a:bodyPr>
          <a:lstStyle>
            <a:defPPr>
              <a:defRPr lang="fr-FR"/>
            </a:defPPr>
          </a:lstStyle>
          <a:p>
            <a:pPr marL="571500" indent="-571500">
              <a:lnSpc>
                <a:spcPct val="107000"/>
              </a:lnSpc>
              <a:spcAft>
                <a:spcPts val="800"/>
              </a:spcAft>
              <a:buFont typeface="Wingdings" panose="05000000000000000000" pitchFamily="2" charset="2"/>
              <a:buChar char="Ø"/>
            </a:pPr>
            <a:r>
              <a:rPr lang="fr-FR" sz="3600" u="sng" kern="100" dirty="0">
                <a:effectLst/>
                <a:latin typeface="Aptos"/>
                <a:ea typeface="Aptos"/>
                <a:cs typeface="Times New Roman" panose="02020603050405020304" pitchFamily="18" charset="0"/>
              </a:rPr>
              <a:t>La phase stationnaire </a:t>
            </a:r>
            <a:r>
              <a:rPr lang="fr-FR" sz="3600" kern="100" dirty="0">
                <a:effectLst/>
                <a:latin typeface="Aptos"/>
                <a:ea typeface="Aptos"/>
                <a:cs typeface="Times New Roman" panose="02020603050405020304" pitchFamily="18" charset="0"/>
              </a:rPr>
              <a:t>:</a:t>
            </a:r>
          </a:p>
          <a:p>
            <a:pPr>
              <a:lnSpc>
                <a:spcPct val="107000"/>
              </a:lnSpc>
              <a:spcAft>
                <a:spcPts val="800"/>
              </a:spcAft>
            </a:pPr>
            <a:r>
              <a:rPr lang="fr-FR" sz="3600" kern="100" dirty="0">
                <a:effectLst/>
                <a:latin typeface="Aptos"/>
                <a:ea typeface="Aptos"/>
                <a:cs typeface="Times New Roman" panose="02020603050405020304" pitchFamily="18" charset="0"/>
              </a:rPr>
              <a:t>          - solide (gel de silice, alumine…) ou liquide</a:t>
            </a:r>
          </a:p>
          <a:p>
            <a:pPr>
              <a:lnSpc>
                <a:spcPct val="107000"/>
              </a:lnSpc>
              <a:spcAft>
                <a:spcPts val="800"/>
              </a:spcAft>
            </a:pPr>
            <a:r>
              <a:rPr lang="fr-FR" sz="3600" kern="100" dirty="0">
                <a:effectLst/>
                <a:latin typeface="Aptos"/>
                <a:ea typeface="Aptos"/>
                <a:cs typeface="Times New Roman" panose="02020603050405020304" pitchFamily="18" charset="0"/>
              </a:rPr>
              <a:t>          - fixée à un support solide ( colonne ou plaque de verre)       </a:t>
            </a:r>
          </a:p>
          <a:p>
            <a:pPr marL="571500" indent="-571500">
              <a:lnSpc>
                <a:spcPct val="107000"/>
              </a:lnSpc>
              <a:spcAft>
                <a:spcPts val="800"/>
              </a:spcAft>
              <a:buFont typeface="Wingdings" panose="05000000000000000000" pitchFamily="2" charset="2"/>
              <a:buChar char="Ø"/>
            </a:pPr>
            <a:r>
              <a:rPr lang="fr-FR" sz="3600" u="sng" kern="100" dirty="0">
                <a:effectLst/>
                <a:latin typeface="Aptos"/>
                <a:ea typeface="Aptos"/>
                <a:cs typeface="Times New Roman" panose="02020603050405020304" pitchFamily="18" charset="0"/>
              </a:rPr>
              <a:t>La phase mobile :</a:t>
            </a:r>
          </a:p>
          <a:p>
            <a:pPr>
              <a:lnSpc>
                <a:spcPct val="107000"/>
              </a:lnSpc>
              <a:spcAft>
                <a:spcPts val="800"/>
              </a:spcAft>
            </a:pPr>
            <a:r>
              <a:rPr lang="fr-FR" sz="3600" kern="100" dirty="0">
                <a:effectLst/>
                <a:latin typeface="Aptos"/>
                <a:ea typeface="Aptos"/>
                <a:cs typeface="Times New Roman" panose="02020603050405020304" pitchFamily="18" charset="0"/>
              </a:rPr>
              <a:t>C’est un gaz (hélium, hydrogène, argon, azote…) ou un liquide (éthanol, méthanol….) et transporte l'échantillon à travers la phase stationnaire. </a:t>
            </a:r>
          </a:p>
          <a:p>
            <a:pPr>
              <a:lnSpc>
                <a:spcPct val="107000"/>
              </a:lnSpc>
              <a:spcAft>
                <a:spcPts val="800"/>
              </a:spcAft>
            </a:pPr>
            <a:r>
              <a:rPr lang="fr-FR" sz="3600" kern="100" dirty="0">
                <a:solidFill>
                  <a:schemeClr val="tx1"/>
                </a:solidFill>
                <a:effectLst/>
                <a:latin typeface="Aptos"/>
                <a:ea typeface="Aptos"/>
                <a:cs typeface="Times New Roman" panose="02020603050405020304" pitchFamily="18" charset="0"/>
              </a:rPr>
              <a:t>Les composants de l'échantillon se répartissent entre la phase mobile et la phase stationnaire en fonction de leur affinité respective pour chacune des phases.</a:t>
            </a:r>
          </a:p>
          <a:p>
            <a:pPr>
              <a:lnSpc>
                <a:spcPct val="107000"/>
              </a:lnSpc>
              <a:spcAft>
                <a:spcPts val="800"/>
              </a:spcAft>
            </a:pPr>
            <a:endParaRPr lang="fr-FR" sz="3600" kern="100" dirty="0">
              <a:effectLst/>
              <a:latin typeface="Aptos"/>
              <a:ea typeface="Aptos"/>
              <a:cs typeface="Times New Roman" panose="02020603050405020304" pitchFamily="18" charset="0"/>
            </a:endParaRP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spTree>
    <p:extLst>
      <p:ext uri="{BB962C8B-B14F-4D97-AF65-F5344CB8AC3E}">
        <p14:creationId xmlns:p14="http://schemas.microsoft.com/office/powerpoint/2010/main" val="6203629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sp>
        <p:nvSpPr>
          <p:cNvPr id="8" name="ZoneTexte 7">
            <a:extLst>
              <a:ext uri="{FF2B5EF4-FFF2-40B4-BE49-F238E27FC236}">
                <a16:creationId xmlns:a16="http://schemas.microsoft.com/office/drawing/2014/main" id="{335219F8-C593-4836-A066-CA52300D0246}"/>
              </a:ext>
            </a:extLst>
          </p:cNvPr>
          <p:cNvSpPr txBox="1"/>
          <p:nvPr/>
        </p:nvSpPr>
        <p:spPr>
          <a:xfrm>
            <a:off x="5221066" y="6299908"/>
            <a:ext cx="7226105" cy="523220"/>
          </a:xfrm>
          <a:prstGeom prst="rect">
            <a:avLst/>
          </a:prstGeom>
          <a:noFill/>
        </p:spPr>
        <p:txBody>
          <a:bodyPr wrap="square" rtlCol="0">
            <a:spAutoFit/>
          </a:bodyPr>
          <a:lstStyle/>
          <a:p>
            <a:r>
              <a:rPr lang="fr-FR" sz="2800" b="1" u="sng" dirty="0"/>
              <a:t>Principe général de la chromatographie</a:t>
            </a:r>
          </a:p>
        </p:txBody>
      </p:sp>
      <p:sp>
        <p:nvSpPr>
          <p:cNvPr id="14" name="Parenthèse ouvrante 13">
            <a:extLst>
              <a:ext uri="{FF2B5EF4-FFF2-40B4-BE49-F238E27FC236}">
                <a16:creationId xmlns:a16="http://schemas.microsoft.com/office/drawing/2014/main" id="{1B56895F-0FC8-4F34-8717-B8ADA1B5BA75}"/>
              </a:ext>
            </a:extLst>
          </p:cNvPr>
          <p:cNvSpPr/>
          <p:nvPr/>
        </p:nvSpPr>
        <p:spPr>
          <a:xfrm>
            <a:off x="4156272" y="1160277"/>
            <a:ext cx="250434" cy="3594602"/>
          </a:xfrm>
          <a:prstGeom prst="leftBracket">
            <a:avLst/>
          </a:prstGeom>
          <a:ln w="38100"/>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15" name="Parenthèse ouvrante 14">
            <a:extLst>
              <a:ext uri="{FF2B5EF4-FFF2-40B4-BE49-F238E27FC236}">
                <a16:creationId xmlns:a16="http://schemas.microsoft.com/office/drawing/2014/main" id="{1E4F8478-B86C-400F-9A31-714D0E8E7E6E}"/>
              </a:ext>
            </a:extLst>
          </p:cNvPr>
          <p:cNvSpPr/>
          <p:nvPr/>
        </p:nvSpPr>
        <p:spPr>
          <a:xfrm rot="10800000">
            <a:off x="2909667" y="1160276"/>
            <a:ext cx="196772" cy="3594602"/>
          </a:xfrm>
          <a:prstGeom prst="leftBracket">
            <a:avLst/>
          </a:prstGeom>
          <a:ln w="38100"/>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cxnSp>
        <p:nvCxnSpPr>
          <p:cNvPr id="16" name="Connecteur droit 15">
            <a:extLst>
              <a:ext uri="{FF2B5EF4-FFF2-40B4-BE49-F238E27FC236}">
                <a16:creationId xmlns:a16="http://schemas.microsoft.com/office/drawing/2014/main" id="{F7F1A037-8668-46EC-99F2-697D8D483B16}"/>
              </a:ext>
            </a:extLst>
          </p:cNvPr>
          <p:cNvCxnSpPr>
            <a:cxnSpLocks/>
          </p:cNvCxnSpPr>
          <p:nvPr/>
        </p:nvCxnSpPr>
        <p:spPr>
          <a:xfrm flipH="1">
            <a:off x="3958296" y="5009110"/>
            <a:ext cx="2342" cy="149265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necteur droit 16">
            <a:extLst>
              <a:ext uri="{FF2B5EF4-FFF2-40B4-BE49-F238E27FC236}">
                <a16:creationId xmlns:a16="http://schemas.microsoft.com/office/drawing/2014/main" id="{E17660E1-E011-410B-A06C-A19180AF97D7}"/>
              </a:ext>
            </a:extLst>
          </p:cNvPr>
          <p:cNvCxnSpPr>
            <a:cxnSpLocks/>
          </p:cNvCxnSpPr>
          <p:nvPr/>
        </p:nvCxnSpPr>
        <p:spPr>
          <a:xfrm>
            <a:off x="3319991" y="4975173"/>
            <a:ext cx="0" cy="152659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79DE3EBA-6A3A-43C5-8D8D-C486D64BF249}"/>
              </a:ext>
            </a:extLst>
          </p:cNvPr>
          <p:cNvSpPr/>
          <p:nvPr/>
        </p:nvSpPr>
        <p:spPr>
          <a:xfrm>
            <a:off x="3064921" y="5691025"/>
            <a:ext cx="1672587" cy="241968"/>
          </a:xfrm>
          <a:prstGeom prst="rect">
            <a:avLst/>
          </a:prstGeom>
          <a:solidFill>
            <a:schemeClr val="bg1">
              <a:lumMod val="5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rganigramme : Extraire 18">
            <a:extLst>
              <a:ext uri="{FF2B5EF4-FFF2-40B4-BE49-F238E27FC236}">
                <a16:creationId xmlns:a16="http://schemas.microsoft.com/office/drawing/2014/main" id="{E76B1100-F5A8-4511-91D5-5C15BC7A1E1B}"/>
              </a:ext>
            </a:extLst>
          </p:cNvPr>
          <p:cNvSpPr/>
          <p:nvPr/>
        </p:nvSpPr>
        <p:spPr>
          <a:xfrm>
            <a:off x="4257065" y="5132840"/>
            <a:ext cx="200463" cy="548632"/>
          </a:xfrm>
          <a:prstGeom prst="flowChartExtra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rganigramme : Extraire 19">
            <a:extLst>
              <a:ext uri="{FF2B5EF4-FFF2-40B4-BE49-F238E27FC236}">
                <a16:creationId xmlns:a16="http://schemas.microsoft.com/office/drawing/2014/main" id="{FFD97BC7-D0C7-4471-9189-C4A4E53DE5A9}"/>
              </a:ext>
            </a:extLst>
          </p:cNvPr>
          <p:cNvSpPr/>
          <p:nvPr/>
        </p:nvSpPr>
        <p:spPr>
          <a:xfrm rot="10623718">
            <a:off x="4278198" y="5937769"/>
            <a:ext cx="200463" cy="548632"/>
          </a:xfrm>
          <a:prstGeom prst="flowChartExtra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rganigramme : Délai 20">
            <a:extLst>
              <a:ext uri="{FF2B5EF4-FFF2-40B4-BE49-F238E27FC236}">
                <a16:creationId xmlns:a16="http://schemas.microsoft.com/office/drawing/2014/main" id="{C1C7D0CE-99B2-4AB4-A5C1-3882AAEB4F12}"/>
              </a:ext>
            </a:extLst>
          </p:cNvPr>
          <p:cNvSpPr/>
          <p:nvPr/>
        </p:nvSpPr>
        <p:spPr>
          <a:xfrm rot="10800000">
            <a:off x="2472715" y="5542763"/>
            <a:ext cx="678896" cy="518740"/>
          </a:xfrm>
          <a:prstGeom prst="flowChartDelay">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Arc 21">
            <a:extLst>
              <a:ext uri="{FF2B5EF4-FFF2-40B4-BE49-F238E27FC236}">
                <a16:creationId xmlns:a16="http://schemas.microsoft.com/office/drawing/2014/main" id="{E5E3EADB-C616-4C29-8203-301723F1D959}"/>
              </a:ext>
            </a:extLst>
          </p:cNvPr>
          <p:cNvSpPr/>
          <p:nvPr/>
        </p:nvSpPr>
        <p:spPr>
          <a:xfrm rot="3839062">
            <a:off x="3568913" y="4457670"/>
            <a:ext cx="429361" cy="822189"/>
          </a:xfrm>
          <a:prstGeom prst="arc">
            <a:avLst>
              <a:gd name="adj1" fmla="val 16200000"/>
              <a:gd name="adj2" fmla="val 2029992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3" name="Arc 22">
            <a:extLst>
              <a:ext uri="{FF2B5EF4-FFF2-40B4-BE49-F238E27FC236}">
                <a16:creationId xmlns:a16="http://schemas.microsoft.com/office/drawing/2014/main" id="{6946A104-3BCD-45B2-9D53-2EA8AF71DFB7}"/>
              </a:ext>
            </a:extLst>
          </p:cNvPr>
          <p:cNvSpPr/>
          <p:nvPr/>
        </p:nvSpPr>
        <p:spPr>
          <a:xfrm rot="9782146">
            <a:off x="3080827" y="3747517"/>
            <a:ext cx="883921" cy="1480493"/>
          </a:xfrm>
          <a:prstGeom prst="arc">
            <a:avLst>
              <a:gd name="adj1" fmla="val 18535260"/>
              <a:gd name="adj2" fmla="val 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3" name="Rectangle 2">
            <a:extLst>
              <a:ext uri="{FF2B5EF4-FFF2-40B4-BE49-F238E27FC236}">
                <a16:creationId xmlns:a16="http://schemas.microsoft.com/office/drawing/2014/main" id="{5FF850BB-53A8-439A-B600-5753C686E649}"/>
              </a:ext>
            </a:extLst>
          </p:cNvPr>
          <p:cNvSpPr/>
          <p:nvPr/>
        </p:nvSpPr>
        <p:spPr>
          <a:xfrm>
            <a:off x="4204992" y="4630927"/>
            <a:ext cx="287598" cy="2419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a:extLst>
              <a:ext uri="{FF2B5EF4-FFF2-40B4-BE49-F238E27FC236}">
                <a16:creationId xmlns:a16="http://schemas.microsoft.com/office/drawing/2014/main" id="{4CECD89D-214D-49A0-A54F-09D0DEE28CE5}"/>
              </a:ext>
            </a:extLst>
          </p:cNvPr>
          <p:cNvSpPr/>
          <p:nvPr/>
        </p:nvSpPr>
        <p:spPr>
          <a:xfrm>
            <a:off x="2894349" y="4544171"/>
            <a:ext cx="200463" cy="2419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a:extLst>
              <a:ext uri="{FF2B5EF4-FFF2-40B4-BE49-F238E27FC236}">
                <a16:creationId xmlns:a16="http://schemas.microsoft.com/office/drawing/2014/main" id="{6626E34A-6BD5-477A-8083-FF37EE763D42}"/>
              </a:ext>
            </a:extLst>
          </p:cNvPr>
          <p:cNvSpPr/>
          <p:nvPr/>
        </p:nvSpPr>
        <p:spPr>
          <a:xfrm>
            <a:off x="3151611" y="1718462"/>
            <a:ext cx="987193" cy="303641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69703814-A059-421B-9AEC-D07387548665}"/>
              </a:ext>
            </a:extLst>
          </p:cNvPr>
          <p:cNvSpPr/>
          <p:nvPr/>
        </p:nvSpPr>
        <p:spPr>
          <a:xfrm>
            <a:off x="3151609" y="1570523"/>
            <a:ext cx="985541" cy="1688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rganigramme : Délai 24">
            <a:extLst>
              <a:ext uri="{FF2B5EF4-FFF2-40B4-BE49-F238E27FC236}">
                <a16:creationId xmlns:a16="http://schemas.microsoft.com/office/drawing/2014/main" id="{CFAEC1DA-59CC-449B-A648-3D7EF22BBA89}"/>
              </a:ext>
            </a:extLst>
          </p:cNvPr>
          <p:cNvSpPr/>
          <p:nvPr/>
        </p:nvSpPr>
        <p:spPr>
          <a:xfrm rot="5400000">
            <a:off x="3454572" y="4450264"/>
            <a:ext cx="377963" cy="987193"/>
          </a:xfrm>
          <a:prstGeom prst="flowChartDelay">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Arc 25">
            <a:extLst>
              <a:ext uri="{FF2B5EF4-FFF2-40B4-BE49-F238E27FC236}">
                <a16:creationId xmlns:a16="http://schemas.microsoft.com/office/drawing/2014/main" id="{A1F87CCE-4ACF-41EF-9103-2D9862D24D26}"/>
              </a:ext>
            </a:extLst>
          </p:cNvPr>
          <p:cNvSpPr/>
          <p:nvPr/>
        </p:nvSpPr>
        <p:spPr>
          <a:xfrm rot="3892445">
            <a:off x="3614081" y="4569177"/>
            <a:ext cx="464234" cy="697791"/>
          </a:xfrm>
          <a:prstGeom prst="arc">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7" name="Arc 26">
            <a:extLst>
              <a:ext uri="{FF2B5EF4-FFF2-40B4-BE49-F238E27FC236}">
                <a16:creationId xmlns:a16="http://schemas.microsoft.com/office/drawing/2014/main" id="{998168DF-19EA-4275-AEB2-DBE37E42232D}"/>
              </a:ext>
            </a:extLst>
          </p:cNvPr>
          <p:cNvSpPr/>
          <p:nvPr/>
        </p:nvSpPr>
        <p:spPr>
          <a:xfrm rot="10800000">
            <a:off x="3133951" y="4397870"/>
            <a:ext cx="464234" cy="697791"/>
          </a:xfrm>
          <a:prstGeom prst="arc">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8" name="Organigramme : Opération manuelle 27">
            <a:extLst>
              <a:ext uri="{FF2B5EF4-FFF2-40B4-BE49-F238E27FC236}">
                <a16:creationId xmlns:a16="http://schemas.microsoft.com/office/drawing/2014/main" id="{4F14F898-8E17-450A-983E-8920A8726FD1}"/>
              </a:ext>
            </a:extLst>
          </p:cNvPr>
          <p:cNvSpPr/>
          <p:nvPr/>
        </p:nvSpPr>
        <p:spPr>
          <a:xfrm rot="17516612">
            <a:off x="4206547" y="153793"/>
            <a:ext cx="572086" cy="1340266"/>
          </a:xfrm>
          <a:prstGeom prst="flowChartManualOperation">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Triangle isocèle 28">
            <a:extLst>
              <a:ext uri="{FF2B5EF4-FFF2-40B4-BE49-F238E27FC236}">
                <a16:creationId xmlns:a16="http://schemas.microsoft.com/office/drawing/2014/main" id="{AE317FB5-2C5E-4C48-81D8-72461A3A48AF}"/>
              </a:ext>
            </a:extLst>
          </p:cNvPr>
          <p:cNvSpPr/>
          <p:nvPr/>
        </p:nvSpPr>
        <p:spPr>
          <a:xfrm rot="17084753">
            <a:off x="4526581" y="522337"/>
            <a:ext cx="237327" cy="882168"/>
          </a:xfrm>
          <a:prstGeom prst="triangle">
            <a:avLst>
              <a:gd name="adj"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0" name="Ellipse 29">
            <a:extLst>
              <a:ext uri="{FF2B5EF4-FFF2-40B4-BE49-F238E27FC236}">
                <a16:creationId xmlns:a16="http://schemas.microsoft.com/office/drawing/2014/main" id="{6DD90A27-422B-48F8-AEAC-8EAF304814A9}"/>
              </a:ext>
            </a:extLst>
          </p:cNvPr>
          <p:cNvSpPr/>
          <p:nvPr/>
        </p:nvSpPr>
        <p:spPr>
          <a:xfrm>
            <a:off x="3538045" y="929332"/>
            <a:ext cx="84406" cy="18288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Ellipse 30">
            <a:extLst>
              <a:ext uri="{FF2B5EF4-FFF2-40B4-BE49-F238E27FC236}">
                <a16:creationId xmlns:a16="http://schemas.microsoft.com/office/drawing/2014/main" id="{4D835F17-3438-4EE2-9CFE-542CFC35CCFD}"/>
              </a:ext>
            </a:extLst>
          </p:cNvPr>
          <p:cNvSpPr/>
          <p:nvPr/>
        </p:nvSpPr>
        <p:spPr>
          <a:xfrm>
            <a:off x="3565360" y="1138018"/>
            <a:ext cx="84406" cy="18288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Ellipse 31">
            <a:extLst>
              <a:ext uri="{FF2B5EF4-FFF2-40B4-BE49-F238E27FC236}">
                <a16:creationId xmlns:a16="http://schemas.microsoft.com/office/drawing/2014/main" id="{0D810F6A-94C7-42CC-A3E5-D910BC766A2C}"/>
              </a:ext>
            </a:extLst>
          </p:cNvPr>
          <p:cNvSpPr/>
          <p:nvPr/>
        </p:nvSpPr>
        <p:spPr>
          <a:xfrm>
            <a:off x="3565360" y="1372356"/>
            <a:ext cx="84406" cy="18288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ectangle : coins arrondis 33">
            <a:extLst>
              <a:ext uri="{FF2B5EF4-FFF2-40B4-BE49-F238E27FC236}">
                <a16:creationId xmlns:a16="http://schemas.microsoft.com/office/drawing/2014/main" id="{5390A06B-8D6C-456E-9EDF-F11304AC9D4D}"/>
              </a:ext>
            </a:extLst>
          </p:cNvPr>
          <p:cNvSpPr/>
          <p:nvPr/>
        </p:nvSpPr>
        <p:spPr>
          <a:xfrm>
            <a:off x="2984822" y="6511319"/>
            <a:ext cx="1278818" cy="239804"/>
          </a:xfrm>
          <a:prstGeom prst="roundRect">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Ellipse 32">
            <a:extLst>
              <a:ext uri="{FF2B5EF4-FFF2-40B4-BE49-F238E27FC236}">
                <a16:creationId xmlns:a16="http://schemas.microsoft.com/office/drawing/2014/main" id="{8AC681A7-F114-40C3-B24B-B60C3A1E6708}"/>
              </a:ext>
            </a:extLst>
          </p:cNvPr>
          <p:cNvSpPr/>
          <p:nvPr/>
        </p:nvSpPr>
        <p:spPr>
          <a:xfrm>
            <a:off x="3580248" y="705513"/>
            <a:ext cx="84406" cy="18288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34">
            <a:extLst>
              <a:ext uri="{FF2B5EF4-FFF2-40B4-BE49-F238E27FC236}">
                <a16:creationId xmlns:a16="http://schemas.microsoft.com/office/drawing/2014/main" id="{382C084B-B670-406A-BCE5-48C965A17667}"/>
              </a:ext>
            </a:extLst>
          </p:cNvPr>
          <p:cNvSpPr/>
          <p:nvPr/>
        </p:nvSpPr>
        <p:spPr>
          <a:xfrm>
            <a:off x="2971754" y="6449081"/>
            <a:ext cx="1318578" cy="11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ZoneTexte 35">
            <a:extLst>
              <a:ext uri="{FF2B5EF4-FFF2-40B4-BE49-F238E27FC236}">
                <a16:creationId xmlns:a16="http://schemas.microsoft.com/office/drawing/2014/main" id="{2820DDA9-9778-4134-942C-54C435F70C28}"/>
              </a:ext>
            </a:extLst>
          </p:cNvPr>
          <p:cNvSpPr txBox="1"/>
          <p:nvPr/>
        </p:nvSpPr>
        <p:spPr>
          <a:xfrm>
            <a:off x="5758468" y="1027100"/>
            <a:ext cx="1008092" cy="369332"/>
          </a:xfrm>
          <a:prstGeom prst="rect">
            <a:avLst/>
          </a:prstGeom>
          <a:noFill/>
        </p:spPr>
        <p:txBody>
          <a:bodyPr wrap="square" rtlCol="0">
            <a:spAutoFit/>
          </a:bodyPr>
          <a:lstStyle/>
          <a:p>
            <a:r>
              <a:rPr lang="fr-FR" b="1" dirty="0"/>
              <a:t>éluant</a:t>
            </a:r>
          </a:p>
        </p:txBody>
      </p:sp>
      <p:sp>
        <p:nvSpPr>
          <p:cNvPr id="37" name="ZoneTexte 36">
            <a:extLst>
              <a:ext uri="{FF2B5EF4-FFF2-40B4-BE49-F238E27FC236}">
                <a16:creationId xmlns:a16="http://schemas.microsoft.com/office/drawing/2014/main" id="{74DAA9F4-2D5A-487B-99C0-2336EF434E16}"/>
              </a:ext>
            </a:extLst>
          </p:cNvPr>
          <p:cNvSpPr txBox="1"/>
          <p:nvPr/>
        </p:nvSpPr>
        <p:spPr>
          <a:xfrm>
            <a:off x="4599018" y="2867338"/>
            <a:ext cx="2167542" cy="369332"/>
          </a:xfrm>
          <a:prstGeom prst="rect">
            <a:avLst/>
          </a:prstGeom>
          <a:noFill/>
        </p:spPr>
        <p:txBody>
          <a:bodyPr wrap="square" rtlCol="0">
            <a:spAutoFit/>
          </a:bodyPr>
          <a:lstStyle/>
          <a:p>
            <a:r>
              <a:rPr lang="fr-FR" b="1" dirty="0"/>
              <a:t>Résine, gel……</a:t>
            </a:r>
          </a:p>
        </p:txBody>
      </p:sp>
      <p:sp>
        <p:nvSpPr>
          <p:cNvPr id="38" name="ZoneTexte 37">
            <a:extLst>
              <a:ext uri="{FF2B5EF4-FFF2-40B4-BE49-F238E27FC236}">
                <a16:creationId xmlns:a16="http://schemas.microsoft.com/office/drawing/2014/main" id="{02D2C866-D392-40D2-956A-B3CEE0BC6D0A}"/>
              </a:ext>
            </a:extLst>
          </p:cNvPr>
          <p:cNvSpPr txBox="1"/>
          <p:nvPr/>
        </p:nvSpPr>
        <p:spPr>
          <a:xfrm>
            <a:off x="4798864" y="1554669"/>
            <a:ext cx="1512155" cy="369332"/>
          </a:xfrm>
          <a:prstGeom prst="rect">
            <a:avLst/>
          </a:prstGeom>
          <a:noFill/>
        </p:spPr>
        <p:txBody>
          <a:bodyPr wrap="square" rtlCol="0">
            <a:spAutoFit/>
          </a:bodyPr>
          <a:lstStyle/>
          <a:p>
            <a:r>
              <a:rPr lang="fr-FR" b="1" dirty="0"/>
              <a:t>échantillon</a:t>
            </a:r>
          </a:p>
        </p:txBody>
      </p:sp>
      <p:sp>
        <p:nvSpPr>
          <p:cNvPr id="39" name="ZoneTexte 38">
            <a:extLst>
              <a:ext uri="{FF2B5EF4-FFF2-40B4-BE49-F238E27FC236}">
                <a16:creationId xmlns:a16="http://schemas.microsoft.com/office/drawing/2014/main" id="{FF66638C-35BB-4B88-A219-979BBB940417}"/>
              </a:ext>
            </a:extLst>
          </p:cNvPr>
          <p:cNvSpPr txBox="1"/>
          <p:nvPr/>
        </p:nvSpPr>
        <p:spPr>
          <a:xfrm>
            <a:off x="4767145" y="4684098"/>
            <a:ext cx="2167542" cy="369332"/>
          </a:xfrm>
          <a:prstGeom prst="rect">
            <a:avLst/>
          </a:prstGeom>
          <a:noFill/>
        </p:spPr>
        <p:txBody>
          <a:bodyPr wrap="square" rtlCol="0">
            <a:spAutoFit/>
          </a:bodyPr>
          <a:lstStyle/>
          <a:p>
            <a:r>
              <a:rPr lang="fr-FR" b="1" dirty="0"/>
              <a:t>Laine de verre</a:t>
            </a:r>
          </a:p>
        </p:txBody>
      </p:sp>
      <p:sp>
        <p:nvSpPr>
          <p:cNvPr id="40" name="ZoneTexte 39">
            <a:extLst>
              <a:ext uri="{FF2B5EF4-FFF2-40B4-BE49-F238E27FC236}">
                <a16:creationId xmlns:a16="http://schemas.microsoft.com/office/drawing/2014/main" id="{995EFC49-6297-44AA-B8C2-74B45672A354}"/>
              </a:ext>
            </a:extLst>
          </p:cNvPr>
          <p:cNvSpPr txBox="1"/>
          <p:nvPr/>
        </p:nvSpPr>
        <p:spPr>
          <a:xfrm>
            <a:off x="1339284" y="288547"/>
            <a:ext cx="2167542" cy="369332"/>
          </a:xfrm>
          <a:prstGeom prst="rect">
            <a:avLst/>
          </a:prstGeom>
          <a:noFill/>
        </p:spPr>
        <p:txBody>
          <a:bodyPr wrap="square" rtlCol="0">
            <a:spAutoFit/>
          </a:bodyPr>
          <a:lstStyle/>
          <a:p>
            <a:r>
              <a:rPr lang="fr-FR" b="1" dirty="0">
                <a:solidFill>
                  <a:schemeClr val="bg1"/>
                </a:solidFill>
              </a:rPr>
              <a:t>Phase mobile</a:t>
            </a:r>
          </a:p>
        </p:txBody>
      </p:sp>
      <p:sp>
        <p:nvSpPr>
          <p:cNvPr id="41" name="ZoneTexte 40">
            <a:extLst>
              <a:ext uri="{FF2B5EF4-FFF2-40B4-BE49-F238E27FC236}">
                <a16:creationId xmlns:a16="http://schemas.microsoft.com/office/drawing/2014/main" id="{D7040A60-7C13-46A8-A030-4A376C94DCE0}"/>
              </a:ext>
            </a:extLst>
          </p:cNvPr>
          <p:cNvSpPr txBox="1"/>
          <p:nvPr/>
        </p:nvSpPr>
        <p:spPr>
          <a:xfrm>
            <a:off x="210921" y="3122135"/>
            <a:ext cx="2371974" cy="369332"/>
          </a:xfrm>
          <a:prstGeom prst="rect">
            <a:avLst/>
          </a:prstGeom>
          <a:noFill/>
        </p:spPr>
        <p:txBody>
          <a:bodyPr wrap="square" rtlCol="0">
            <a:spAutoFit/>
          </a:bodyPr>
          <a:lstStyle/>
          <a:p>
            <a:r>
              <a:rPr lang="fr-FR" b="1" dirty="0">
                <a:solidFill>
                  <a:schemeClr val="bg1"/>
                </a:solidFill>
              </a:rPr>
              <a:t>Phase stationnaire</a:t>
            </a:r>
          </a:p>
        </p:txBody>
      </p:sp>
      <p:cxnSp>
        <p:nvCxnSpPr>
          <p:cNvPr id="43" name="Connecteur droit avec flèche 42">
            <a:extLst>
              <a:ext uri="{FF2B5EF4-FFF2-40B4-BE49-F238E27FC236}">
                <a16:creationId xmlns:a16="http://schemas.microsoft.com/office/drawing/2014/main" id="{880BD746-486D-4354-919F-31E395084A0B}"/>
              </a:ext>
            </a:extLst>
          </p:cNvPr>
          <p:cNvCxnSpPr/>
          <p:nvPr/>
        </p:nvCxnSpPr>
        <p:spPr>
          <a:xfrm flipH="1" flipV="1">
            <a:off x="5221066" y="1112212"/>
            <a:ext cx="461723" cy="1172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a:extLst>
              <a:ext uri="{FF2B5EF4-FFF2-40B4-BE49-F238E27FC236}">
                <a16:creationId xmlns:a16="http://schemas.microsoft.com/office/drawing/2014/main" id="{2C068A19-7ED3-46C3-912C-261F58896216}"/>
              </a:ext>
            </a:extLst>
          </p:cNvPr>
          <p:cNvCxnSpPr>
            <a:cxnSpLocks/>
          </p:cNvCxnSpPr>
          <p:nvPr/>
        </p:nvCxnSpPr>
        <p:spPr>
          <a:xfrm>
            <a:off x="2934525" y="511428"/>
            <a:ext cx="572301" cy="2918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a:extLst>
              <a:ext uri="{FF2B5EF4-FFF2-40B4-BE49-F238E27FC236}">
                <a16:creationId xmlns:a16="http://schemas.microsoft.com/office/drawing/2014/main" id="{B86C2DC0-B906-4607-8687-6C2CE4CC81BD}"/>
              </a:ext>
            </a:extLst>
          </p:cNvPr>
          <p:cNvCxnSpPr>
            <a:cxnSpLocks/>
          </p:cNvCxnSpPr>
          <p:nvPr/>
        </p:nvCxnSpPr>
        <p:spPr>
          <a:xfrm>
            <a:off x="2423055" y="3306801"/>
            <a:ext cx="875696" cy="471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a:extLst>
              <a:ext uri="{FF2B5EF4-FFF2-40B4-BE49-F238E27FC236}">
                <a16:creationId xmlns:a16="http://schemas.microsoft.com/office/drawing/2014/main" id="{2812C4BB-47B2-42A1-B4D8-37099953C21E}"/>
              </a:ext>
            </a:extLst>
          </p:cNvPr>
          <p:cNvCxnSpPr>
            <a:cxnSpLocks/>
          </p:cNvCxnSpPr>
          <p:nvPr/>
        </p:nvCxnSpPr>
        <p:spPr>
          <a:xfrm flipH="1">
            <a:off x="3937363" y="4909660"/>
            <a:ext cx="82280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cteur droit avec flèche 46">
            <a:extLst>
              <a:ext uri="{FF2B5EF4-FFF2-40B4-BE49-F238E27FC236}">
                <a16:creationId xmlns:a16="http://schemas.microsoft.com/office/drawing/2014/main" id="{78CE4B9D-3A59-452E-8227-1B5C19FB812B}"/>
              </a:ext>
            </a:extLst>
          </p:cNvPr>
          <p:cNvCxnSpPr>
            <a:cxnSpLocks/>
          </p:cNvCxnSpPr>
          <p:nvPr/>
        </p:nvCxnSpPr>
        <p:spPr>
          <a:xfrm flipH="1">
            <a:off x="3950885" y="3110627"/>
            <a:ext cx="69481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avec flèche 47">
            <a:extLst>
              <a:ext uri="{FF2B5EF4-FFF2-40B4-BE49-F238E27FC236}">
                <a16:creationId xmlns:a16="http://schemas.microsoft.com/office/drawing/2014/main" id="{2F4FDAD9-4BB5-42FB-92E7-0242008A8D13}"/>
              </a:ext>
            </a:extLst>
          </p:cNvPr>
          <p:cNvCxnSpPr>
            <a:cxnSpLocks/>
            <a:endCxn id="5" idx="3"/>
          </p:cNvCxnSpPr>
          <p:nvPr/>
        </p:nvCxnSpPr>
        <p:spPr>
          <a:xfrm flipH="1" flipV="1">
            <a:off x="4137150" y="1654929"/>
            <a:ext cx="629996" cy="12550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ZoneTexte 57">
            <a:extLst>
              <a:ext uri="{FF2B5EF4-FFF2-40B4-BE49-F238E27FC236}">
                <a16:creationId xmlns:a16="http://schemas.microsoft.com/office/drawing/2014/main" id="{F70A3BBD-F23C-4FAB-BFF4-0715217216F3}"/>
              </a:ext>
            </a:extLst>
          </p:cNvPr>
          <p:cNvSpPr txBox="1"/>
          <p:nvPr/>
        </p:nvSpPr>
        <p:spPr>
          <a:xfrm>
            <a:off x="190016" y="6261889"/>
            <a:ext cx="2943933" cy="369332"/>
          </a:xfrm>
          <a:prstGeom prst="rect">
            <a:avLst/>
          </a:prstGeom>
          <a:noFill/>
        </p:spPr>
        <p:txBody>
          <a:bodyPr wrap="square" rtlCol="0">
            <a:spAutoFit/>
          </a:bodyPr>
          <a:lstStyle/>
          <a:p>
            <a:r>
              <a:rPr lang="fr-FR" b="1" dirty="0"/>
              <a:t>Substances collectées</a:t>
            </a:r>
          </a:p>
        </p:txBody>
      </p:sp>
      <p:cxnSp>
        <p:nvCxnSpPr>
          <p:cNvPr id="59" name="Connecteur droit avec flèche 58">
            <a:extLst>
              <a:ext uri="{FF2B5EF4-FFF2-40B4-BE49-F238E27FC236}">
                <a16:creationId xmlns:a16="http://schemas.microsoft.com/office/drawing/2014/main" id="{2E745434-FD0C-4B1C-9EA6-A662429EE432}"/>
              </a:ext>
            </a:extLst>
          </p:cNvPr>
          <p:cNvCxnSpPr>
            <a:cxnSpLocks/>
          </p:cNvCxnSpPr>
          <p:nvPr/>
        </p:nvCxnSpPr>
        <p:spPr>
          <a:xfrm>
            <a:off x="2772406" y="6511891"/>
            <a:ext cx="875696" cy="471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0" name="Rectangle : coins arrondis 59">
            <a:extLst>
              <a:ext uri="{FF2B5EF4-FFF2-40B4-BE49-F238E27FC236}">
                <a16:creationId xmlns:a16="http://schemas.microsoft.com/office/drawing/2014/main" id="{727361FE-8891-4ED0-BB04-ACA78AFA9751}"/>
              </a:ext>
            </a:extLst>
          </p:cNvPr>
          <p:cNvSpPr/>
          <p:nvPr/>
        </p:nvSpPr>
        <p:spPr>
          <a:xfrm>
            <a:off x="3007041" y="6621244"/>
            <a:ext cx="1210477" cy="139432"/>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ZoneTexte 60">
            <a:extLst>
              <a:ext uri="{FF2B5EF4-FFF2-40B4-BE49-F238E27FC236}">
                <a16:creationId xmlns:a16="http://schemas.microsoft.com/office/drawing/2014/main" id="{144DCF25-1D40-4D3E-A094-3E018F99E499}"/>
              </a:ext>
            </a:extLst>
          </p:cNvPr>
          <p:cNvSpPr txBox="1"/>
          <p:nvPr/>
        </p:nvSpPr>
        <p:spPr>
          <a:xfrm>
            <a:off x="7258929" y="1320898"/>
            <a:ext cx="4740091" cy="1938992"/>
          </a:xfrm>
          <a:prstGeom prst="rect">
            <a:avLst/>
          </a:prstGeom>
          <a:noFill/>
        </p:spPr>
        <p:txBody>
          <a:bodyPr wrap="square" rtlCol="0">
            <a:spAutoFit/>
          </a:bodyPr>
          <a:lstStyle/>
          <a:p>
            <a:pPr algn="just"/>
            <a:r>
              <a:rPr lang="fr-FR" sz="2000" b="1" dirty="0"/>
              <a:t>La chromatographie est une technique qui permet de séparer plusieurs constituants d'un mélange en les faisant migrer, sur une phase immobile, par une phase liquide ou gazeuse</a:t>
            </a:r>
          </a:p>
        </p:txBody>
      </p:sp>
      <p:sp>
        <p:nvSpPr>
          <p:cNvPr id="62" name="Rectangle 61">
            <a:extLst>
              <a:ext uri="{FF2B5EF4-FFF2-40B4-BE49-F238E27FC236}">
                <a16:creationId xmlns:a16="http://schemas.microsoft.com/office/drawing/2014/main" id="{F70AE783-FD08-452C-ADB0-B42AD7EF4B45}"/>
              </a:ext>
            </a:extLst>
          </p:cNvPr>
          <p:cNvSpPr/>
          <p:nvPr/>
        </p:nvSpPr>
        <p:spPr>
          <a:xfrm>
            <a:off x="7258929" y="1190446"/>
            <a:ext cx="4740091" cy="2163469"/>
          </a:xfrm>
          <a:prstGeom prst="rect">
            <a:avLst/>
          </a:prstGeom>
          <a:noFill/>
          <a:ln w="38100">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883716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95A271-8875-6BCE-0A4A-542683BB3917}"/>
              </a:ext>
            </a:extLst>
          </p:cNvPr>
          <p:cNvSpPr>
            <a:spLocks noGrp="1"/>
          </p:cNvSpPr>
          <p:nvPr>
            <p:ph type="ctrTitle"/>
          </p:nvPr>
        </p:nvSpPr>
        <p:spPr>
          <a:xfrm>
            <a:off x="1280159" y="3386775"/>
            <a:ext cx="8311102" cy="3080335"/>
          </a:xfrm>
        </p:spPr>
        <p:txBody>
          <a:bodyPr rtlCol="0"/>
          <a:lstStyle>
            <a:defPPr>
              <a:defRPr lang="fr-FR"/>
            </a:defPPr>
          </a:lstStyle>
          <a:p>
            <a:pPr rtl="0"/>
            <a:r>
              <a:rPr lang="fr-FR" dirty="0"/>
              <a:t>HISTORIQUE</a:t>
            </a:r>
          </a:p>
        </p:txBody>
      </p:sp>
      <p:pic>
        <p:nvPicPr>
          <p:cNvPr id="7" name="Espace réservé d’image 8" descr="Coucher de soleil sur des montagnes">
            <a:extLst>
              <a:ext uri="{FF2B5EF4-FFF2-40B4-BE49-F238E27FC236}">
                <a16:creationId xmlns:a16="http://schemas.microsoft.com/office/drawing/2014/main" id="{DABEABE1-2983-8759-E3F7-CCC6330C6BA1}"/>
              </a:ext>
            </a:extLst>
          </p:cNvPr>
          <p:cNvPicPr>
            <a:picLocks noGrp="1" noChangeAspect="1"/>
          </p:cNvPicPr>
          <p:nvPr>
            <p:ph type="pic" sz="quarter" idx="4294967295"/>
          </p:nvPr>
        </p:nvPicPr>
        <p:blipFill rotWithShape="1">
          <a:blip r:embed="rId3"/>
          <a:srcRect l="23" r="23"/>
          <a:stretch/>
        </p:blipFill>
        <p:spPr>
          <a:xfrm>
            <a:off x="8197587" y="411831"/>
            <a:ext cx="3521337" cy="3521344"/>
          </a:xfrm>
        </p:spPr>
      </p:pic>
    </p:spTree>
    <p:extLst>
      <p:ext uri="{BB962C8B-B14F-4D97-AF65-F5344CB8AC3E}">
        <p14:creationId xmlns:p14="http://schemas.microsoft.com/office/powerpoint/2010/main" val="201880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538514" y="437138"/>
            <a:ext cx="10653485" cy="6420862"/>
          </a:xfrm>
        </p:spPr>
        <p:txBody>
          <a:bodyPr rtlCol="0">
            <a:normAutofit/>
          </a:bodyPr>
          <a:lstStyle>
            <a:defPPr>
              <a:defRPr lang="fr-FR"/>
            </a:defPPr>
          </a:lstStyle>
          <a:p>
            <a:pPr>
              <a:lnSpc>
                <a:spcPct val="107000"/>
              </a:lnSpc>
              <a:spcAft>
                <a:spcPts val="800"/>
              </a:spcAft>
            </a:pPr>
            <a:r>
              <a:rPr lang="fr-FR" sz="3200" b="1" kern="100" dirty="0">
                <a:latin typeface="Aptos"/>
                <a:ea typeface="Aptos"/>
                <a:cs typeface="Times New Roman" panose="02020603050405020304" pitchFamily="18" charset="0"/>
              </a:rPr>
              <a:t>La Chromatographie a une histoire riche qui remonte à la fin du XIXe siècle. </a:t>
            </a:r>
          </a:p>
          <a:p>
            <a:pPr>
              <a:lnSpc>
                <a:spcPct val="107000"/>
              </a:lnSpc>
              <a:spcAft>
                <a:spcPts val="800"/>
              </a:spcAft>
            </a:pPr>
            <a:endParaRPr lang="fr-FR" sz="3200" b="1" kern="100" dirty="0">
              <a:latin typeface="Aptos"/>
              <a:ea typeface="Aptos"/>
              <a:cs typeface="Times New Roman" panose="02020603050405020304" pitchFamily="18" charset="0"/>
            </a:endParaRPr>
          </a:p>
          <a:p>
            <a:pPr marL="457200" indent="-457200">
              <a:lnSpc>
                <a:spcPct val="107000"/>
              </a:lnSpc>
              <a:spcAft>
                <a:spcPts val="800"/>
              </a:spcAft>
              <a:buFontTx/>
              <a:buChar char="-"/>
            </a:pPr>
            <a:r>
              <a:rPr lang="fr-FR" sz="3200" b="1" kern="100" dirty="0">
                <a:latin typeface="Aptos"/>
                <a:ea typeface="Aptos"/>
                <a:cs typeface="Times New Roman" panose="02020603050405020304" pitchFamily="18" charset="0"/>
              </a:rPr>
              <a:t>1900 : Mikhail </a:t>
            </a:r>
            <a:r>
              <a:rPr lang="fr-FR" sz="3200" b="1" kern="100" dirty="0" err="1">
                <a:latin typeface="Aptos"/>
                <a:ea typeface="Aptos"/>
                <a:cs typeface="Times New Roman" panose="02020603050405020304" pitchFamily="18" charset="0"/>
              </a:rPr>
              <a:t>Tsvet</a:t>
            </a:r>
            <a:r>
              <a:rPr lang="fr-FR" sz="3200" b="1" kern="100" dirty="0">
                <a:latin typeface="Aptos"/>
                <a:ea typeface="Aptos"/>
                <a:cs typeface="Times New Roman" panose="02020603050405020304" pitchFamily="18" charset="0"/>
              </a:rPr>
              <a:t>, un botaniste russe, qui a inventé la chromatographie en phase liquide (utilisation d’une colonne remplie de poudre de calcium pour séparer les pigments des plantes)</a:t>
            </a:r>
          </a:p>
          <a:p>
            <a:pPr marL="571500" indent="-571500">
              <a:lnSpc>
                <a:spcPct val="107000"/>
              </a:lnSpc>
              <a:spcAft>
                <a:spcPts val="800"/>
              </a:spcAft>
              <a:buFontTx/>
              <a:buChar char="-"/>
            </a:pPr>
            <a:r>
              <a:rPr lang="fr-FR" sz="3200" b="1" kern="100" dirty="0">
                <a:latin typeface="Aptos"/>
                <a:cs typeface="Times New Roman" panose="02020603050405020304" pitchFamily="18" charset="0"/>
              </a:rPr>
              <a:t>A.J.P MARTIN et R.L.M. SYNGE, Prix Nobel de chimie 1952 pour l’invention de la chromatographie de partage en phase gazeuse.</a:t>
            </a:r>
          </a:p>
          <a:p>
            <a:pPr>
              <a:lnSpc>
                <a:spcPct val="107000"/>
              </a:lnSpc>
              <a:spcAft>
                <a:spcPts val="800"/>
              </a:spcAft>
            </a:pPr>
            <a:endParaRPr lang="fr-FR" sz="2800" b="1" kern="100" dirty="0">
              <a:latin typeface="Aptos"/>
              <a:cs typeface="Times New Roman" panose="02020603050405020304" pitchFamily="18" charset="0"/>
            </a:endParaRP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spTree>
    <p:extLst>
      <p:ext uri="{BB962C8B-B14F-4D97-AF65-F5344CB8AC3E}">
        <p14:creationId xmlns:p14="http://schemas.microsoft.com/office/powerpoint/2010/main" val="1763204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338A9D03-6CF8-D31E-2E06-88AEBCEF7D9B}"/>
              </a:ext>
            </a:extLst>
          </p:cNvPr>
          <p:cNvSpPr>
            <a:spLocks noGrp="1"/>
          </p:cNvSpPr>
          <p:nvPr>
            <p:ph type="subTitle" idx="1"/>
          </p:nvPr>
        </p:nvSpPr>
        <p:spPr>
          <a:xfrm>
            <a:off x="1272209" y="1258953"/>
            <a:ext cx="10919791" cy="5035825"/>
          </a:xfrm>
        </p:spPr>
        <p:txBody>
          <a:bodyPr rtlCol="0">
            <a:normAutofit/>
          </a:bodyPr>
          <a:lstStyle>
            <a:defPPr>
              <a:defRPr lang="fr-FR"/>
            </a:defPPr>
          </a:lstStyle>
          <a:p>
            <a:pPr>
              <a:lnSpc>
                <a:spcPct val="107000"/>
              </a:lnSpc>
              <a:spcAft>
                <a:spcPts val="800"/>
              </a:spcAft>
            </a:pPr>
            <a:r>
              <a:rPr lang="fr-FR" sz="2800" b="1" kern="100" dirty="0">
                <a:latin typeface="Aptos"/>
                <a:ea typeface="Aptos"/>
                <a:cs typeface="Times New Roman" panose="02020603050405020304" pitchFamily="18" charset="0"/>
              </a:rPr>
              <a:t>Depuis lors, la chromatographie n’a pas cessé de se développer. Des variantes telles que la chromatographie en phase supercritique et la chromatographie en phase ionique ont élargi les applications de cette méthode dans divers domaines tels que l'</a:t>
            </a:r>
            <a:r>
              <a:rPr lang="fr-FR" sz="2800" b="1" kern="100" dirty="0">
                <a:solidFill>
                  <a:srgbClr val="FFFF00"/>
                </a:solidFill>
                <a:latin typeface="Aptos"/>
                <a:ea typeface="Aptos"/>
                <a:cs typeface="Times New Roman" panose="02020603050405020304" pitchFamily="18" charset="0"/>
              </a:rPr>
              <a:t>industrie pharmaceutique</a:t>
            </a:r>
            <a:r>
              <a:rPr lang="fr-FR" sz="2800" b="1" kern="100" dirty="0">
                <a:latin typeface="Aptos"/>
                <a:ea typeface="Aptos"/>
                <a:cs typeface="Times New Roman" panose="02020603050405020304" pitchFamily="18" charset="0"/>
              </a:rPr>
              <a:t>, l'</a:t>
            </a:r>
            <a:r>
              <a:rPr lang="fr-FR" sz="2800" b="1" kern="100" dirty="0">
                <a:solidFill>
                  <a:srgbClr val="FFFF00"/>
                </a:solidFill>
                <a:latin typeface="Aptos"/>
                <a:ea typeface="Aptos"/>
                <a:cs typeface="Times New Roman" panose="02020603050405020304" pitchFamily="18" charset="0"/>
              </a:rPr>
              <a:t>analyse environnementale</a:t>
            </a:r>
            <a:r>
              <a:rPr lang="fr-FR" sz="2800" b="1" kern="100" dirty="0">
                <a:latin typeface="Aptos"/>
                <a:ea typeface="Aptos"/>
                <a:cs typeface="Times New Roman" panose="02020603050405020304" pitchFamily="18" charset="0"/>
              </a:rPr>
              <a:t>, la </a:t>
            </a:r>
            <a:r>
              <a:rPr lang="fr-FR" sz="2800" b="1" kern="100" dirty="0">
                <a:solidFill>
                  <a:srgbClr val="FFFF00"/>
                </a:solidFill>
                <a:latin typeface="Aptos"/>
                <a:ea typeface="Aptos"/>
                <a:cs typeface="Times New Roman" panose="02020603050405020304" pitchFamily="18" charset="0"/>
              </a:rPr>
              <a:t>criminalistique</a:t>
            </a:r>
            <a:r>
              <a:rPr lang="fr-FR" sz="2800" b="1" kern="100" dirty="0">
                <a:latin typeface="Aptos"/>
                <a:ea typeface="Aptos"/>
                <a:cs typeface="Times New Roman" panose="02020603050405020304" pitchFamily="18" charset="0"/>
              </a:rPr>
              <a:t>…..</a:t>
            </a:r>
            <a:r>
              <a:rPr lang="fr-FR" sz="2800" b="1" kern="100" dirty="0" err="1">
                <a:latin typeface="Aptos"/>
                <a:ea typeface="Aptos"/>
                <a:cs typeface="Times New Roman" panose="02020603050405020304" pitchFamily="18" charset="0"/>
              </a:rPr>
              <a:t>etc</a:t>
            </a:r>
            <a:endParaRPr lang="fr-FR" sz="2800" b="1" kern="100" dirty="0">
              <a:latin typeface="Aptos"/>
              <a:ea typeface="Aptos"/>
              <a:cs typeface="Times New Roman" panose="02020603050405020304" pitchFamily="18" charset="0"/>
            </a:endParaRPr>
          </a:p>
          <a:p>
            <a:pPr>
              <a:lnSpc>
                <a:spcPct val="107000"/>
              </a:lnSpc>
              <a:spcAft>
                <a:spcPts val="800"/>
              </a:spcAft>
            </a:pPr>
            <a:endParaRPr lang="fr-FR" sz="2800" b="1" kern="100" dirty="0">
              <a:latin typeface="Aptos"/>
              <a:ea typeface="Aptos"/>
              <a:cs typeface="Times New Roman" panose="02020603050405020304" pitchFamily="18" charset="0"/>
            </a:endParaRPr>
          </a:p>
          <a:p>
            <a:pPr>
              <a:lnSpc>
                <a:spcPct val="107000"/>
              </a:lnSpc>
              <a:spcAft>
                <a:spcPts val="800"/>
              </a:spcAft>
            </a:pPr>
            <a:r>
              <a:rPr lang="fr-FR" sz="2800" b="1" kern="100" dirty="0">
                <a:latin typeface="Aptos"/>
                <a:ea typeface="Aptos"/>
                <a:cs typeface="Times New Roman" panose="02020603050405020304" pitchFamily="18" charset="0"/>
              </a:rPr>
              <a:t>Aujourd'hui, la chromatographie est devenue l'une des techniques analytiques les plus utilisées dans les laboratoires du monde entier, contribuant aux progrès de la Science et de la Technologie.</a:t>
            </a:r>
          </a:p>
          <a:p>
            <a:pPr>
              <a:lnSpc>
                <a:spcPct val="107000"/>
              </a:lnSpc>
              <a:spcAft>
                <a:spcPts val="800"/>
              </a:spcAft>
            </a:pPr>
            <a:endParaRPr lang="fr-FR" sz="2800" b="1" kern="100" dirty="0">
              <a:latin typeface="Aptos"/>
              <a:cs typeface="Times New Roman" panose="02020603050405020304" pitchFamily="18" charset="0"/>
            </a:endParaRPr>
          </a:p>
        </p:txBody>
      </p:sp>
      <p:pic>
        <p:nvPicPr>
          <p:cNvPr id="6" name="Espace réservé d’image 21" descr="Lumière d’avant le crépuscule sur des montagnes">
            <a:extLst>
              <a:ext uri="{FF2B5EF4-FFF2-40B4-BE49-F238E27FC236}">
                <a16:creationId xmlns:a16="http://schemas.microsoft.com/office/drawing/2014/main" id="{56606EF5-1CC7-5421-5CF4-C03704056CCA}"/>
              </a:ext>
            </a:extLst>
          </p:cNvPr>
          <p:cNvPicPr>
            <a:picLocks noGrp="1" noChangeAspect="1"/>
          </p:cNvPicPr>
          <p:nvPr>
            <p:ph type="pic" sz="quarter" idx="13"/>
          </p:nvPr>
        </p:nvPicPr>
        <p:blipFill rotWithShape="1">
          <a:blip r:embed="rId3"/>
          <a:srcRect l="16939" r="16939"/>
          <a:stretch/>
        </p:blipFill>
        <p:spPr>
          <a:xfrm>
            <a:off x="0" y="115751"/>
            <a:ext cx="1148075" cy="1048032"/>
          </a:xfrm>
        </p:spPr>
      </p:pic>
    </p:spTree>
    <p:extLst>
      <p:ext uri="{BB962C8B-B14F-4D97-AF65-F5344CB8AC3E}">
        <p14:creationId xmlns:p14="http://schemas.microsoft.com/office/powerpoint/2010/main" val="3497041820"/>
      </p:ext>
    </p:extLst>
  </p:cSld>
  <p:clrMapOvr>
    <a:masterClrMapping/>
  </p:clrMapOvr>
</p:sld>
</file>

<file path=ppt/theme/theme1.xml><?xml version="1.0" encoding="utf-8"?>
<a:theme xmlns:a="http://schemas.openxmlformats.org/drawingml/2006/main" name="GradientVTI">
  <a:themeElements>
    <a:clrScheme name="Gradient">
      <a:dk1>
        <a:sysClr val="windowText" lastClr="000000"/>
      </a:dk1>
      <a:lt1>
        <a:sysClr val="window" lastClr="FFFFFF"/>
      </a:lt1>
      <a:dk2>
        <a:srgbClr val="10013F"/>
      </a:dk2>
      <a:lt2>
        <a:srgbClr val="F2F0FF"/>
      </a:lt2>
      <a:accent1>
        <a:srgbClr val="814DFF"/>
      </a:accent1>
      <a:accent2>
        <a:srgbClr val="243FFF"/>
      </a:accent2>
      <a:accent3>
        <a:srgbClr val="FF83B6"/>
      </a:accent3>
      <a:accent4>
        <a:srgbClr val="FF9022"/>
      </a:accent4>
      <a:accent5>
        <a:srgbClr val="FF1F85"/>
      </a:accent5>
      <a:accent6>
        <a:srgbClr val="1A98FF"/>
      </a:accent6>
      <a:hlink>
        <a:srgbClr val="0563C1"/>
      </a:hlink>
      <a:folHlink>
        <a:srgbClr val="954F72"/>
      </a:folHlink>
    </a:clrScheme>
    <a:fontScheme name="Univers">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72892861_TF89338750_Win32" id="{5DA64B16-7A8A-49A5-8E07-0E2BEF5E28A7}" vid="{3638B087-4232-4E2F-9948-811563483121}"/>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ABD9919-8F5A-4B99-83E1-E90FE1DCF2E1}">
  <ds:schemaRefs>
    <ds:schemaRef ds:uri="http://schemas.microsoft.com/sharepoint/v3/contenttype/forms"/>
  </ds:schemaRefs>
</ds:datastoreItem>
</file>

<file path=customXml/itemProps2.xml><?xml version="1.0" encoding="utf-8"?>
<ds:datastoreItem xmlns:ds="http://schemas.openxmlformats.org/officeDocument/2006/customXml" ds:itemID="{80E87F72-70BF-43BC-A0D4-53665DC12672}">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52D646E0-DCC8-4209-B539-AA58186B68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{22381646-2D2F-4222-BA34-B192E62E06C2}tf89338750_win32</Template>
  <TotalTime>3419</TotalTime>
  <Words>3183</Words>
  <Application>Microsoft Office PowerPoint</Application>
  <PresentationFormat>Grand écran</PresentationFormat>
  <Paragraphs>426</Paragraphs>
  <Slides>47</Slides>
  <Notes>47</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47</vt:i4>
      </vt:variant>
    </vt:vector>
  </HeadingPairs>
  <TitlesOfParts>
    <vt:vector size="57" baseType="lpstr">
      <vt:lpstr>Aptos</vt:lpstr>
      <vt:lpstr>Arial</vt:lpstr>
      <vt:lpstr>Calibri</vt:lpstr>
      <vt:lpstr>Cambria Math</vt:lpstr>
      <vt:lpstr>MathJax_Main</vt:lpstr>
      <vt:lpstr>MathJax_Math</vt:lpstr>
      <vt:lpstr>Times New Roman</vt:lpstr>
      <vt:lpstr>Univers</vt:lpstr>
      <vt:lpstr>Wingdings</vt:lpstr>
      <vt:lpstr>GradientVTI</vt:lpstr>
      <vt:lpstr>     TECHNIQUES DE CHROMATOGRAPHIE                   A.BELHAMRA </vt:lpstr>
      <vt:lpstr>PLAN</vt:lpstr>
      <vt:lpstr>INTRODUCTION</vt:lpstr>
      <vt:lpstr>Présentation PowerPoint</vt:lpstr>
      <vt:lpstr>Présentation PowerPoint</vt:lpstr>
      <vt:lpstr>Présentation PowerPoint</vt:lpstr>
      <vt:lpstr>HISTORIQUE</vt:lpstr>
      <vt:lpstr>Présentation PowerPoint</vt:lpstr>
      <vt:lpstr>Présentation PowerPoint</vt:lpstr>
      <vt:lpstr>Principes Fondamentaux de la Chromatographie</vt:lpstr>
      <vt:lpstr>Présentation PowerPoint</vt:lpstr>
      <vt:lpstr>Présentation PowerPoint</vt:lpstr>
      <vt:lpstr>Présentation PowerPoint</vt:lpstr>
      <vt:lpstr>Présentation PowerPoint</vt:lpstr>
      <vt:lpstr>Techniques de Chromatographie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Applications de la Chromatographie</vt:lpstr>
      <vt:lpstr>Présentation PowerPoint</vt:lpstr>
      <vt:lpstr>Présentation PowerPoint</vt:lpstr>
      <vt:lpstr>Présentation PowerPoint</vt:lpstr>
      <vt:lpstr>Présentation PowerPoint</vt:lpstr>
      <vt:lpstr>DONNEES THEORIQUES D’UN CHROMATOGRAMME</vt:lpstr>
      <vt:lpstr>Présentation PowerPoint</vt:lpstr>
      <vt:lpstr>Présentation PowerPoint</vt:lpstr>
      <vt:lpstr>Conclusion</vt:lpstr>
      <vt:lpstr>Présentation PowerPoint</vt:lpstr>
      <vt:lpstr>Présentation PowerPoint</vt:lpstr>
      <vt:lpstr>Merci  POUR VOTRE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CHROMATOGRAPHIES   A.BELHAMRA </dc:title>
  <dc:creator>Abdallah BELHAMRA</dc:creator>
  <cp:lastModifiedBy>Abdallah BELHAMRA</cp:lastModifiedBy>
  <cp:revision>235</cp:revision>
  <dcterms:created xsi:type="dcterms:W3CDTF">2024-03-25T13:23:30Z</dcterms:created>
  <dcterms:modified xsi:type="dcterms:W3CDTF">2024-04-03T12:37:29Z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