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8" r:id="rId3"/>
    <p:sldId id="259" r:id="rId4"/>
    <p:sldId id="286" r:id="rId5"/>
    <p:sldId id="261" r:id="rId6"/>
    <p:sldId id="262"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3" r:id="rId21"/>
    <p:sldId id="284" r:id="rId22"/>
    <p:sldId id="275" r:id="rId23"/>
    <p:sldId id="287" r:id="rId24"/>
    <p:sldId id="276" r:id="rId25"/>
    <p:sldId id="277" r:id="rId26"/>
    <p:sldId id="278" r:id="rId27"/>
    <p:sldId id="279" r:id="rId28"/>
    <p:sldId id="280" r:id="rId29"/>
    <p:sldId id="281" r:id="rId30"/>
    <p:sldId id="282" r:id="rId31"/>
    <p:sldId id="285" r:id="rId3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5" d="100"/>
          <a:sy n="75" d="100"/>
        </p:scale>
        <p:origin x="5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2D6402-FA1C-43A0-94D7-B361F32CA193}" type="datetimeFigureOut">
              <a:rPr lang="fr-FR" smtClean="0"/>
              <a:t>06/02/2024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8DF295-7391-4429-8B2D-A54C73313632}" type="slidenum">
              <a:rPr lang="fr-FR" smtClean="0"/>
              <a:t>‹N°›</a:t>
            </a:fld>
            <a:endParaRPr lang="fr-FR"/>
          </a:p>
        </p:txBody>
      </p:sp>
    </p:spTree>
    <p:extLst>
      <p:ext uri="{BB962C8B-B14F-4D97-AF65-F5344CB8AC3E}">
        <p14:creationId xmlns:p14="http://schemas.microsoft.com/office/powerpoint/2010/main" val="863513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0BADDFA-64A8-4653-BC8A-D5B1896B887C}" type="slidenum">
              <a:rPr lang="fr-FR" smtClean="0"/>
              <a:t>1</a:t>
            </a:fld>
            <a:endParaRPr lang="fr-FR"/>
          </a:p>
        </p:txBody>
      </p:sp>
    </p:spTree>
    <p:extLst>
      <p:ext uri="{BB962C8B-B14F-4D97-AF65-F5344CB8AC3E}">
        <p14:creationId xmlns:p14="http://schemas.microsoft.com/office/powerpoint/2010/main" val="1985416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10</a:t>
            </a:fld>
            <a:endParaRPr lang="fr-FR"/>
          </a:p>
        </p:txBody>
      </p:sp>
    </p:spTree>
    <p:extLst>
      <p:ext uri="{BB962C8B-B14F-4D97-AF65-F5344CB8AC3E}">
        <p14:creationId xmlns:p14="http://schemas.microsoft.com/office/powerpoint/2010/main" val="898752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11</a:t>
            </a:fld>
            <a:endParaRPr lang="fr-FR"/>
          </a:p>
        </p:txBody>
      </p:sp>
    </p:spTree>
    <p:extLst>
      <p:ext uri="{BB962C8B-B14F-4D97-AF65-F5344CB8AC3E}">
        <p14:creationId xmlns:p14="http://schemas.microsoft.com/office/powerpoint/2010/main" val="4267481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12</a:t>
            </a:fld>
            <a:endParaRPr lang="fr-FR"/>
          </a:p>
        </p:txBody>
      </p:sp>
    </p:spTree>
    <p:extLst>
      <p:ext uri="{BB962C8B-B14F-4D97-AF65-F5344CB8AC3E}">
        <p14:creationId xmlns:p14="http://schemas.microsoft.com/office/powerpoint/2010/main" val="930173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13</a:t>
            </a:fld>
            <a:endParaRPr lang="fr-FR"/>
          </a:p>
        </p:txBody>
      </p:sp>
    </p:spTree>
    <p:extLst>
      <p:ext uri="{BB962C8B-B14F-4D97-AF65-F5344CB8AC3E}">
        <p14:creationId xmlns:p14="http://schemas.microsoft.com/office/powerpoint/2010/main" val="2405949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14</a:t>
            </a:fld>
            <a:endParaRPr lang="fr-FR"/>
          </a:p>
        </p:txBody>
      </p:sp>
    </p:spTree>
    <p:extLst>
      <p:ext uri="{BB962C8B-B14F-4D97-AF65-F5344CB8AC3E}">
        <p14:creationId xmlns:p14="http://schemas.microsoft.com/office/powerpoint/2010/main" val="650677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15</a:t>
            </a:fld>
            <a:endParaRPr lang="fr-FR"/>
          </a:p>
        </p:txBody>
      </p:sp>
    </p:spTree>
    <p:extLst>
      <p:ext uri="{BB962C8B-B14F-4D97-AF65-F5344CB8AC3E}">
        <p14:creationId xmlns:p14="http://schemas.microsoft.com/office/powerpoint/2010/main" val="492754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16</a:t>
            </a:fld>
            <a:endParaRPr lang="fr-FR"/>
          </a:p>
        </p:txBody>
      </p:sp>
    </p:spTree>
    <p:extLst>
      <p:ext uri="{BB962C8B-B14F-4D97-AF65-F5344CB8AC3E}">
        <p14:creationId xmlns:p14="http://schemas.microsoft.com/office/powerpoint/2010/main" val="811387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17</a:t>
            </a:fld>
            <a:endParaRPr lang="fr-FR"/>
          </a:p>
        </p:txBody>
      </p:sp>
    </p:spTree>
    <p:extLst>
      <p:ext uri="{BB962C8B-B14F-4D97-AF65-F5344CB8AC3E}">
        <p14:creationId xmlns:p14="http://schemas.microsoft.com/office/powerpoint/2010/main" val="2395439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18</a:t>
            </a:fld>
            <a:endParaRPr lang="fr-FR"/>
          </a:p>
        </p:txBody>
      </p:sp>
    </p:spTree>
    <p:extLst>
      <p:ext uri="{BB962C8B-B14F-4D97-AF65-F5344CB8AC3E}">
        <p14:creationId xmlns:p14="http://schemas.microsoft.com/office/powerpoint/2010/main" val="3397429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19</a:t>
            </a:fld>
            <a:endParaRPr lang="fr-FR"/>
          </a:p>
        </p:txBody>
      </p:sp>
    </p:spTree>
    <p:extLst>
      <p:ext uri="{BB962C8B-B14F-4D97-AF65-F5344CB8AC3E}">
        <p14:creationId xmlns:p14="http://schemas.microsoft.com/office/powerpoint/2010/main" val="272484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a:t>
            </a:fld>
            <a:endParaRPr lang="fr-FR"/>
          </a:p>
        </p:txBody>
      </p:sp>
    </p:spTree>
    <p:extLst>
      <p:ext uri="{BB962C8B-B14F-4D97-AF65-F5344CB8AC3E}">
        <p14:creationId xmlns:p14="http://schemas.microsoft.com/office/powerpoint/2010/main" val="14035966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20</a:t>
            </a:fld>
            <a:endParaRPr lang="fr-FR"/>
          </a:p>
        </p:txBody>
      </p:sp>
    </p:spTree>
    <p:extLst>
      <p:ext uri="{BB962C8B-B14F-4D97-AF65-F5344CB8AC3E}">
        <p14:creationId xmlns:p14="http://schemas.microsoft.com/office/powerpoint/2010/main" val="3955993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21</a:t>
            </a:fld>
            <a:endParaRPr lang="fr-FR"/>
          </a:p>
        </p:txBody>
      </p:sp>
    </p:spTree>
    <p:extLst>
      <p:ext uri="{BB962C8B-B14F-4D97-AF65-F5344CB8AC3E}">
        <p14:creationId xmlns:p14="http://schemas.microsoft.com/office/powerpoint/2010/main" val="3502619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22</a:t>
            </a:fld>
            <a:endParaRPr lang="fr-FR"/>
          </a:p>
        </p:txBody>
      </p:sp>
    </p:spTree>
    <p:extLst>
      <p:ext uri="{BB962C8B-B14F-4D97-AF65-F5344CB8AC3E}">
        <p14:creationId xmlns:p14="http://schemas.microsoft.com/office/powerpoint/2010/main" val="2678832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23</a:t>
            </a:fld>
            <a:endParaRPr lang="fr-FR"/>
          </a:p>
        </p:txBody>
      </p:sp>
    </p:spTree>
    <p:extLst>
      <p:ext uri="{BB962C8B-B14F-4D97-AF65-F5344CB8AC3E}">
        <p14:creationId xmlns:p14="http://schemas.microsoft.com/office/powerpoint/2010/main" val="1127461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24</a:t>
            </a:fld>
            <a:endParaRPr lang="fr-FR"/>
          </a:p>
        </p:txBody>
      </p:sp>
    </p:spTree>
    <p:extLst>
      <p:ext uri="{BB962C8B-B14F-4D97-AF65-F5344CB8AC3E}">
        <p14:creationId xmlns:p14="http://schemas.microsoft.com/office/powerpoint/2010/main" val="1212249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25</a:t>
            </a:fld>
            <a:endParaRPr lang="fr-FR"/>
          </a:p>
        </p:txBody>
      </p:sp>
    </p:spTree>
    <p:extLst>
      <p:ext uri="{BB962C8B-B14F-4D97-AF65-F5344CB8AC3E}">
        <p14:creationId xmlns:p14="http://schemas.microsoft.com/office/powerpoint/2010/main" val="3931836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26</a:t>
            </a:fld>
            <a:endParaRPr lang="fr-FR"/>
          </a:p>
        </p:txBody>
      </p:sp>
    </p:spTree>
    <p:extLst>
      <p:ext uri="{BB962C8B-B14F-4D97-AF65-F5344CB8AC3E}">
        <p14:creationId xmlns:p14="http://schemas.microsoft.com/office/powerpoint/2010/main" val="12432636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27</a:t>
            </a:fld>
            <a:endParaRPr lang="fr-FR"/>
          </a:p>
        </p:txBody>
      </p:sp>
    </p:spTree>
    <p:extLst>
      <p:ext uri="{BB962C8B-B14F-4D97-AF65-F5344CB8AC3E}">
        <p14:creationId xmlns:p14="http://schemas.microsoft.com/office/powerpoint/2010/main" val="28737266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28</a:t>
            </a:fld>
            <a:endParaRPr lang="fr-FR"/>
          </a:p>
        </p:txBody>
      </p:sp>
    </p:spTree>
    <p:extLst>
      <p:ext uri="{BB962C8B-B14F-4D97-AF65-F5344CB8AC3E}">
        <p14:creationId xmlns:p14="http://schemas.microsoft.com/office/powerpoint/2010/main" val="1396811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29</a:t>
            </a:fld>
            <a:endParaRPr lang="fr-FR"/>
          </a:p>
        </p:txBody>
      </p:sp>
    </p:spTree>
    <p:extLst>
      <p:ext uri="{BB962C8B-B14F-4D97-AF65-F5344CB8AC3E}">
        <p14:creationId xmlns:p14="http://schemas.microsoft.com/office/powerpoint/2010/main" val="2364130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3</a:t>
            </a:fld>
            <a:endParaRPr lang="fr-FR"/>
          </a:p>
        </p:txBody>
      </p:sp>
    </p:spTree>
    <p:extLst>
      <p:ext uri="{BB962C8B-B14F-4D97-AF65-F5344CB8AC3E}">
        <p14:creationId xmlns:p14="http://schemas.microsoft.com/office/powerpoint/2010/main" val="39333393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30</a:t>
            </a:fld>
            <a:endParaRPr lang="fr-FR"/>
          </a:p>
        </p:txBody>
      </p:sp>
    </p:spTree>
    <p:extLst>
      <p:ext uri="{BB962C8B-B14F-4D97-AF65-F5344CB8AC3E}">
        <p14:creationId xmlns:p14="http://schemas.microsoft.com/office/powerpoint/2010/main" val="42866912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31</a:t>
            </a:fld>
            <a:endParaRPr lang="fr-FR"/>
          </a:p>
        </p:txBody>
      </p:sp>
    </p:spTree>
    <p:extLst>
      <p:ext uri="{BB962C8B-B14F-4D97-AF65-F5344CB8AC3E}">
        <p14:creationId xmlns:p14="http://schemas.microsoft.com/office/powerpoint/2010/main" val="80673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4</a:t>
            </a:fld>
            <a:endParaRPr lang="fr-FR"/>
          </a:p>
        </p:txBody>
      </p:sp>
    </p:spTree>
    <p:extLst>
      <p:ext uri="{BB962C8B-B14F-4D97-AF65-F5344CB8AC3E}">
        <p14:creationId xmlns:p14="http://schemas.microsoft.com/office/powerpoint/2010/main" val="2786931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5</a:t>
            </a:fld>
            <a:endParaRPr lang="fr-FR"/>
          </a:p>
        </p:txBody>
      </p:sp>
    </p:spTree>
    <p:extLst>
      <p:ext uri="{BB962C8B-B14F-4D97-AF65-F5344CB8AC3E}">
        <p14:creationId xmlns:p14="http://schemas.microsoft.com/office/powerpoint/2010/main" val="2576625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6</a:t>
            </a:fld>
            <a:endParaRPr lang="fr-FR"/>
          </a:p>
        </p:txBody>
      </p:sp>
    </p:spTree>
    <p:extLst>
      <p:ext uri="{BB962C8B-B14F-4D97-AF65-F5344CB8AC3E}">
        <p14:creationId xmlns:p14="http://schemas.microsoft.com/office/powerpoint/2010/main" val="1935526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7</a:t>
            </a:fld>
            <a:endParaRPr lang="fr-FR"/>
          </a:p>
        </p:txBody>
      </p:sp>
    </p:spTree>
    <p:extLst>
      <p:ext uri="{BB962C8B-B14F-4D97-AF65-F5344CB8AC3E}">
        <p14:creationId xmlns:p14="http://schemas.microsoft.com/office/powerpoint/2010/main" val="953524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8</a:t>
            </a:fld>
            <a:endParaRPr lang="fr-FR"/>
          </a:p>
        </p:txBody>
      </p:sp>
    </p:spTree>
    <p:extLst>
      <p:ext uri="{BB962C8B-B14F-4D97-AF65-F5344CB8AC3E}">
        <p14:creationId xmlns:p14="http://schemas.microsoft.com/office/powerpoint/2010/main" val="2072269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68DF295-7391-4429-8B2D-A54C73313632}" type="slidenum">
              <a:rPr lang="fr-FR" smtClean="0"/>
              <a:t>9</a:t>
            </a:fld>
            <a:endParaRPr lang="fr-FR"/>
          </a:p>
        </p:txBody>
      </p:sp>
    </p:spTree>
    <p:extLst>
      <p:ext uri="{BB962C8B-B14F-4D97-AF65-F5344CB8AC3E}">
        <p14:creationId xmlns:p14="http://schemas.microsoft.com/office/powerpoint/2010/main" val="898502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DE45C5-9970-3F76-7E76-08380662679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351159B-D95E-8950-5836-112FBB7A72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775FEE9-0D74-E70B-4B32-66031CFF459A}"/>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D2EC0A31-251C-C343-21E5-1FD2E00F87F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5402AC3-645F-B5C6-CAE9-6D433D26A928}"/>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3397137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1A052A-C4CF-65B3-A47D-1A80DD0298C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6F34A15-749D-BEB1-0AC8-4953E68A04A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E65B9E8-9BC8-8A37-0D78-CB8FB063810F}"/>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5562BBA0-2A58-6D04-5123-B45E965E575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8037C16-65D3-0F4E-C9B9-F774B765945C}"/>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600798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6730E29-3380-54E8-8FE4-EDBF7C533D1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731C941-9CBC-D699-75C4-EB981D62323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76B34C3-F84A-26F3-A276-7F6A02BD62E8}"/>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FFE643E0-BE9F-13CC-F238-FBF4D9D94DE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26E2CC-79EB-DDC0-2988-6A4B3305B854}"/>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61449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723AAA-A05A-05B1-EF29-3EC4B715A08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387ACD6-3AAB-0B20-2ECB-9AAC75C06CC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4772819-6344-C4F5-BB62-CA40CEE3945C}"/>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51AE94DA-9211-AEA9-6002-53992CDB3C4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433C163-8BD3-0B41-9005-D8096F3D00F1}"/>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40686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F87F12-896F-C566-977D-EFC5FE21C432}"/>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3C2D47E-1025-DA28-65F5-C3F1672B0F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7D39BC8-ABEF-1D0C-DC95-9CCA1A07FE2F}"/>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49476CD7-F9A0-A96C-29DD-BF407AAB76F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33333F9-99AE-74B5-6DEF-6B6EB30A757F}"/>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584860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ECE278-DACE-54C7-62D1-7EB5E38F898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063F14-F3FC-57FC-47E7-DF246724FB3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EC7A1C0-9EA1-E52E-C3D2-985BF1E0BB2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D06464F-3EE5-CCA8-6A92-A24D1D73847B}"/>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6" name="Espace réservé du pied de page 5">
            <a:extLst>
              <a:ext uri="{FF2B5EF4-FFF2-40B4-BE49-F238E27FC236}">
                <a16:creationId xmlns:a16="http://schemas.microsoft.com/office/drawing/2014/main" id="{9613B445-9E13-1727-F934-F97D8A825FF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BC73BF0-EE57-BDDB-F785-8EA86B129EF4}"/>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101557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ADBD28-6D97-748E-301D-75AE0657B30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1D79083-BC81-DE2C-362B-710FDB7B9A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2F1373E-174D-E0BB-2E40-7049CE9F04F6}"/>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02F7272-826A-D2EF-B8AB-6AD39B925D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E72ACAF-0047-03E9-5425-0472585B7ADE}"/>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1EFF125-151B-61B6-1790-C847C859FC19}"/>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8" name="Espace réservé du pied de page 7">
            <a:extLst>
              <a:ext uri="{FF2B5EF4-FFF2-40B4-BE49-F238E27FC236}">
                <a16:creationId xmlns:a16="http://schemas.microsoft.com/office/drawing/2014/main" id="{FAD48075-1BF3-AEA5-A06D-8A58C086A41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0814A6C-15E8-0904-76F0-6E021B7F40A2}"/>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977592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FCC20F-AA91-5ADD-B972-7AC698D0E6F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785B853-CD9C-7518-CB42-B2FF35C3EE4C}"/>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4" name="Espace réservé du pied de page 3">
            <a:extLst>
              <a:ext uri="{FF2B5EF4-FFF2-40B4-BE49-F238E27FC236}">
                <a16:creationId xmlns:a16="http://schemas.microsoft.com/office/drawing/2014/main" id="{F96F44AB-9797-F660-2F98-5C620C77B2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7D62E7D-101F-43E2-0C0F-235329144A7C}"/>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184584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79F5A7C-6048-DD15-C295-B9B2D8631420}"/>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3" name="Espace réservé du pied de page 2">
            <a:extLst>
              <a:ext uri="{FF2B5EF4-FFF2-40B4-BE49-F238E27FC236}">
                <a16:creationId xmlns:a16="http://schemas.microsoft.com/office/drawing/2014/main" id="{B6162EFB-67EF-C8CF-2E7F-DCE48F0E50D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AE178EC-701C-C6D4-CFDA-DE2730E90A4A}"/>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3848724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F8C10B-3735-14A6-82F4-07EB72A4F9F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81B88A1-3A8C-FE6C-7DBB-6498DBE055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789527A-09D4-79ED-EB54-F544008D0B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55C354B-23C2-8A41-91F4-644CDE7D801F}"/>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6" name="Espace réservé du pied de page 5">
            <a:extLst>
              <a:ext uri="{FF2B5EF4-FFF2-40B4-BE49-F238E27FC236}">
                <a16:creationId xmlns:a16="http://schemas.microsoft.com/office/drawing/2014/main" id="{F10C054A-6733-A333-20A6-D3B2A576807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71EE9F8-568A-711F-943D-1CFB9D4AEC68}"/>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4055145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22E84A-EAEE-448A-5193-81077F9B929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F18AB6C-5ECF-8208-0855-124C4A779F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32ED9DA-6D72-E556-1521-6ED101A328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674EC3A-821E-160F-5046-6CC1117AFD20}"/>
              </a:ext>
            </a:extLst>
          </p:cNvPr>
          <p:cNvSpPr>
            <a:spLocks noGrp="1"/>
          </p:cNvSpPr>
          <p:nvPr>
            <p:ph type="dt" sz="half" idx="10"/>
          </p:nvPr>
        </p:nvSpPr>
        <p:spPr/>
        <p:txBody>
          <a:bodyPr/>
          <a:lstStyle/>
          <a:p>
            <a:fld id="{D414FFC9-6059-4841-ACB7-F8564614F5F5}" type="datetimeFigureOut">
              <a:rPr lang="fr-FR" smtClean="0"/>
              <a:t>06/02/2024</a:t>
            </a:fld>
            <a:endParaRPr lang="fr-FR"/>
          </a:p>
        </p:txBody>
      </p:sp>
      <p:sp>
        <p:nvSpPr>
          <p:cNvPr id="6" name="Espace réservé du pied de page 5">
            <a:extLst>
              <a:ext uri="{FF2B5EF4-FFF2-40B4-BE49-F238E27FC236}">
                <a16:creationId xmlns:a16="http://schemas.microsoft.com/office/drawing/2014/main" id="{8E565393-9F57-D68D-6860-3B552F1A315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849E7F5-B2AB-C65B-4AF9-368B9A4E0F23}"/>
              </a:ext>
            </a:extLst>
          </p:cNvPr>
          <p:cNvSpPr>
            <a:spLocks noGrp="1"/>
          </p:cNvSpPr>
          <p:nvPr>
            <p:ph type="sldNum" sz="quarter" idx="12"/>
          </p:nvPr>
        </p:nvSpPr>
        <p:spPr/>
        <p:txBody>
          <a:bodyPr/>
          <a:lstStyle/>
          <a:p>
            <a:fld id="{ACDBD01F-2FF8-4397-898A-BC4522791B23}" type="slidenum">
              <a:rPr lang="fr-FR" smtClean="0"/>
              <a:t>‹N°›</a:t>
            </a:fld>
            <a:endParaRPr lang="fr-FR"/>
          </a:p>
        </p:txBody>
      </p:sp>
    </p:spTree>
    <p:extLst>
      <p:ext uri="{BB962C8B-B14F-4D97-AF65-F5344CB8AC3E}">
        <p14:creationId xmlns:p14="http://schemas.microsoft.com/office/powerpoint/2010/main" val="2515371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681125F-23FD-C002-69AA-3F9E11B554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4142838-14DA-A848-D8DD-DBE5783FA4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7BDF0A4-198E-01EB-A04B-EEBCD9E902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14FFC9-6059-4841-ACB7-F8564614F5F5}" type="datetimeFigureOut">
              <a:rPr lang="fr-FR" smtClean="0"/>
              <a:t>06/02/2024</a:t>
            </a:fld>
            <a:endParaRPr lang="fr-FR"/>
          </a:p>
        </p:txBody>
      </p:sp>
      <p:sp>
        <p:nvSpPr>
          <p:cNvPr id="5" name="Espace réservé du pied de page 4">
            <a:extLst>
              <a:ext uri="{FF2B5EF4-FFF2-40B4-BE49-F238E27FC236}">
                <a16:creationId xmlns:a16="http://schemas.microsoft.com/office/drawing/2014/main" id="{70E54D40-BDA7-FCDB-EE27-21F882027C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BE582D2-2923-62EE-11FB-BB9AF5EE85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DBD01F-2FF8-4397-898A-BC4522791B23}" type="slidenum">
              <a:rPr lang="fr-FR" smtClean="0"/>
              <a:t>‹N°›</a:t>
            </a:fld>
            <a:endParaRPr lang="fr-FR"/>
          </a:p>
        </p:txBody>
      </p:sp>
    </p:spTree>
    <p:extLst>
      <p:ext uri="{BB962C8B-B14F-4D97-AF65-F5344CB8AC3E}">
        <p14:creationId xmlns:p14="http://schemas.microsoft.com/office/powerpoint/2010/main" val="4127278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mun.ca/biology/scarr/iGen3_02-14.htm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21.png"/><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23.png"/><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monde.ccdmd.qc.ca/ressource/?id=55559" TargetMode="External"/><Relationship Id="rId4" Type="http://schemas.microsoft.com/office/2007/relationships/hdphoto" Target="../media/hdphoto7.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www.jove.com/t/2565/nanodrop-microvolume-quantitation-of-nucleic-acids?language=French" TargetMode="External"/><Relationship Id="rId4" Type="http://schemas.microsoft.com/office/2007/relationships/hdphoto" Target="../media/hdphoto8.wdp"/></Relationships>
</file>

<file path=ppt/slides/_rels/slide22.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hyperlink" Target="http://www.meine-mathe.de/Chimie/eModules/2b1/presadn2b.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microsoft.com/office/2007/relationships/hdphoto" Target="../media/hdphoto9.wdp"/><Relationship Id="rId5" Type="http://schemas.openxmlformats.org/officeDocument/2006/relationships/image" Target="../media/image27.png"/><Relationship Id="rId4" Type="http://schemas.openxmlformats.org/officeDocument/2006/relationships/hyperlink" Target="https://fr.wikipedia.org/wiki/ADN_B"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genome.gov/genetics-glossary/Nucleosome"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micro.magnet.fsu.edu/cells/ribosomes/ribosomes.html" TargetMode="External"/><Relationship Id="rId4" Type="http://schemas.microsoft.com/office/2007/relationships/hdphoto" Target="../media/hdphoto10.wdp"/></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 Id="rId9"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8093ED-9042-3EA7-650C-44A8B41F834E}"/>
              </a:ext>
            </a:extLst>
          </p:cNvPr>
          <p:cNvSpPr>
            <a:spLocks noGrp="1"/>
          </p:cNvSpPr>
          <p:nvPr>
            <p:ph type="ctrTitle"/>
          </p:nvPr>
        </p:nvSpPr>
        <p:spPr>
          <a:xfrm>
            <a:off x="1308100" y="271463"/>
            <a:ext cx="9144000" cy="2387600"/>
          </a:xfrm>
        </p:spPr>
        <p:txBody>
          <a:bodyPr/>
          <a:lstStyle/>
          <a:p>
            <a:r>
              <a:rPr lang="fr-FR" b="1" dirty="0">
                <a:latin typeface="Arial" panose="020B0604020202020204" pitchFamily="34" charset="0"/>
                <a:cs typeface="Arial" panose="020B0604020202020204" pitchFamily="34" charset="0"/>
              </a:rPr>
              <a:t>BIOCHIMIE STRUCTURALE</a:t>
            </a:r>
          </a:p>
        </p:txBody>
      </p:sp>
      <p:sp>
        <p:nvSpPr>
          <p:cNvPr id="3" name="Sous-titre 2">
            <a:extLst>
              <a:ext uri="{FF2B5EF4-FFF2-40B4-BE49-F238E27FC236}">
                <a16:creationId xmlns:a16="http://schemas.microsoft.com/office/drawing/2014/main" id="{B567D9A9-D377-4133-4A5C-A855D6647907}"/>
              </a:ext>
            </a:extLst>
          </p:cNvPr>
          <p:cNvSpPr>
            <a:spLocks noGrp="1"/>
          </p:cNvSpPr>
          <p:nvPr>
            <p:ph type="subTitle" idx="1"/>
          </p:nvPr>
        </p:nvSpPr>
        <p:spPr>
          <a:xfrm>
            <a:off x="1384300" y="3233738"/>
            <a:ext cx="9359900" cy="3624262"/>
          </a:xfrm>
        </p:spPr>
        <p:txBody>
          <a:bodyPr>
            <a:normAutofit/>
          </a:bodyPr>
          <a:lstStyle/>
          <a:p>
            <a:r>
              <a:rPr lang="fr-FR" b="1" dirty="0">
                <a:solidFill>
                  <a:srgbClr val="0070C0"/>
                </a:solidFill>
                <a:latin typeface="Arial" panose="020B0604020202020204" pitchFamily="34" charset="0"/>
                <a:cs typeface="Arial" panose="020B0604020202020204" pitchFamily="34" charset="0"/>
              </a:rPr>
              <a:t>ACIDES NUCLEIQUES</a:t>
            </a: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r>
              <a:rPr lang="fr-FR" sz="2000" b="1" dirty="0">
                <a:latin typeface="Arial" panose="020B0604020202020204" pitchFamily="34" charset="0"/>
                <a:cs typeface="Arial" panose="020B0604020202020204" pitchFamily="34" charset="0"/>
              </a:rPr>
              <a:t>Pr A.BELHAMRA</a:t>
            </a:r>
          </a:p>
        </p:txBody>
      </p:sp>
    </p:spTree>
    <p:extLst>
      <p:ext uri="{BB962C8B-B14F-4D97-AF65-F5344CB8AC3E}">
        <p14:creationId xmlns:p14="http://schemas.microsoft.com/office/powerpoint/2010/main" val="615685098"/>
      </p:ext>
    </p:extLst>
  </p:cSld>
  <p:clrMapOvr>
    <a:masterClrMapping/>
  </p:clrMapOvr>
  <mc:AlternateContent xmlns:mc="http://schemas.openxmlformats.org/markup-compatibility/2006" xmlns:p14="http://schemas.microsoft.com/office/powerpoint/2010/main">
    <mc:Choice Requires="p14">
      <p:transition spd="slow" p14:dur="2000" advTm="20947"/>
    </mc:Choice>
    <mc:Fallback xmlns="">
      <p:transition spd="slow" advTm="2094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15F2F96-1C01-B0C7-91A2-8B93DE75CC58}"/>
              </a:ext>
            </a:extLst>
          </p:cNvPr>
          <p:cNvSpPr>
            <a:spLocks noGrp="1"/>
          </p:cNvSpPr>
          <p:nvPr>
            <p:ph idx="1"/>
          </p:nvPr>
        </p:nvSpPr>
        <p:spPr>
          <a:xfrm>
            <a:off x="838200" y="896234"/>
            <a:ext cx="11353800" cy="5961765"/>
          </a:xfrm>
        </p:spPr>
        <p:txBody>
          <a:bodyPr/>
          <a:lstStyle/>
          <a:p>
            <a:r>
              <a:rPr lang="fr-FR" dirty="0"/>
              <a:t>Nucléotides : Sucre + Base + Phosphate (Nomenclature)</a:t>
            </a:r>
          </a:p>
        </p:txBody>
      </p:sp>
      <p:sp>
        <p:nvSpPr>
          <p:cNvPr id="5" name="Titre 1">
            <a:extLst>
              <a:ext uri="{FF2B5EF4-FFF2-40B4-BE49-F238E27FC236}">
                <a16:creationId xmlns:a16="http://schemas.microsoft.com/office/drawing/2014/main" id="{573CAD37-7A85-5D80-3F26-44441A680F32}"/>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graphicFrame>
        <p:nvGraphicFramePr>
          <p:cNvPr id="6" name="Tableau 5">
            <a:extLst>
              <a:ext uri="{FF2B5EF4-FFF2-40B4-BE49-F238E27FC236}">
                <a16:creationId xmlns:a16="http://schemas.microsoft.com/office/drawing/2014/main" id="{72E160E2-6661-24EC-CF52-86EA3562BFED}"/>
              </a:ext>
            </a:extLst>
          </p:cNvPr>
          <p:cNvGraphicFramePr>
            <a:graphicFrameLocks noGrp="1"/>
          </p:cNvGraphicFramePr>
          <p:nvPr>
            <p:extLst>
              <p:ext uri="{D42A27DB-BD31-4B8C-83A1-F6EECF244321}">
                <p14:modId xmlns:p14="http://schemas.microsoft.com/office/powerpoint/2010/main" val="258838324"/>
              </p:ext>
            </p:extLst>
          </p:nvPr>
        </p:nvGraphicFramePr>
        <p:xfrm>
          <a:off x="943132" y="1525833"/>
          <a:ext cx="9355109" cy="5194439"/>
        </p:xfrm>
        <a:graphic>
          <a:graphicData uri="http://schemas.openxmlformats.org/drawingml/2006/table">
            <a:tbl>
              <a:tblPr firstRow="1" bandRow="1">
                <a:tableStyleId>{5C22544A-7EE6-4342-B048-85BDC9FD1C3A}</a:tableStyleId>
              </a:tblPr>
              <a:tblGrid>
                <a:gridCol w="1146221">
                  <a:extLst>
                    <a:ext uri="{9D8B030D-6E8A-4147-A177-3AD203B41FA5}">
                      <a16:colId xmlns:a16="http://schemas.microsoft.com/office/drawing/2014/main" val="4169048778"/>
                    </a:ext>
                  </a:extLst>
                </a:gridCol>
                <a:gridCol w="1412692">
                  <a:extLst>
                    <a:ext uri="{9D8B030D-6E8A-4147-A177-3AD203B41FA5}">
                      <a16:colId xmlns:a16="http://schemas.microsoft.com/office/drawing/2014/main" val="3543515194"/>
                    </a:ext>
                  </a:extLst>
                </a:gridCol>
                <a:gridCol w="3398098">
                  <a:extLst>
                    <a:ext uri="{9D8B030D-6E8A-4147-A177-3AD203B41FA5}">
                      <a16:colId xmlns:a16="http://schemas.microsoft.com/office/drawing/2014/main" val="3622469308"/>
                    </a:ext>
                  </a:extLst>
                </a:gridCol>
                <a:gridCol w="1132699">
                  <a:extLst>
                    <a:ext uri="{9D8B030D-6E8A-4147-A177-3AD203B41FA5}">
                      <a16:colId xmlns:a16="http://schemas.microsoft.com/office/drawing/2014/main" val="2352707594"/>
                    </a:ext>
                  </a:extLst>
                </a:gridCol>
                <a:gridCol w="1132700">
                  <a:extLst>
                    <a:ext uri="{9D8B030D-6E8A-4147-A177-3AD203B41FA5}">
                      <a16:colId xmlns:a16="http://schemas.microsoft.com/office/drawing/2014/main" val="2261654055"/>
                    </a:ext>
                  </a:extLst>
                </a:gridCol>
                <a:gridCol w="1132699">
                  <a:extLst>
                    <a:ext uri="{9D8B030D-6E8A-4147-A177-3AD203B41FA5}">
                      <a16:colId xmlns:a16="http://schemas.microsoft.com/office/drawing/2014/main" val="3566015070"/>
                    </a:ext>
                  </a:extLst>
                </a:gridCol>
              </a:tblGrid>
              <a:tr h="546080">
                <a:tc>
                  <a:txBody>
                    <a:bodyPr/>
                    <a:lstStyle/>
                    <a:p>
                      <a:pPr algn="ctr"/>
                      <a:r>
                        <a:rPr lang="fr-FR" sz="1600" b="1" dirty="0"/>
                        <a:t>Bases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Sucre</a:t>
                      </a:r>
                    </a:p>
                    <a:p>
                      <a:pPr algn="ctr"/>
                      <a:endParaRPr lang="fr-FR" sz="16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Nucléotide</a:t>
                      </a:r>
                    </a:p>
                    <a:p>
                      <a:pPr algn="ctr"/>
                      <a:endParaRPr lang="fr-FR" sz="1600" b="1" dirty="0"/>
                    </a:p>
                  </a:txBody>
                  <a:tcPr/>
                </a:tc>
                <a:tc>
                  <a:txBody>
                    <a:bodyPr/>
                    <a:lstStyle/>
                    <a:p>
                      <a:pPr algn="ctr"/>
                      <a:r>
                        <a:rPr lang="fr-FR" sz="1600" b="1" dirty="0"/>
                        <a:t> 1P</a:t>
                      </a:r>
                    </a:p>
                  </a:txBody>
                  <a:tcPr/>
                </a:tc>
                <a:tc>
                  <a:txBody>
                    <a:bodyPr/>
                    <a:lstStyle/>
                    <a:p>
                      <a:pPr algn="ctr"/>
                      <a:r>
                        <a:rPr lang="fr-FR" sz="1600" b="1" dirty="0"/>
                        <a:t>2P</a:t>
                      </a:r>
                    </a:p>
                  </a:txBody>
                  <a:tcPr/>
                </a:tc>
                <a:tc>
                  <a:txBody>
                    <a:bodyPr/>
                    <a:lstStyle/>
                    <a:p>
                      <a:pPr algn="ctr"/>
                      <a:r>
                        <a:rPr lang="fr-FR" sz="1600" b="1" dirty="0"/>
                        <a:t>3P</a:t>
                      </a:r>
                    </a:p>
                  </a:txBody>
                  <a:tcPr/>
                </a:tc>
                <a:extLst>
                  <a:ext uri="{0D108BD9-81ED-4DB2-BD59-A6C34878D82A}">
                    <a16:rowId xmlns:a16="http://schemas.microsoft.com/office/drawing/2014/main" val="4138437402"/>
                  </a:ext>
                </a:extLst>
              </a:tr>
              <a:tr h="411137">
                <a:tc>
                  <a:txBody>
                    <a:bodyPr/>
                    <a:lstStyle/>
                    <a:p>
                      <a:pPr algn="ctr"/>
                      <a:r>
                        <a:rPr lang="fr-FR" sz="1600" b="1" dirty="0"/>
                        <a:t>Cytosine</a:t>
                      </a:r>
                    </a:p>
                  </a:txBody>
                  <a:tcPr/>
                </a:tc>
                <a:tc>
                  <a:txBody>
                    <a:bodyPr/>
                    <a:lstStyle/>
                    <a:p>
                      <a:pPr algn="ctr"/>
                      <a:r>
                        <a:rPr lang="fr-FR" sz="1600" b="1" dirty="0"/>
                        <a:t>Ribose</a:t>
                      </a:r>
                    </a:p>
                  </a:txBody>
                  <a:tcPr/>
                </a:tc>
                <a:tc>
                  <a:txBody>
                    <a:bodyPr/>
                    <a:lstStyle/>
                    <a:p>
                      <a:pPr algn="ctr"/>
                      <a:r>
                        <a:rPr lang="fr-FR" sz="1600" b="1" dirty="0"/>
                        <a:t>Cytidine5’phosphate</a:t>
                      </a:r>
                    </a:p>
                  </a:txBody>
                  <a:tcPr/>
                </a:tc>
                <a:tc>
                  <a:txBody>
                    <a:bodyPr/>
                    <a:lstStyle/>
                    <a:p>
                      <a:pPr algn="ctr"/>
                      <a:r>
                        <a:rPr lang="fr-FR" sz="1600" b="1" dirty="0"/>
                        <a:t>CMP</a:t>
                      </a:r>
                    </a:p>
                  </a:txBody>
                  <a:tcPr/>
                </a:tc>
                <a:tc>
                  <a:txBody>
                    <a:bodyPr/>
                    <a:lstStyle/>
                    <a:p>
                      <a:pPr algn="ctr"/>
                      <a:r>
                        <a:rPr lang="fr-FR" sz="1600" b="1" dirty="0"/>
                        <a:t>CDP</a:t>
                      </a:r>
                    </a:p>
                  </a:txBody>
                  <a:tcPr/>
                </a:tc>
                <a:tc>
                  <a:txBody>
                    <a:bodyPr/>
                    <a:lstStyle/>
                    <a:p>
                      <a:pPr algn="ctr"/>
                      <a:r>
                        <a:rPr lang="fr-FR" sz="1600" b="1" dirty="0"/>
                        <a:t>CTP</a:t>
                      </a:r>
                    </a:p>
                  </a:txBody>
                  <a:tcPr/>
                </a:tc>
                <a:extLst>
                  <a:ext uri="{0D108BD9-81ED-4DB2-BD59-A6C34878D82A}">
                    <a16:rowId xmlns:a16="http://schemas.microsoft.com/office/drawing/2014/main" val="1116656044"/>
                  </a:ext>
                </a:extLst>
              </a:tr>
              <a:tr h="411137">
                <a:tc>
                  <a:txBody>
                    <a:bodyPr/>
                    <a:lstStyle/>
                    <a:p>
                      <a:pPr algn="ctr"/>
                      <a:r>
                        <a:rPr lang="fr-FR" sz="1600" b="1" dirty="0" err="1"/>
                        <a:t>Cyrtosine</a:t>
                      </a:r>
                      <a:endParaRPr lang="fr-FR" sz="1600" b="1" dirty="0"/>
                    </a:p>
                  </a:txBody>
                  <a:tcPr/>
                </a:tc>
                <a:tc>
                  <a:txBody>
                    <a:bodyPr/>
                    <a:lstStyle/>
                    <a:p>
                      <a:pPr algn="ctr"/>
                      <a:r>
                        <a:rPr lang="fr-FR" sz="1600" b="1" dirty="0"/>
                        <a:t>Désoxyribose</a:t>
                      </a:r>
                    </a:p>
                  </a:txBody>
                  <a:tcPr/>
                </a:tc>
                <a:tc>
                  <a:txBody>
                    <a:bodyPr/>
                    <a:lstStyle/>
                    <a:p>
                      <a:pPr algn="ctr"/>
                      <a:r>
                        <a:rPr lang="fr-FR" sz="1600" b="1" dirty="0"/>
                        <a:t>Désoxycitidine5’phosphate</a:t>
                      </a:r>
                    </a:p>
                  </a:txBody>
                  <a:tcPr/>
                </a:tc>
                <a:tc>
                  <a:txBody>
                    <a:bodyPr/>
                    <a:lstStyle/>
                    <a:p>
                      <a:pPr algn="ctr"/>
                      <a:r>
                        <a:rPr lang="fr-FR" sz="1600" b="1" dirty="0" err="1"/>
                        <a:t>dCMP</a:t>
                      </a:r>
                      <a:endParaRPr lang="fr-FR" sz="1600" b="1" dirty="0"/>
                    </a:p>
                  </a:txBody>
                  <a:tcPr/>
                </a:tc>
                <a:tc>
                  <a:txBody>
                    <a:bodyPr/>
                    <a:lstStyle/>
                    <a:p>
                      <a:pPr algn="ctr"/>
                      <a:r>
                        <a:rPr lang="fr-FR" sz="1600" b="1" dirty="0" err="1"/>
                        <a:t>dCDP</a:t>
                      </a:r>
                      <a:endParaRPr lang="fr-FR" sz="1600" b="1" dirty="0"/>
                    </a:p>
                  </a:txBody>
                  <a:tcPr/>
                </a:tc>
                <a:tc>
                  <a:txBody>
                    <a:bodyPr/>
                    <a:lstStyle/>
                    <a:p>
                      <a:pPr algn="ctr"/>
                      <a:r>
                        <a:rPr lang="fr-FR" sz="1600" b="1" dirty="0"/>
                        <a:t>dCTP</a:t>
                      </a:r>
                    </a:p>
                  </a:txBody>
                  <a:tcPr/>
                </a:tc>
                <a:extLst>
                  <a:ext uri="{0D108BD9-81ED-4DB2-BD59-A6C34878D82A}">
                    <a16:rowId xmlns:a16="http://schemas.microsoft.com/office/drawing/2014/main" val="1350759855"/>
                  </a:ext>
                </a:extLst>
              </a:tr>
              <a:tr h="411137">
                <a:tc>
                  <a:txBody>
                    <a:bodyPr/>
                    <a:lstStyle/>
                    <a:p>
                      <a:pPr algn="ctr"/>
                      <a:r>
                        <a:rPr lang="fr-FR" sz="1600" b="1" dirty="0"/>
                        <a:t>Thymine</a:t>
                      </a:r>
                    </a:p>
                  </a:txBody>
                  <a:tcPr/>
                </a:tc>
                <a:tc>
                  <a:txBody>
                    <a:bodyPr/>
                    <a:lstStyle/>
                    <a:p>
                      <a:pPr algn="ctr"/>
                      <a:r>
                        <a:rPr lang="fr-FR" sz="1600" b="1" dirty="0"/>
                        <a:t>Ribose</a:t>
                      </a:r>
                    </a:p>
                  </a:txBody>
                  <a:tcPr/>
                </a:tc>
                <a:tc>
                  <a:txBody>
                    <a:bodyPr/>
                    <a:lstStyle/>
                    <a:p>
                      <a:pPr algn="ctr"/>
                      <a:r>
                        <a:rPr lang="fr-FR" sz="1600" b="1" dirty="0"/>
                        <a:t>Thymidine5’phosphate</a:t>
                      </a:r>
                    </a:p>
                  </a:txBody>
                  <a:tcPr/>
                </a:tc>
                <a:tc>
                  <a:txBody>
                    <a:bodyPr/>
                    <a:lstStyle/>
                    <a:p>
                      <a:pPr algn="ctr"/>
                      <a:r>
                        <a:rPr lang="fr-FR" sz="1600" b="1" dirty="0"/>
                        <a:t>TMP</a:t>
                      </a:r>
                    </a:p>
                  </a:txBody>
                  <a:tcPr/>
                </a:tc>
                <a:tc>
                  <a:txBody>
                    <a:bodyPr/>
                    <a:lstStyle/>
                    <a:p>
                      <a:pPr algn="ctr"/>
                      <a:r>
                        <a:rPr lang="fr-FR" sz="1600" b="1" dirty="0"/>
                        <a:t>TDP</a:t>
                      </a:r>
                    </a:p>
                  </a:txBody>
                  <a:tcPr/>
                </a:tc>
                <a:tc>
                  <a:txBody>
                    <a:bodyPr/>
                    <a:lstStyle/>
                    <a:p>
                      <a:pPr algn="ctr"/>
                      <a:r>
                        <a:rPr lang="fr-FR" sz="1600" b="1" dirty="0"/>
                        <a:t>TTP</a:t>
                      </a:r>
                    </a:p>
                  </a:txBody>
                  <a:tcPr/>
                </a:tc>
                <a:extLst>
                  <a:ext uri="{0D108BD9-81ED-4DB2-BD59-A6C34878D82A}">
                    <a16:rowId xmlns:a16="http://schemas.microsoft.com/office/drawing/2014/main" val="1837002687"/>
                  </a:ext>
                </a:extLst>
              </a:tr>
              <a:tr h="411137">
                <a:tc>
                  <a:txBody>
                    <a:bodyPr/>
                    <a:lstStyle/>
                    <a:p>
                      <a:pPr algn="ctr"/>
                      <a:r>
                        <a:rPr lang="fr-FR" sz="1600" b="1" dirty="0"/>
                        <a:t>Thymine</a:t>
                      </a:r>
                    </a:p>
                  </a:txBody>
                  <a:tcPr/>
                </a:tc>
                <a:tc>
                  <a:txBody>
                    <a:bodyPr/>
                    <a:lstStyle/>
                    <a:p>
                      <a:pPr algn="ctr"/>
                      <a:r>
                        <a:rPr lang="fr-FR" sz="1600" b="1" dirty="0"/>
                        <a:t>Désoxyribose</a:t>
                      </a:r>
                    </a:p>
                  </a:txBody>
                  <a:tcPr/>
                </a:tc>
                <a:tc>
                  <a:txBody>
                    <a:bodyPr/>
                    <a:lstStyle/>
                    <a:p>
                      <a:pPr algn="ctr"/>
                      <a:r>
                        <a:rPr lang="fr-FR" sz="1600" b="1" dirty="0"/>
                        <a:t>Désoxythymidine5’phosphate</a:t>
                      </a:r>
                    </a:p>
                  </a:txBody>
                  <a:tcPr/>
                </a:tc>
                <a:tc>
                  <a:txBody>
                    <a:bodyPr/>
                    <a:lstStyle/>
                    <a:p>
                      <a:pPr algn="ctr"/>
                      <a:r>
                        <a:rPr lang="fr-FR" sz="1600" b="1" dirty="0" err="1"/>
                        <a:t>dTMP</a:t>
                      </a:r>
                      <a:endParaRPr lang="fr-FR" sz="1600" b="1" dirty="0"/>
                    </a:p>
                  </a:txBody>
                  <a:tcPr/>
                </a:tc>
                <a:tc>
                  <a:txBody>
                    <a:bodyPr/>
                    <a:lstStyle/>
                    <a:p>
                      <a:pPr algn="ctr"/>
                      <a:r>
                        <a:rPr lang="fr-FR" sz="1600" b="1" dirty="0" err="1"/>
                        <a:t>dTDP</a:t>
                      </a:r>
                      <a:endParaRPr lang="fr-FR" sz="1600" b="1" dirty="0"/>
                    </a:p>
                  </a:txBody>
                  <a:tcPr/>
                </a:tc>
                <a:tc>
                  <a:txBody>
                    <a:bodyPr/>
                    <a:lstStyle/>
                    <a:p>
                      <a:pPr algn="ctr"/>
                      <a:r>
                        <a:rPr lang="fr-FR" sz="1600" b="1" dirty="0"/>
                        <a:t>dTTP</a:t>
                      </a:r>
                    </a:p>
                  </a:txBody>
                  <a:tcPr/>
                </a:tc>
                <a:extLst>
                  <a:ext uri="{0D108BD9-81ED-4DB2-BD59-A6C34878D82A}">
                    <a16:rowId xmlns:a16="http://schemas.microsoft.com/office/drawing/2014/main" val="835689056"/>
                  </a:ext>
                </a:extLst>
              </a:tr>
              <a:tr h="411137">
                <a:tc>
                  <a:txBody>
                    <a:bodyPr/>
                    <a:lstStyle/>
                    <a:p>
                      <a:pPr algn="ctr"/>
                      <a:r>
                        <a:rPr lang="fr-FR" sz="1600" b="1" dirty="0"/>
                        <a:t>Uracile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Ribose</a:t>
                      </a:r>
                    </a:p>
                  </a:txBody>
                  <a:tcPr/>
                </a:tc>
                <a:tc>
                  <a:txBody>
                    <a:bodyPr/>
                    <a:lstStyle/>
                    <a:p>
                      <a:pPr algn="ctr"/>
                      <a:r>
                        <a:rPr lang="fr-FR" sz="1600" b="1" dirty="0"/>
                        <a:t>Uridine5’phosphate</a:t>
                      </a:r>
                    </a:p>
                  </a:txBody>
                  <a:tcPr/>
                </a:tc>
                <a:tc>
                  <a:txBody>
                    <a:bodyPr/>
                    <a:lstStyle/>
                    <a:p>
                      <a:pPr algn="ctr"/>
                      <a:r>
                        <a:rPr lang="fr-FR" sz="1600" b="1" dirty="0"/>
                        <a:t> UMP</a:t>
                      </a:r>
                    </a:p>
                  </a:txBody>
                  <a:tcPr/>
                </a:tc>
                <a:tc>
                  <a:txBody>
                    <a:bodyPr/>
                    <a:lstStyle/>
                    <a:p>
                      <a:pPr algn="ctr"/>
                      <a:r>
                        <a:rPr lang="fr-FR" sz="1600" b="1" dirty="0"/>
                        <a:t>UDP</a:t>
                      </a:r>
                    </a:p>
                  </a:txBody>
                  <a:tcPr/>
                </a:tc>
                <a:tc>
                  <a:txBody>
                    <a:bodyPr/>
                    <a:lstStyle/>
                    <a:p>
                      <a:pPr algn="ctr"/>
                      <a:r>
                        <a:rPr lang="fr-FR" sz="1600" b="1" dirty="0"/>
                        <a:t>UTP</a:t>
                      </a:r>
                    </a:p>
                  </a:txBody>
                  <a:tcPr/>
                </a:tc>
                <a:extLst>
                  <a:ext uri="{0D108BD9-81ED-4DB2-BD59-A6C34878D82A}">
                    <a16:rowId xmlns:a16="http://schemas.microsoft.com/office/drawing/2014/main" val="1929621692"/>
                  </a:ext>
                </a:extLst>
              </a:tr>
              <a:tr h="411137">
                <a:tc>
                  <a:txBody>
                    <a:bodyPr/>
                    <a:lstStyle/>
                    <a:p>
                      <a:pPr algn="ctr"/>
                      <a:r>
                        <a:rPr lang="fr-FR" sz="1600" b="1" dirty="0"/>
                        <a:t>Uracile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txBody>
                  <a:tcPr/>
                </a:tc>
                <a:tc>
                  <a:txBody>
                    <a:bodyPr/>
                    <a:lstStyle/>
                    <a:p>
                      <a:pPr algn="ctr"/>
                      <a:r>
                        <a:rPr lang="fr-FR" sz="1600" b="1" dirty="0"/>
                        <a:t>Désoxyuridine5’phosphate</a:t>
                      </a:r>
                    </a:p>
                  </a:txBody>
                  <a:tcPr/>
                </a:tc>
                <a:tc>
                  <a:txBody>
                    <a:bodyPr/>
                    <a:lstStyle/>
                    <a:p>
                      <a:pPr algn="ctr"/>
                      <a:r>
                        <a:rPr lang="fr-FR" sz="1600" b="1" dirty="0" err="1"/>
                        <a:t>dUMP</a:t>
                      </a:r>
                      <a:endParaRPr lang="fr-FR" sz="1600" b="1" dirty="0"/>
                    </a:p>
                  </a:txBody>
                  <a:tcPr/>
                </a:tc>
                <a:tc>
                  <a:txBody>
                    <a:bodyPr/>
                    <a:lstStyle/>
                    <a:p>
                      <a:pPr algn="ctr"/>
                      <a:r>
                        <a:rPr lang="fr-FR" sz="1600" b="1" dirty="0" err="1"/>
                        <a:t>dUDP</a:t>
                      </a:r>
                      <a:endParaRPr lang="fr-FR" sz="1600" b="1" dirty="0"/>
                    </a:p>
                  </a:txBody>
                  <a:tcPr/>
                </a:tc>
                <a:tc>
                  <a:txBody>
                    <a:bodyPr/>
                    <a:lstStyle/>
                    <a:p>
                      <a:pPr algn="ctr"/>
                      <a:r>
                        <a:rPr lang="fr-FR" sz="1600" b="1" dirty="0" err="1"/>
                        <a:t>dUTP</a:t>
                      </a:r>
                      <a:endParaRPr lang="fr-FR" sz="1600" b="1" dirty="0"/>
                    </a:p>
                  </a:txBody>
                  <a:tcPr/>
                </a:tc>
                <a:extLst>
                  <a:ext uri="{0D108BD9-81ED-4DB2-BD59-A6C34878D82A}">
                    <a16:rowId xmlns:a16="http://schemas.microsoft.com/office/drawing/2014/main" val="733269370"/>
                  </a:ext>
                </a:extLst>
              </a:tr>
              <a:tr h="411137">
                <a:tc>
                  <a:txBody>
                    <a:bodyPr/>
                    <a:lstStyle/>
                    <a:p>
                      <a:pPr algn="ctr"/>
                      <a:r>
                        <a:rPr lang="fr-FR" sz="1600" b="1" dirty="0"/>
                        <a:t>Guanine</a:t>
                      </a:r>
                    </a:p>
                  </a:txBody>
                  <a:tcPr/>
                </a:tc>
                <a:tc>
                  <a:txBody>
                    <a:bodyPr/>
                    <a:lstStyle/>
                    <a:p>
                      <a:pPr algn="ctr"/>
                      <a:r>
                        <a:rPr lang="fr-FR" sz="1600" b="1" dirty="0"/>
                        <a:t>Ribose</a:t>
                      </a:r>
                    </a:p>
                  </a:txBody>
                  <a:tcPr/>
                </a:tc>
                <a:tc>
                  <a:txBody>
                    <a:bodyPr/>
                    <a:lstStyle/>
                    <a:p>
                      <a:pPr algn="ctr"/>
                      <a:r>
                        <a:rPr lang="fr-FR" sz="1600" b="1" dirty="0"/>
                        <a:t>Guanosine5’phosphate</a:t>
                      </a:r>
                    </a:p>
                  </a:txBody>
                  <a:tcPr/>
                </a:tc>
                <a:tc>
                  <a:txBody>
                    <a:bodyPr/>
                    <a:lstStyle/>
                    <a:p>
                      <a:pPr algn="ctr"/>
                      <a:r>
                        <a:rPr lang="fr-FR" sz="1600" b="1" dirty="0"/>
                        <a:t>GMP</a:t>
                      </a:r>
                    </a:p>
                  </a:txBody>
                  <a:tcPr/>
                </a:tc>
                <a:tc>
                  <a:txBody>
                    <a:bodyPr/>
                    <a:lstStyle/>
                    <a:p>
                      <a:pPr algn="ctr"/>
                      <a:r>
                        <a:rPr lang="fr-FR" sz="1600" b="1" dirty="0"/>
                        <a:t>GDP</a:t>
                      </a:r>
                    </a:p>
                  </a:txBody>
                  <a:tcPr/>
                </a:tc>
                <a:tc>
                  <a:txBody>
                    <a:bodyPr/>
                    <a:lstStyle/>
                    <a:p>
                      <a:pPr algn="ctr"/>
                      <a:r>
                        <a:rPr lang="fr-FR" sz="1600" b="1" dirty="0"/>
                        <a:t>GTP</a:t>
                      </a:r>
                    </a:p>
                  </a:txBody>
                  <a:tcPr/>
                </a:tc>
                <a:extLst>
                  <a:ext uri="{0D108BD9-81ED-4DB2-BD59-A6C34878D82A}">
                    <a16:rowId xmlns:a16="http://schemas.microsoft.com/office/drawing/2014/main" val="1254947328"/>
                  </a:ext>
                </a:extLst>
              </a:tr>
              <a:tr h="546080">
                <a:tc>
                  <a:txBody>
                    <a:bodyPr/>
                    <a:lstStyle/>
                    <a:p>
                      <a:pPr algn="ctr"/>
                      <a:r>
                        <a:rPr lang="fr-FR" sz="1600" b="1" dirty="0"/>
                        <a:t>Guanine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p>
                      <a:pPr algn="ctr"/>
                      <a:endParaRPr lang="fr-FR" sz="1600" b="1" dirty="0"/>
                    </a:p>
                  </a:txBody>
                  <a:tcPr/>
                </a:tc>
                <a:tc>
                  <a:txBody>
                    <a:bodyPr/>
                    <a:lstStyle/>
                    <a:p>
                      <a:pPr algn="ctr"/>
                      <a:r>
                        <a:rPr lang="fr-FR" sz="1600" b="1" dirty="0"/>
                        <a:t>Désoxyguanosine5’phosphate</a:t>
                      </a:r>
                    </a:p>
                  </a:txBody>
                  <a:tcPr/>
                </a:tc>
                <a:tc>
                  <a:txBody>
                    <a:bodyPr/>
                    <a:lstStyle/>
                    <a:p>
                      <a:pPr algn="ctr"/>
                      <a:r>
                        <a:rPr lang="fr-FR" sz="1600" b="1" dirty="0" err="1"/>
                        <a:t>dGMP</a:t>
                      </a:r>
                      <a:endParaRPr lang="fr-FR" sz="1600" b="1" dirty="0"/>
                    </a:p>
                  </a:txBody>
                  <a:tcPr/>
                </a:tc>
                <a:tc>
                  <a:txBody>
                    <a:bodyPr/>
                    <a:lstStyle/>
                    <a:p>
                      <a:pPr algn="ctr"/>
                      <a:r>
                        <a:rPr lang="fr-FR" sz="1600" b="1" dirty="0" err="1"/>
                        <a:t>dGDP</a:t>
                      </a:r>
                      <a:endParaRPr lang="fr-FR" sz="1600" b="1" dirty="0"/>
                    </a:p>
                  </a:txBody>
                  <a:tcPr/>
                </a:tc>
                <a:tc>
                  <a:txBody>
                    <a:bodyPr/>
                    <a:lstStyle/>
                    <a:p>
                      <a:pPr algn="ctr"/>
                      <a:r>
                        <a:rPr lang="fr-FR" sz="1600" b="1" dirty="0" err="1"/>
                        <a:t>dGTP</a:t>
                      </a:r>
                      <a:endParaRPr lang="fr-FR" sz="1600" b="1" dirty="0"/>
                    </a:p>
                  </a:txBody>
                  <a:tcPr/>
                </a:tc>
                <a:extLst>
                  <a:ext uri="{0D108BD9-81ED-4DB2-BD59-A6C34878D82A}">
                    <a16:rowId xmlns:a16="http://schemas.microsoft.com/office/drawing/2014/main" val="2016859411"/>
                  </a:ext>
                </a:extLst>
              </a:tr>
              <a:tr h="546080">
                <a:tc>
                  <a:txBody>
                    <a:bodyPr/>
                    <a:lstStyle/>
                    <a:p>
                      <a:pPr algn="ctr"/>
                      <a:r>
                        <a:rPr lang="fr-FR" sz="1600" b="1" dirty="0"/>
                        <a:t>Adénine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Ribose</a:t>
                      </a:r>
                    </a:p>
                    <a:p>
                      <a:pPr algn="ctr"/>
                      <a:endParaRPr lang="fr-FR" sz="1600" b="1" dirty="0"/>
                    </a:p>
                  </a:txBody>
                  <a:tcPr/>
                </a:tc>
                <a:tc>
                  <a:txBody>
                    <a:bodyPr/>
                    <a:lstStyle/>
                    <a:p>
                      <a:pPr algn="ctr"/>
                      <a:r>
                        <a:rPr lang="fr-FR" sz="1600" b="1" dirty="0"/>
                        <a:t>Adénosine5’phosphate</a:t>
                      </a:r>
                    </a:p>
                  </a:txBody>
                  <a:tcPr/>
                </a:tc>
                <a:tc>
                  <a:txBody>
                    <a:bodyPr/>
                    <a:lstStyle/>
                    <a:p>
                      <a:pPr algn="ctr"/>
                      <a:r>
                        <a:rPr lang="fr-FR" sz="1600" b="1" dirty="0"/>
                        <a:t>AMP</a:t>
                      </a:r>
                    </a:p>
                  </a:txBody>
                  <a:tcPr/>
                </a:tc>
                <a:tc>
                  <a:txBody>
                    <a:bodyPr/>
                    <a:lstStyle/>
                    <a:p>
                      <a:pPr algn="ctr"/>
                      <a:r>
                        <a:rPr lang="fr-FR" sz="1600" b="1" dirty="0"/>
                        <a:t>ADP</a:t>
                      </a:r>
                    </a:p>
                  </a:txBody>
                  <a:tcPr/>
                </a:tc>
                <a:tc>
                  <a:txBody>
                    <a:bodyPr/>
                    <a:lstStyle/>
                    <a:p>
                      <a:pPr algn="ctr"/>
                      <a:r>
                        <a:rPr lang="fr-FR" sz="1600" b="1" dirty="0"/>
                        <a:t>ATP</a:t>
                      </a:r>
                    </a:p>
                  </a:txBody>
                  <a:tcPr/>
                </a:tc>
                <a:extLst>
                  <a:ext uri="{0D108BD9-81ED-4DB2-BD59-A6C34878D82A}">
                    <a16:rowId xmlns:a16="http://schemas.microsoft.com/office/drawing/2014/main" val="617300147"/>
                  </a:ext>
                </a:extLst>
              </a:tr>
              <a:tr h="546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Adénine</a:t>
                      </a:r>
                    </a:p>
                    <a:p>
                      <a:pPr algn="ctr"/>
                      <a:endParaRPr lang="fr-FR" sz="16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p>
                      <a:pPr algn="ctr"/>
                      <a:endParaRPr lang="fr-FR" sz="1600" b="1" dirty="0"/>
                    </a:p>
                  </a:txBody>
                  <a:tcPr/>
                </a:tc>
                <a:tc>
                  <a:txBody>
                    <a:bodyPr/>
                    <a:lstStyle/>
                    <a:p>
                      <a:pPr algn="ctr"/>
                      <a:r>
                        <a:rPr lang="fr-FR" sz="1600" b="1" dirty="0"/>
                        <a:t>Désoxyadénosine5’phosphate</a:t>
                      </a:r>
                    </a:p>
                  </a:txBody>
                  <a:tcPr/>
                </a:tc>
                <a:tc>
                  <a:txBody>
                    <a:bodyPr/>
                    <a:lstStyle/>
                    <a:p>
                      <a:pPr algn="ctr"/>
                      <a:r>
                        <a:rPr lang="fr-FR" sz="1600" b="1" dirty="0" err="1"/>
                        <a:t>dAMP</a:t>
                      </a:r>
                      <a:endParaRPr lang="fr-FR" sz="1600" b="1" dirty="0"/>
                    </a:p>
                  </a:txBody>
                  <a:tcPr/>
                </a:tc>
                <a:tc>
                  <a:txBody>
                    <a:bodyPr/>
                    <a:lstStyle/>
                    <a:p>
                      <a:pPr algn="ctr"/>
                      <a:r>
                        <a:rPr lang="fr-FR" sz="1600" b="1" dirty="0" err="1"/>
                        <a:t>dADP</a:t>
                      </a:r>
                      <a:endParaRPr lang="fr-FR" sz="1600" b="1" dirty="0"/>
                    </a:p>
                  </a:txBody>
                  <a:tcPr/>
                </a:tc>
                <a:tc>
                  <a:txBody>
                    <a:bodyPr/>
                    <a:lstStyle/>
                    <a:p>
                      <a:pPr algn="ctr"/>
                      <a:r>
                        <a:rPr lang="fr-FR" sz="1600" b="1" dirty="0"/>
                        <a:t>dATP</a:t>
                      </a:r>
                    </a:p>
                  </a:txBody>
                  <a:tcPr/>
                </a:tc>
                <a:extLst>
                  <a:ext uri="{0D108BD9-81ED-4DB2-BD59-A6C34878D82A}">
                    <a16:rowId xmlns:a16="http://schemas.microsoft.com/office/drawing/2014/main" val="3826119258"/>
                  </a:ext>
                </a:extLst>
              </a:tr>
            </a:tbl>
          </a:graphicData>
        </a:graphic>
      </p:graphicFrame>
      <p:cxnSp>
        <p:nvCxnSpPr>
          <p:cNvPr id="4" name="Connecteur droit 3">
            <a:extLst>
              <a:ext uri="{FF2B5EF4-FFF2-40B4-BE49-F238E27FC236}">
                <a16:creationId xmlns:a16="http://schemas.microsoft.com/office/drawing/2014/main" id="{E80E3E34-F8B0-6BF5-4D09-206C58CFEF78}"/>
              </a:ext>
            </a:extLst>
          </p:cNvPr>
          <p:cNvCxnSpPr>
            <a:cxnSpLocks/>
          </p:cNvCxnSpPr>
          <p:nvPr/>
        </p:nvCxnSpPr>
        <p:spPr>
          <a:xfrm>
            <a:off x="1134783" y="1358900"/>
            <a:ext cx="1710017"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3527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29ABAF52-2DBA-066B-3015-05B24AD17BE8}"/>
              </a:ext>
            </a:extLst>
          </p:cNvPr>
          <p:cNvSpPr txBox="1">
            <a:spLocks/>
          </p:cNvSpPr>
          <p:nvPr/>
        </p:nvSpPr>
        <p:spPr>
          <a:xfrm>
            <a:off x="838200" y="896234"/>
            <a:ext cx="11353800" cy="59617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Nucléotides : Sucre + Base + Phosphate (Structures)</a:t>
            </a:r>
          </a:p>
        </p:txBody>
      </p:sp>
      <p:sp>
        <p:nvSpPr>
          <p:cNvPr id="5" name="Titre 1">
            <a:extLst>
              <a:ext uri="{FF2B5EF4-FFF2-40B4-BE49-F238E27FC236}">
                <a16:creationId xmlns:a16="http://schemas.microsoft.com/office/drawing/2014/main" id="{592C0B67-41EA-B6BE-D621-58BEABFCDC2B}"/>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9" name="Image 8" descr="Une image contenant diagramme, ligne, conception&#10;&#10;Description générée automatiquement">
            <a:extLst>
              <a:ext uri="{FF2B5EF4-FFF2-40B4-BE49-F238E27FC236}">
                <a16:creationId xmlns:a16="http://schemas.microsoft.com/office/drawing/2014/main" id="{C1EE3E7E-B5B1-4857-0577-E704D8006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8102" y="1820971"/>
            <a:ext cx="4018613" cy="3882786"/>
          </a:xfrm>
          <a:prstGeom prst="rect">
            <a:avLst/>
          </a:prstGeom>
        </p:spPr>
      </p:pic>
      <p:sp>
        <p:nvSpPr>
          <p:cNvPr id="10" name="ZoneTexte 9">
            <a:extLst>
              <a:ext uri="{FF2B5EF4-FFF2-40B4-BE49-F238E27FC236}">
                <a16:creationId xmlns:a16="http://schemas.microsoft.com/office/drawing/2014/main" id="{DCB7E3A6-B0B6-DE0E-D493-27D6578C7A46}"/>
              </a:ext>
            </a:extLst>
          </p:cNvPr>
          <p:cNvSpPr txBox="1"/>
          <p:nvPr/>
        </p:nvSpPr>
        <p:spPr>
          <a:xfrm>
            <a:off x="815715" y="2615449"/>
            <a:ext cx="344773" cy="707886"/>
          </a:xfrm>
          <a:prstGeom prst="rect">
            <a:avLst/>
          </a:prstGeom>
          <a:noFill/>
        </p:spPr>
        <p:txBody>
          <a:bodyPr wrap="square" rtlCol="0">
            <a:spAutoFit/>
          </a:bodyPr>
          <a:lstStyle/>
          <a:p>
            <a:r>
              <a:rPr lang="fr-FR" sz="4000" b="1" dirty="0"/>
              <a:t>-</a:t>
            </a:r>
          </a:p>
        </p:txBody>
      </p:sp>
      <p:pic>
        <p:nvPicPr>
          <p:cNvPr id="12" name="Image 11" descr="Une image contenant diagramme, ligne&#10;&#10;Description générée automatiquement">
            <a:extLst>
              <a:ext uri="{FF2B5EF4-FFF2-40B4-BE49-F238E27FC236}">
                <a16:creationId xmlns:a16="http://schemas.microsoft.com/office/drawing/2014/main" id="{B4EF238A-4D0C-1A74-5A5F-E7C80DD47F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0721" y="2356867"/>
            <a:ext cx="5445960" cy="3204483"/>
          </a:xfrm>
          <a:prstGeom prst="rect">
            <a:avLst/>
          </a:prstGeom>
        </p:spPr>
      </p:pic>
      <p:sp>
        <p:nvSpPr>
          <p:cNvPr id="13" name="ZoneTexte 12">
            <a:extLst>
              <a:ext uri="{FF2B5EF4-FFF2-40B4-BE49-F238E27FC236}">
                <a16:creationId xmlns:a16="http://schemas.microsoft.com/office/drawing/2014/main" id="{44928689-7C08-A707-B259-43FBA5EA19F2}"/>
              </a:ext>
            </a:extLst>
          </p:cNvPr>
          <p:cNvSpPr txBox="1"/>
          <p:nvPr/>
        </p:nvSpPr>
        <p:spPr>
          <a:xfrm>
            <a:off x="1813811" y="5703757"/>
            <a:ext cx="1154242" cy="523220"/>
          </a:xfrm>
          <a:prstGeom prst="rect">
            <a:avLst/>
          </a:prstGeom>
          <a:noFill/>
        </p:spPr>
        <p:txBody>
          <a:bodyPr wrap="square" rtlCol="0">
            <a:spAutoFit/>
          </a:bodyPr>
          <a:lstStyle/>
          <a:p>
            <a:r>
              <a:rPr lang="fr-FR" sz="2800" b="1" dirty="0"/>
              <a:t>NMP</a:t>
            </a:r>
          </a:p>
        </p:txBody>
      </p:sp>
      <p:sp>
        <p:nvSpPr>
          <p:cNvPr id="14" name="ZoneTexte 13">
            <a:extLst>
              <a:ext uri="{FF2B5EF4-FFF2-40B4-BE49-F238E27FC236}">
                <a16:creationId xmlns:a16="http://schemas.microsoft.com/office/drawing/2014/main" id="{E6128774-1E1E-B25E-8612-DCE78C45A7B6}"/>
              </a:ext>
            </a:extLst>
          </p:cNvPr>
          <p:cNvSpPr txBox="1"/>
          <p:nvPr/>
        </p:nvSpPr>
        <p:spPr>
          <a:xfrm>
            <a:off x="9701145" y="5856157"/>
            <a:ext cx="1154242" cy="523220"/>
          </a:xfrm>
          <a:prstGeom prst="rect">
            <a:avLst/>
          </a:prstGeom>
          <a:noFill/>
        </p:spPr>
        <p:txBody>
          <a:bodyPr wrap="square" rtlCol="0">
            <a:spAutoFit/>
          </a:bodyPr>
          <a:lstStyle/>
          <a:p>
            <a:r>
              <a:rPr lang="fr-FR" sz="2800" b="1" dirty="0"/>
              <a:t>NDP</a:t>
            </a:r>
          </a:p>
        </p:txBody>
      </p:sp>
      <p:sp>
        <p:nvSpPr>
          <p:cNvPr id="15" name="ZoneTexte 14">
            <a:extLst>
              <a:ext uri="{FF2B5EF4-FFF2-40B4-BE49-F238E27FC236}">
                <a16:creationId xmlns:a16="http://schemas.microsoft.com/office/drawing/2014/main" id="{396CF6D8-A39B-3821-3CDD-256A391198A8}"/>
              </a:ext>
            </a:extLst>
          </p:cNvPr>
          <p:cNvSpPr txBox="1"/>
          <p:nvPr/>
        </p:nvSpPr>
        <p:spPr>
          <a:xfrm>
            <a:off x="8329536" y="3049782"/>
            <a:ext cx="359763" cy="461665"/>
          </a:xfrm>
          <a:prstGeom prst="rect">
            <a:avLst/>
          </a:prstGeom>
          <a:noFill/>
        </p:spPr>
        <p:txBody>
          <a:bodyPr wrap="square" rtlCol="0">
            <a:spAutoFit/>
          </a:bodyPr>
          <a:lstStyle/>
          <a:p>
            <a:r>
              <a:rPr lang="el-GR" sz="2400" b="1" dirty="0">
                <a:solidFill>
                  <a:srgbClr val="FF0000"/>
                </a:solidFill>
                <a:latin typeface="Calibri" panose="020F0502020204030204" pitchFamily="34" charset="0"/>
                <a:ea typeface="Calibri" panose="020F0502020204030204" pitchFamily="34" charset="0"/>
                <a:cs typeface="Calibri" panose="020F0502020204030204" pitchFamily="34" charset="0"/>
              </a:rPr>
              <a:t>α</a:t>
            </a:r>
            <a:endParaRPr lang="fr-FR" sz="2400" b="1" dirty="0">
              <a:solidFill>
                <a:srgbClr val="FF0000"/>
              </a:solidFill>
            </a:endParaRPr>
          </a:p>
        </p:txBody>
      </p:sp>
      <p:sp>
        <p:nvSpPr>
          <p:cNvPr id="16" name="ZoneTexte 15">
            <a:extLst>
              <a:ext uri="{FF2B5EF4-FFF2-40B4-BE49-F238E27FC236}">
                <a16:creationId xmlns:a16="http://schemas.microsoft.com/office/drawing/2014/main" id="{A9670F8B-A882-CAC8-1A14-25A737B23D91}"/>
              </a:ext>
            </a:extLst>
          </p:cNvPr>
          <p:cNvSpPr txBox="1"/>
          <p:nvPr/>
        </p:nvSpPr>
        <p:spPr>
          <a:xfrm>
            <a:off x="7282725" y="3067272"/>
            <a:ext cx="359763" cy="461665"/>
          </a:xfrm>
          <a:prstGeom prst="rect">
            <a:avLst/>
          </a:prstGeom>
          <a:noFill/>
        </p:spPr>
        <p:txBody>
          <a:bodyPr wrap="square" rtlCol="0">
            <a:spAutoFit/>
          </a:bodyPr>
          <a:lstStyle/>
          <a:p>
            <a:r>
              <a:rPr lang="el-GR" sz="2400" b="1" dirty="0">
                <a:solidFill>
                  <a:srgbClr val="FF0000"/>
                </a:solidFill>
              </a:rPr>
              <a:t>β</a:t>
            </a:r>
            <a:endParaRPr lang="fr-FR" sz="2400" b="1" dirty="0">
              <a:solidFill>
                <a:srgbClr val="FF0000"/>
              </a:solidFill>
            </a:endParaRPr>
          </a:p>
        </p:txBody>
      </p:sp>
      <p:sp>
        <p:nvSpPr>
          <p:cNvPr id="17" name="ZoneTexte 16">
            <a:extLst>
              <a:ext uri="{FF2B5EF4-FFF2-40B4-BE49-F238E27FC236}">
                <a16:creationId xmlns:a16="http://schemas.microsoft.com/office/drawing/2014/main" id="{E1BAE016-03D3-5A3B-8027-ADEA503A1BB3}"/>
              </a:ext>
            </a:extLst>
          </p:cNvPr>
          <p:cNvSpPr txBox="1"/>
          <p:nvPr/>
        </p:nvSpPr>
        <p:spPr>
          <a:xfrm>
            <a:off x="5636301" y="2251937"/>
            <a:ext cx="1391125" cy="584775"/>
          </a:xfrm>
          <a:prstGeom prst="rect">
            <a:avLst/>
          </a:prstGeom>
          <a:noFill/>
        </p:spPr>
        <p:txBody>
          <a:bodyPr wrap="square" rtlCol="0">
            <a:spAutoFit/>
          </a:bodyPr>
          <a:lstStyle/>
          <a:p>
            <a:r>
              <a:rPr lang="fr-FR" sz="3200" b="1" dirty="0">
                <a:solidFill>
                  <a:schemeClr val="accent1"/>
                </a:solidFill>
              </a:rPr>
              <a:t>P</a:t>
            </a:r>
            <a:r>
              <a:rPr lang="fr-FR" b="1" i="0" u="none" strike="noStrike" baseline="-25000" dirty="0">
                <a:solidFill>
                  <a:srgbClr val="FF0000"/>
                </a:solidFill>
                <a:effectLst/>
                <a:latin typeface="Arial" panose="020B0604020202020204" pitchFamily="34" charset="0"/>
              </a:rPr>
              <a:t>  </a:t>
            </a:r>
            <a:r>
              <a:rPr lang="fr-FR" b="1" i="0" u="none" strike="noStrike" dirty="0">
                <a:solidFill>
                  <a:srgbClr val="FF0000"/>
                </a:solidFill>
                <a:effectLst/>
                <a:latin typeface="Arial" panose="020B0604020202020204" pitchFamily="34" charset="0"/>
              </a:rPr>
              <a:t> </a:t>
            </a:r>
            <a:r>
              <a:rPr lang="fr-FR" b="1" i="0" u="none" strike="noStrike" dirty="0">
                <a:solidFill>
                  <a:schemeClr val="accent1"/>
                </a:solidFill>
                <a:effectLst/>
                <a:latin typeface="Arial" panose="020B0604020202020204" pitchFamily="34" charset="0"/>
              </a:rPr>
              <a:t>(NTP)</a:t>
            </a:r>
            <a:endParaRPr lang="fr-FR" sz="2400" b="1" baseline="-25000" dirty="0">
              <a:solidFill>
                <a:schemeClr val="accent1"/>
              </a:solidFill>
            </a:endParaRPr>
          </a:p>
        </p:txBody>
      </p:sp>
      <p:cxnSp>
        <p:nvCxnSpPr>
          <p:cNvPr id="19" name="Connecteur droit avec flèche 18">
            <a:extLst>
              <a:ext uri="{FF2B5EF4-FFF2-40B4-BE49-F238E27FC236}">
                <a16:creationId xmlns:a16="http://schemas.microsoft.com/office/drawing/2014/main" id="{EF111E5A-DA33-F45A-D8DA-576D19C1A6AD}"/>
              </a:ext>
            </a:extLst>
          </p:cNvPr>
          <p:cNvCxnSpPr>
            <a:cxnSpLocks/>
          </p:cNvCxnSpPr>
          <p:nvPr/>
        </p:nvCxnSpPr>
        <p:spPr>
          <a:xfrm>
            <a:off x="5975834" y="2885593"/>
            <a:ext cx="544886" cy="4377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8" name="Image 7" descr="Une image contenant crochet, objets en métal, levier&#10;&#10;Description générée automatiquement">
            <a:extLst>
              <a:ext uri="{FF2B5EF4-FFF2-40B4-BE49-F238E27FC236}">
                <a16:creationId xmlns:a16="http://schemas.microsoft.com/office/drawing/2014/main" id="{310FE0C0-19E1-9F43-E690-0B67437658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2311" y="2639124"/>
            <a:ext cx="163523" cy="246469"/>
          </a:xfrm>
          <a:prstGeom prst="rect">
            <a:avLst/>
          </a:prstGeom>
        </p:spPr>
      </p:pic>
      <p:cxnSp>
        <p:nvCxnSpPr>
          <p:cNvPr id="3" name="Connecteur droit 2">
            <a:extLst>
              <a:ext uri="{FF2B5EF4-FFF2-40B4-BE49-F238E27FC236}">
                <a16:creationId xmlns:a16="http://schemas.microsoft.com/office/drawing/2014/main" id="{9D9D5973-F383-A9D0-BA94-4D4A36746055}"/>
              </a:ext>
            </a:extLst>
          </p:cNvPr>
          <p:cNvCxnSpPr>
            <a:cxnSpLocks/>
          </p:cNvCxnSpPr>
          <p:nvPr/>
        </p:nvCxnSpPr>
        <p:spPr>
          <a:xfrm>
            <a:off x="1160488" y="1358900"/>
            <a:ext cx="170971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3880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0CF2CBC2-E19F-9C8D-F628-411EC1BA6B21}"/>
              </a:ext>
            </a:extLst>
          </p:cNvPr>
          <p:cNvSpPr txBox="1">
            <a:spLocks/>
          </p:cNvSpPr>
          <p:nvPr/>
        </p:nvSpPr>
        <p:spPr>
          <a:xfrm>
            <a:off x="838200" y="896234"/>
            <a:ext cx="11353800" cy="59617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Nucléotides : Fonctions</a:t>
            </a:r>
          </a:p>
          <a:p>
            <a:pPr marL="0" indent="0">
              <a:buNone/>
            </a:pPr>
            <a:r>
              <a:rPr lang="fr-FR" dirty="0"/>
              <a:t>    - les Nucléotides sont les éléments de base des Acides Nucléiques</a:t>
            </a:r>
          </a:p>
          <a:p>
            <a:pPr marL="0" indent="0">
              <a:buNone/>
            </a:pPr>
            <a:r>
              <a:rPr lang="fr-FR" dirty="0"/>
              <a:t>    - </a:t>
            </a:r>
            <a:r>
              <a:rPr lang="fr-FR" dirty="0">
                <a:solidFill>
                  <a:srgbClr val="202124"/>
                </a:solidFill>
                <a:latin typeface="inherit"/>
              </a:rPr>
              <a:t>c</a:t>
            </a:r>
            <a:r>
              <a:rPr kumimoji="0" lang="fr-FR" altLang="fr-FR" sz="2800" b="0" i="0" u="none" strike="noStrike" cap="none" normalizeH="0" baseline="0" dirty="0">
                <a:ln>
                  <a:noFill/>
                </a:ln>
                <a:solidFill>
                  <a:srgbClr val="202124"/>
                </a:solidFill>
                <a:effectLst/>
                <a:latin typeface="inherit"/>
              </a:rPr>
              <a:t>e sont des liens chimiques essentiels dans la réponse des cellules aux hormones et autres stimuli extracellulaires, ex. (</a:t>
            </a:r>
            <a:r>
              <a:rPr kumimoji="0" lang="fr-FR" altLang="fr-FR" sz="2800" b="0" i="0" u="none" strike="noStrike" cap="none" normalizeH="0" baseline="0" dirty="0" err="1">
                <a:ln>
                  <a:noFill/>
                </a:ln>
                <a:solidFill>
                  <a:srgbClr val="202124"/>
                </a:solidFill>
                <a:effectLst/>
                <a:latin typeface="inherit"/>
              </a:rPr>
              <a:t>AMPc</a:t>
            </a:r>
            <a:r>
              <a:rPr kumimoji="0" lang="fr-FR" altLang="fr-FR" sz="2800" b="0" i="0" u="none" strike="noStrike" cap="none" normalizeH="0" baseline="0" dirty="0">
                <a:ln>
                  <a:noFill/>
                </a:ln>
                <a:solidFill>
                  <a:srgbClr val="202124"/>
                </a:solidFill>
                <a:effectLst/>
                <a:latin typeface="inherit"/>
              </a:rPr>
              <a:t>)</a:t>
            </a:r>
          </a:p>
          <a:p>
            <a:pPr marL="0" marR="0" lvl="0" indent="0" algn="l" defTabSz="914400" rtl="0" eaLnBrk="0" fontAlgn="base" latinLnBrk="0" hangingPunct="0">
              <a:lnSpc>
                <a:spcPct val="100000"/>
              </a:lnSpc>
              <a:spcBef>
                <a:spcPct val="0"/>
              </a:spcBef>
              <a:spcAft>
                <a:spcPct val="0"/>
              </a:spcAft>
              <a:buClrTx/>
              <a:buSzTx/>
              <a:buFontTx/>
              <a:buNone/>
              <a:tabLst/>
              <a:defRPr/>
            </a:pPr>
            <a:r>
              <a:rPr lang="fr-FR" altLang="fr-FR" dirty="0">
                <a:solidFill>
                  <a:srgbClr val="202124"/>
                </a:solidFill>
                <a:latin typeface="inherit"/>
              </a:rPr>
              <a:t>    - </a:t>
            </a:r>
            <a:r>
              <a:rPr kumimoji="0" lang="fr-FR" altLang="fr-FR" sz="1200" b="0" i="0" u="none" strike="noStrike" cap="none" normalizeH="0" baseline="0" dirty="0">
                <a:ln>
                  <a:noFill/>
                </a:ln>
                <a:solidFill>
                  <a:schemeClr val="tx1"/>
                </a:solidFill>
                <a:effectLst/>
              </a:rPr>
              <a:t> </a:t>
            </a:r>
            <a:r>
              <a:rPr lang="fr-FR" altLang="fr-FR" dirty="0">
                <a:solidFill>
                  <a:srgbClr val="202124"/>
                </a:solidFill>
                <a:latin typeface="inherit"/>
              </a:rPr>
              <a:t>Ils constituent la monnaie énergétique des transactions métaboliques (principalement l’ATP). </a:t>
            </a:r>
          </a:p>
          <a:p>
            <a:pPr marL="0" marR="0" lvl="0" indent="0" algn="l" defTabSz="914400" rtl="0" eaLnBrk="0" fontAlgn="base" latinLnBrk="0" hangingPunct="0">
              <a:lnSpc>
                <a:spcPct val="100000"/>
              </a:lnSpc>
              <a:spcBef>
                <a:spcPct val="0"/>
              </a:spcBef>
              <a:spcAft>
                <a:spcPct val="0"/>
              </a:spcAft>
              <a:buClrTx/>
              <a:buSzTx/>
              <a:buFontTx/>
              <a:buNone/>
              <a:tabLst/>
              <a:defRPr/>
            </a:pPr>
            <a:r>
              <a:rPr lang="fr-FR" altLang="fr-FR" dirty="0">
                <a:solidFill>
                  <a:srgbClr val="202124"/>
                </a:solidFill>
                <a:latin typeface="inherit"/>
              </a:rPr>
              <a:t>    - Ce sont des composants structurels d’un ensemble de cofacteurs enzymatiques et d’intermédiaires métaboliques, ex. (FAD, NAD</a:t>
            </a:r>
            <a:r>
              <a:rPr lang="fr-FR" altLang="fr-FR" baseline="30000" dirty="0">
                <a:solidFill>
                  <a:srgbClr val="202124"/>
                </a:solidFill>
                <a:latin typeface="inherit"/>
              </a:rPr>
              <a:t>+</a:t>
            </a:r>
            <a:r>
              <a:rPr lang="fr-FR" altLang="fr-FR" dirty="0">
                <a:solidFill>
                  <a:srgbClr val="202124"/>
                </a:solidFill>
                <a:latin typeface="inherit"/>
              </a:rPr>
              <a:t>, FMN)</a:t>
            </a:r>
          </a:p>
          <a:p>
            <a:pPr marL="0" indent="0">
              <a:buNone/>
            </a:pPr>
            <a:endParaRPr kumimoji="0" lang="fr-FR" altLang="fr-FR" sz="2000" b="0" i="0" u="none" strike="noStrike" cap="none" normalizeH="0" baseline="0" dirty="0">
              <a:ln>
                <a:noFill/>
              </a:ln>
              <a:solidFill>
                <a:schemeClr val="tx1"/>
              </a:solidFill>
              <a:effectLst/>
              <a:latin typeface="Arial" panose="020B0604020202020204" pitchFamily="34" charset="0"/>
            </a:endParaRPr>
          </a:p>
          <a:p>
            <a:pPr marL="0" indent="0">
              <a:buNone/>
            </a:pPr>
            <a:r>
              <a:rPr lang="fr-FR" dirty="0"/>
              <a:t> </a:t>
            </a:r>
          </a:p>
        </p:txBody>
      </p:sp>
      <p:sp>
        <p:nvSpPr>
          <p:cNvPr id="5" name="Titre 1">
            <a:extLst>
              <a:ext uri="{FF2B5EF4-FFF2-40B4-BE49-F238E27FC236}">
                <a16:creationId xmlns:a16="http://schemas.microsoft.com/office/drawing/2014/main" id="{4C982517-D4F2-FDE2-65C3-3D5F296E40DC}"/>
              </a:ext>
            </a:extLst>
          </p:cNvPr>
          <p:cNvSpPr txBox="1">
            <a:spLocks/>
          </p:cNvSpPr>
          <p:nvPr/>
        </p:nvSpPr>
        <p:spPr>
          <a:xfrm>
            <a:off x="838200" y="3778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sp>
        <p:nvSpPr>
          <p:cNvPr id="2" name="Rectangle 1">
            <a:extLst>
              <a:ext uri="{FF2B5EF4-FFF2-40B4-BE49-F238E27FC236}">
                <a16:creationId xmlns:a16="http://schemas.microsoft.com/office/drawing/2014/main" id="{CC8744E9-BC64-27C4-C593-5A2C300381B6}"/>
              </a:ext>
            </a:extLst>
          </p:cNvPr>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3" name="Rectangle 2">
            <a:extLst>
              <a:ext uri="{FF2B5EF4-FFF2-40B4-BE49-F238E27FC236}">
                <a16:creationId xmlns:a16="http://schemas.microsoft.com/office/drawing/2014/main" id="{120EEE31-5E20-73C1-4972-96CD9390AE42}"/>
              </a:ext>
            </a:extLst>
          </p:cNvPr>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7" name="Image 6">
            <a:extLst>
              <a:ext uri="{FF2B5EF4-FFF2-40B4-BE49-F238E27FC236}">
                <a16:creationId xmlns:a16="http://schemas.microsoft.com/office/drawing/2014/main" id="{1D3FFDFC-EF4F-13E7-DCAD-B280C3EDE890}"/>
              </a:ext>
            </a:extLst>
          </p:cNvPr>
          <p:cNvPicPr>
            <a:picLocks noChangeAspect="1"/>
          </p:cNvPicPr>
          <p:nvPr/>
        </p:nvPicPr>
        <p:blipFill>
          <a:blip r:embed="rId3">
            <a:lum bright="-20000" contrast="40000"/>
          </a:blip>
          <a:stretch>
            <a:fillRect/>
          </a:stretch>
        </p:blipFill>
        <p:spPr>
          <a:xfrm>
            <a:off x="4043393" y="4558510"/>
            <a:ext cx="2679826" cy="2299489"/>
          </a:xfrm>
          <a:prstGeom prst="rect">
            <a:avLst/>
          </a:prstGeom>
        </p:spPr>
      </p:pic>
      <p:sp>
        <p:nvSpPr>
          <p:cNvPr id="8" name="ZoneTexte 7">
            <a:extLst>
              <a:ext uri="{FF2B5EF4-FFF2-40B4-BE49-F238E27FC236}">
                <a16:creationId xmlns:a16="http://schemas.microsoft.com/office/drawing/2014/main" id="{572CDD98-3E71-E995-9CD7-4DB43BD14606}"/>
              </a:ext>
            </a:extLst>
          </p:cNvPr>
          <p:cNvSpPr txBox="1"/>
          <p:nvPr/>
        </p:nvSpPr>
        <p:spPr>
          <a:xfrm>
            <a:off x="2245659" y="5708254"/>
            <a:ext cx="1627094" cy="461665"/>
          </a:xfrm>
          <a:prstGeom prst="rect">
            <a:avLst/>
          </a:prstGeom>
          <a:noFill/>
        </p:spPr>
        <p:txBody>
          <a:bodyPr wrap="square" rtlCol="0">
            <a:spAutoFit/>
          </a:bodyPr>
          <a:lstStyle/>
          <a:p>
            <a:r>
              <a:rPr lang="fr-FR" sz="2400" b="1" dirty="0" err="1"/>
              <a:t>AMPc</a:t>
            </a:r>
            <a:endParaRPr lang="fr-FR" sz="2400" b="1" dirty="0"/>
          </a:p>
        </p:txBody>
      </p:sp>
      <p:cxnSp>
        <p:nvCxnSpPr>
          <p:cNvPr id="9" name="Connecteur droit 8">
            <a:extLst>
              <a:ext uri="{FF2B5EF4-FFF2-40B4-BE49-F238E27FC236}">
                <a16:creationId xmlns:a16="http://schemas.microsoft.com/office/drawing/2014/main" id="{34BA3D79-1522-D280-4350-AFC6CD10BECE}"/>
              </a:ext>
            </a:extLst>
          </p:cNvPr>
          <p:cNvCxnSpPr>
            <a:cxnSpLocks/>
          </p:cNvCxnSpPr>
          <p:nvPr/>
        </p:nvCxnSpPr>
        <p:spPr>
          <a:xfrm>
            <a:off x="1145242" y="1346200"/>
            <a:ext cx="169955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643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57BA372D-F978-5B49-3AC4-5F0DE830F058}"/>
              </a:ext>
            </a:extLst>
          </p:cNvPr>
          <p:cNvSpPr txBox="1">
            <a:spLocks/>
          </p:cNvSpPr>
          <p:nvPr/>
        </p:nvSpPr>
        <p:spPr>
          <a:xfrm>
            <a:off x="703289" y="847387"/>
            <a:ext cx="11353800" cy="596176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 L’ADN est le support de l’information génétique</a:t>
            </a:r>
          </a:p>
          <a:p>
            <a:pPr marL="0" indent="0">
              <a:buNone/>
            </a:pPr>
            <a:r>
              <a:rPr lang="fr-FR" dirty="0"/>
              <a:t>  - L’ADN est localisé surtout au niveau du noyau des cellules et un peu dans la Mitochondrie</a:t>
            </a:r>
          </a:p>
          <a:p>
            <a:pPr marL="0" indent="0">
              <a:buNone/>
            </a:pPr>
            <a:r>
              <a:rPr lang="fr-FR" dirty="0"/>
              <a:t>  - L’ADN mitochondrial est responsable de l’hérédité maternelle</a:t>
            </a:r>
          </a:p>
          <a:p>
            <a:pPr marL="0" indent="0">
              <a:buNone/>
            </a:pPr>
            <a:r>
              <a:rPr lang="fr-FR" dirty="0"/>
              <a:t>  - L’ADN est un polynucléotide contenant le désoxyribose et jamais d’Uracile.</a:t>
            </a:r>
          </a:p>
          <a:p>
            <a:pPr marL="0" indent="0">
              <a:buNone/>
            </a:pPr>
            <a:r>
              <a:rPr lang="fr-FR" dirty="0"/>
              <a:t>  - Dans les cellules, l'ADN est organisé en chromosomes. Ces derniers ont pour fonction de rendre l'ADN plus compact à l'aide de protéines, notamment d'histones, qui forment, avec les acides nucléiques, une substance appelée  chromatine.</a:t>
            </a:r>
          </a:p>
          <a:p>
            <a:pPr marL="0" indent="0">
              <a:buNone/>
            </a:pPr>
            <a:r>
              <a:rPr lang="fr-FR" dirty="0"/>
              <a:t>  - L’ADN est un polymère de nucléotides reliés par liaison phosphodiester. L’hydroxyle en 3’ de la partie osidique du premier nucléotide est uni à l’hydroxyle en 5’ de l’ose du nucléotide adjacent. Par convention, on lit toujours le polynucléotide dans le sens 5’ vers 3’. Voyons ceci sur la diapositive suivante :</a:t>
            </a:r>
          </a:p>
          <a:p>
            <a:pPr marL="0" indent="0">
              <a:buNone/>
            </a:pPr>
            <a:r>
              <a:rPr lang="fr-FR" dirty="0"/>
              <a:t>                                               </a:t>
            </a:r>
            <a:r>
              <a:rPr lang="fr-FR" dirty="0">
                <a:solidFill>
                  <a:srgbClr val="002060"/>
                </a:solidFill>
              </a:rPr>
              <a:t>P</a:t>
            </a:r>
            <a:r>
              <a:rPr lang="fr-FR" dirty="0"/>
              <a:t>-C-T-G-A-T-C-G……….C-T-A-</a:t>
            </a:r>
            <a:r>
              <a:rPr lang="fr-FR" dirty="0">
                <a:solidFill>
                  <a:srgbClr val="002060"/>
                </a:solidFill>
              </a:rPr>
              <a:t>OH</a:t>
            </a:r>
          </a:p>
        </p:txBody>
      </p:sp>
      <p:sp>
        <p:nvSpPr>
          <p:cNvPr id="5" name="Titre 1">
            <a:extLst>
              <a:ext uri="{FF2B5EF4-FFF2-40B4-BE49-F238E27FC236}">
                <a16:creationId xmlns:a16="http://schemas.microsoft.com/office/drawing/2014/main" id="{B369DA30-0560-554D-FCD9-A41128C86646}"/>
              </a:ext>
            </a:extLst>
          </p:cNvPr>
          <p:cNvSpPr txBox="1">
            <a:spLocks/>
          </p:cNvSpPr>
          <p:nvPr/>
        </p:nvSpPr>
        <p:spPr>
          <a:xfrm>
            <a:off x="838200" y="269818"/>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 : ADN</a:t>
            </a:r>
            <a:r>
              <a:rPr lang="fr-FR" sz="2000" b="1" dirty="0">
                <a:solidFill>
                  <a:srgbClr val="C00000"/>
                </a:solidFill>
              </a:rPr>
              <a:t>  </a:t>
            </a:r>
            <a:r>
              <a:rPr lang="fr-FR" sz="1400" b="1" dirty="0">
                <a:solidFill>
                  <a:srgbClr val="C00000"/>
                </a:solidFill>
              </a:rPr>
              <a:t> </a:t>
            </a:r>
          </a:p>
        </p:txBody>
      </p:sp>
      <p:sp>
        <p:nvSpPr>
          <p:cNvPr id="2" name="ZoneTexte 1">
            <a:extLst>
              <a:ext uri="{FF2B5EF4-FFF2-40B4-BE49-F238E27FC236}">
                <a16:creationId xmlns:a16="http://schemas.microsoft.com/office/drawing/2014/main" id="{1F17B605-F5F4-8D92-F758-84F1E072398B}"/>
              </a:ext>
            </a:extLst>
          </p:cNvPr>
          <p:cNvSpPr txBox="1"/>
          <p:nvPr/>
        </p:nvSpPr>
        <p:spPr>
          <a:xfrm>
            <a:off x="4362138" y="6550701"/>
            <a:ext cx="374754" cy="382250"/>
          </a:xfrm>
          <a:prstGeom prst="rect">
            <a:avLst/>
          </a:prstGeom>
          <a:noFill/>
        </p:spPr>
        <p:txBody>
          <a:bodyPr wrap="square" rtlCol="0">
            <a:spAutoFit/>
          </a:bodyPr>
          <a:lstStyle/>
          <a:p>
            <a:r>
              <a:rPr lang="fr-FR" b="1" dirty="0">
                <a:solidFill>
                  <a:srgbClr val="002060"/>
                </a:solidFill>
              </a:rPr>
              <a:t>5’</a:t>
            </a:r>
          </a:p>
        </p:txBody>
      </p:sp>
      <p:sp>
        <p:nvSpPr>
          <p:cNvPr id="3" name="ZoneTexte 2">
            <a:extLst>
              <a:ext uri="{FF2B5EF4-FFF2-40B4-BE49-F238E27FC236}">
                <a16:creationId xmlns:a16="http://schemas.microsoft.com/office/drawing/2014/main" id="{068A4511-6D89-C609-24F9-69097C4C4604}"/>
              </a:ext>
            </a:extLst>
          </p:cNvPr>
          <p:cNvSpPr txBox="1"/>
          <p:nvPr/>
        </p:nvSpPr>
        <p:spPr>
          <a:xfrm>
            <a:off x="8426963" y="6508231"/>
            <a:ext cx="374754" cy="382250"/>
          </a:xfrm>
          <a:prstGeom prst="rect">
            <a:avLst/>
          </a:prstGeom>
          <a:noFill/>
        </p:spPr>
        <p:txBody>
          <a:bodyPr wrap="square" rtlCol="0">
            <a:spAutoFit/>
          </a:bodyPr>
          <a:lstStyle/>
          <a:p>
            <a:r>
              <a:rPr lang="fr-FR" b="1" dirty="0">
                <a:solidFill>
                  <a:srgbClr val="002060"/>
                </a:solidFill>
              </a:rPr>
              <a:t>3’</a:t>
            </a:r>
          </a:p>
        </p:txBody>
      </p:sp>
      <p:cxnSp>
        <p:nvCxnSpPr>
          <p:cNvPr id="7" name="Connecteur droit avec flèche 6">
            <a:extLst>
              <a:ext uri="{FF2B5EF4-FFF2-40B4-BE49-F238E27FC236}">
                <a16:creationId xmlns:a16="http://schemas.microsoft.com/office/drawing/2014/main" id="{241F375F-48F6-A4DC-B862-B1460FD3167F}"/>
              </a:ext>
            </a:extLst>
          </p:cNvPr>
          <p:cNvCxnSpPr>
            <a:cxnSpLocks/>
          </p:cNvCxnSpPr>
          <p:nvPr/>
        </p:nvCxnSpPr>
        <p:spPr>
          <a:xfrm>
            <a:off x="4654445" y="6738081"/>
            <a:ext cx="375503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Ellipse 8">
            <a:extLst>
              <a:ext uri="{FF2B5EF4-FFF2-40B4-BE49-F238E27FC236}">
                <a16:creationId xmlns:a16="http://schemas.microsoft.com/office/drawing/2014/main" id="{7B029D69-75BA-6E6A-77AC-289CCD121F50}"/>
              </a:ext>
            </a:extLst>
          </p:cNvPr>
          <p:cNvSpPr/>
          <p:nvPr/>
        </p:nvSpPr>
        <p:spPr>
          <a:xfrm>
            <a:off x="4182259" y="6325845"/>
            <a:ext cx="374754" cy="27232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6C51BFEC-79CE-8467-8616-12E9867BCF38}"/>
              </a:ext>
            </a:extLst>
          </p:cNvPr>
          <p:cNvSpPr/>
          <p:nvPr/>
        </p:nvSpPr>
        <p:spPr>
          <a:xfrm>
            <a:off x="8065961" y="6246574"/>
            <a:ext cx="435952" cy="39906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40501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4F8EEDB-57B8-62DC-5738-C16E8819BB0B}"/>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8" name="Image 7" descr="Une image contenant diagramme, Plan, ligne, texte&#10;&#10;Description générée automatiquement">
            <a:extLst>
              <a:ext uri="{FF2B5EF4-FFF2-40B4-BE49-F238E27FC236}">
                <a16:creationId xmlns:a16="http://schemas.microsoft.com/office/drawing/2014/main" id="{5796F083-6715-5C2C-0AC0-11253D1F8100}"/>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9000"/>
                    </a14:imgEffect>
                    <a14:imgEffect>
                      <a14:brightnessContrast bright="36000"/>
                    </a14:imgEffect>
                  </a14:imgLayer>
                </a14:imgProps>
              </a:ext>
              <a:ext uri="{28A0092B-C50C-407E-A947-70E740481C1C}">
                <a14:useLocalDpi xmlns:a14="http://schemas.microsoft.com/office/drawing/2010/main" val="0"/>
              </a:ext>
            </a:extLst>
          </a:blip>
          <a:stretch>
            <a:fillRect/>
          </a:stretch>
        </p:blipFill>
        <p:spPr>
          <a:xfrm>
            <a:off x="2214021" y="1176022"/>
            <a:ext cx="7763958" cy="4820043"/>
          </a:xfrm>
          <a:prstGeom prst="rect">
            <a:avLst/>
          </a:prstGeom>
        </p:spPr>
      </p:pic>
      <p:cxnSp>
        <p:nvCxnSpPr>
          <p:cNvPr id="10" name="Connecteur droit avec flèche 9">
            <a:extLst>
              <a:ext uri="{FF2B5EF4-FFF2-40B4-BE49-F238E27FC236}">
                <a16:creationId xmlns:a16="http://schemas.microsoft.com/office/drawing/2014/main" id="{D55836AC-C435-7607-72EB-CA8DAB041825}"/>
              </a:ext>
            </a:extLst>
          </p:cNvPr>
          <p:cNvCxnSpPr/>
          <p:nvPr/>
        </p:nvCxnSpPr>
        <p:spPr>
          <a:xfrm>
            <a:off x="1134729" y="1406854"/>
            <a:ext cx="0" cy="47518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1" name="ZoneTexte 10">
            <a:extLst>
              <a:ext uri="{FF2B5EF4-FFF2-40B4-BE49-F238E27FC236}">
                <a16:creationId xmlns:a16="http://schemas.microsoft.com/office/drawing/2014/main" id="{F6286356-3204-6A99-05C0-4C7E82C386F5}"/>
              </a:ext>
            </a:extLst>
          </p:cNvPr>
          <p:cNvSpPr txBox="1"/>
          <p:nvPr/>
        </p:nvSpPr>
        <p:spPr>
          <a:xfrm>
            <a:off x="599608" y="1176022"/>
            <a:ext cx="445182" cy="461665"/>
          </a:xfrm>
          <a:prstGeom prst="rect">
            <a:avLst/>
          </a:prstGeom>
          <a:noFill/>
        </p:spPr>
        <p:txBody>
          <a:bodyPr wrap="square" rtlCol="0">
            <a:spAutoFit/>
          </a:bodyPr>
          <a:lstStyle/>
          <a:p>
            <a:r>
              <a:rPr lang="fr-FR" sz="2400" b="1" dirty="0"/>
              <a:t>5’</a:t>
            </a:r>
          </a:p>
        </p:txBody>
      </p:sp>
      <p:sp>
        <p:nvSpPr>
          <p:cNvPr id="12" name="ZoneTexte 11">
            <a:extLst>
              <a:ext uri="{FF2B5EF4-FFF2-40B4-BE49-F238E27FC236}">
                <a16:creationId xmlns:a16="http://schemas.microsoft.com/office/drawing/2014/main" id="{7A933D81-053A-0590-4AC1-17B52959AB7F}"/>
              </a:ext>
            </a:extLst>
          </p:cNvPr>
          <p:cNvSpPr txBox="1"/>
          <p:nvPr/>
        </p:nvSpPr>
        <p:spPr>
          <a:xfrm>
            <a:off x="602108" y="5855452"/>
            <a:ext cx="445182" cy="461665"/>
          </a:xfrm>
          <a:prstGeom prst="rect">
            <a:avLst/>
          </a:prstGeom>
          <a:noFill/>
        </p:spPr>
        <p:txBody>
          <a:bodyPr wrap="square" rtlCol="0">
            <a:spAutoFit/>
          </a:bodyPr>
          <a:lstStyle/>
          <a:p>
            <a:r>
              <a:rPr lang="fr-FR" sz="2400" b="1" dirty="0"/>
              <a:t>3’</a:t>
            </a:r>
          </a:p>
        </p:txBody>
      </p:sp>
      <p:sp>
        <p:nvSpPr>
          <p:cNvPr id="13" name="Accolade ouvrante 12">
            <a:extLst>
              <a:ext uri="{FF2B5EF4-FFF2-40B4-BE49-F238E27FC236}">
                <a16:creationId xmlns:a16="http://schemas.microsoft.com/office/drawing/2014/main" id="{FB8483D2-725A-A15A-84BC-4241A3357B4E}"/>
              </a:ext>
            </a:extLst>
          </p:cNvPr>
          <p:cNvSpPr/>
          <p:nvPr/>
        </p:nvSpPr>
        <p:spPr>
          <a:xfrm>
            <a:off x="3837485" y="2623279"/>
            <a:ext cx="164890" cy="1259173"/>
          </a:xfrm>
          <a:prstGeom prst="leftBrace">
            <a:avLst/>
          </a:prstGeom>
          <a:ln>
            <a:solidFill>
              <a:srgbClr val="0070C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4" name="ZoneTexte 13">
            <a:extLst>
              <a:ext uri="{FF2B5EF4-FFF2-40B4-BE49-F238E27FC236}">
                <a16:creationId xmlns:a16="http://schemas.microsoft.com/office/drawing/2014/main" id="{38407581-2DF6-8224-1C3D-55A469156BAE}"/>
              </a:ext>
            </a:extLst>
          </p:cNvPr>
          <p:cNvSpPr txBox="1"/>
          <p:nvPr/>
        </p:nvSpPr>
        <p:spPr>
          <a:xfrm>
            <a:off x="1499017" y="3059668"/>
            <a:ext cx="2668249" cy="369332"/>
          </a:xfrm>
          <a:prstGeom prst="rect">
            <a:avLst/>
          </a:prstGeom>
          <a:noFill/>
        </p:spPr>
        <p:txBody>
          <a:bodyPr wrap="square" rtlCol="0">
            <a:spAutoFit/>
          </a:bodyPr>
          <a:lstStyle/>
          <a:p>
            <a:r>
              <a:rPr lang="fr-FR" b="1" dirty="0">
                <a:solidFill>
                  <a:schemeClr val="accent1"/>
                </a:solidFill>
              </a:rPr>
              <a:t>Liaison phosphodiester</a:t>
            </a:r>
          </a:p>
        </p:txBody>
      </p:sp>
      <p:sp>
        <p:nvSpPr>
          <p:cNvPr id="15" name="ZoneTexte 14">
            <a:extLst>
              <a:ext uri="{FF2B5EF4-FFF2-40B4-BE49-F238E27FC236}">
                <a16:creationId xmlns:a16="http://schemas.microsoft.com/office/drawing/2014/main" id="{243F6131-BA41-017E-8C8D-897F6EE1D977}"/>
              </a:ext>
            </a:extLst>
          </p:cNvPr>
          <p:cNvSpPr txBox="1"/>
          <p:nvPr/>
        </p:nvSpPr>
        <p:spPr>
          <a:xfrm>
            <a:off x="4002375" y="6317117"/>
            <a:ext cx="4931763" cy="523220"/>
          </a:xfrm>
          <a:prstGeom prst="rect">
            <a:avLst/>
          </a:prstGeom>
          <a:noFill/>
        </p:spPr>
        <p:txBody>
          <a:bodyPr wrap="square" rtlCol="0">
            <a:spAutoFit/>
          </a:bodyPr>
          <a:lstStyle/>
          <a:p>
            <a:r>
              <a:rPr lang="fr-FR" sz="2800" b="1" dirty="0"/>
              <a:t>Polynucléotide</a:t>
            </a:r>
          </a:p>
        </p:txBody>
      </p:sp>
    </p:spTree>
    <p:extLst>
      <p:ext uri="{BB962C8B-B14F-4D97-AF65-F5344CB8AC3E}">
        <p14:creationId xmlns:p14="http://schemas.microsoft.com/office/powerpoint/2010/main" val="3877781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D51B7C3-9685-69BA-DCD1-02C86093D071}"/>
              </a:ext>
            </a:extLst>
          </p:cNvPr>
          <p:cNvSpPr>
            <a:spLocks noGrp="1"/>
          </p:cNvSpPr>
          <p:nvPr>
            <p:ph idx="1"/>
          </p:nvPr>
        </p:nvSpPr>
        <p:spPr>
          <a:xfrm>
            <a:off x="838200" y="926214"/>
            <a:ext cx="11353800" cy="5931785"/>
          </a:xfrm>
        </p:spPr>
        <p:txBody>
          <a:bodyPr/>
          <a:lstStyle/>
          <a:p>
            <a:r>
              <a:rPr lang="fr-FR" u="sng" dirty="0"/>
              <a:t>ADN (Structure)</a:t>
            </a:r>
          </a:p>
          <a:p>
            <a:pPr marL="0" indent="0">
              <a:buNone/>
            </a:pPr>
            <a:r>
              <a:rPr lang="fr-FR" dirty="0"/>
              <a:t>  - Ce sont les études aux rayons X qui ont permis de constater que l’ADN est une molécule double brins antiparallèles. (linéaire chez les Eucaryotes, circulaire chez les Procaryotes, dans la Mitochondrie et le Chloroplaste)</a:t>
            </a:r>
          </a:p>
          <a:p>
            <a:pPr marL="0" indent="0">
              <a:buNone/>
            </a:pPr>
            <a:r>
              <a:rPr lang="fr-FR" dirty="0"/>
              <a:t>  - En général, la structure est une hélice </a:t>
            </a:r>
            <a:r>
              <a:rPr lang="fr-FR" sz="2800" b="0" i="0" u="none" strike="noStrike" baseline="0" dirty="0">
                <a:latin typeface="Times New Roman" panose="02020603050405020304" pitchFamily="18" charset="0"/>
              </a:rPr>
              <a:t>régulière d’un pas de 3,4 nm et de 2nm de diamètre. (10 nucléotides par tour d’hélice)</a:t>
            </a:r>
          </a:p>
          <a:p>
            <a:pPr marL="0" indent="0" algn="l">
              <a:buNone/>
            </a:pPr>
            <a:r>
              <a:rPr lang="fr-FR" dirty="0">
                <a:latin typeface="Times New Roman" panose="02020603050405020304" pitchFamily="18" charset="0"/>
              </a:rPr>
              <a:t>  - Des expériences ont montré qu’il y a autant de A que T et autant de G que de C : </a:t>
            </a:r>
            <a:r>
              <a:rPr lang="fr-FR" sz="2800" b="0" i="0" u="none" strike="noStrike" baseline="0" dirty="0">
                <a:latin typeface="Times-Roman"/>
              </a:rPr>
              <a:t>A=T et G=C , A+G = C+T , et A+T </a:t>
            </a:r>
            <a:r>
              <a:rPr lang="fr-FR" sz="2800" b="0" i="0" u="none" strike="noStrike" baseline="0" dirty="0">
                <a:latin typeface="CambriaMath"/>
              </a:rPr>
              <a:t>≠ </a:t>
            </a:r>
            <a:r>
              <a:rPr lang="fr-FR" sz="2800" b="0" i="0" u="none" strike="noStrike" baseline="0" dirty="0">
                <a:latin typeface="Times-Roman"/>
              </a:rPr>
              <a:t>G+C   (Règle de CHARGAFF)</a:t>
            </a:r>
            <a:r>
              <a:rPr lang="fr-FR" dirty="0">
                <a:latin typeface="Times New Roman" panose="02020603050405020304" pitchFamily="18" charset="0"/>
              </a:rPr>
              <a:t> </a:t>
            </a:r>
          </a:p>
          <a:p>
            <a:pPr marL="0" indent="0" algn="l">
              <a:buNone/>
            </a:pPr>
            <a:r>
              <a:rPr lang="fr-FR" sz="2800" b="0" i="0" u="none" strike="noStrike" baseline="0" dirty="0">
                <a:latin typeface="Times New Roman" panose="02020603050405020304" pitchFamily="18" charset="0"/>
              </a:rPr>
              <a:t>  </a:t>
            </a:r>
            <a:r>
              <a:rPr lang="fr-FR" dirty="0">
                <a:latin typeface="Times New Roman" panose="02020603050405020304" pitchFamily="18" charset="0"/>
              </a:rPr>
              <a:t>- </a:t>
            </a:r>
            <a:r>
              <a:rPr lang="fr-FR" sz="2800" b="0" i="0" u="none" strike="noStrike" baseline="0" dirty="0">
                <a:latin typeface="Times New Roman" panose="02020603050405020304" pitchFamily="18" charset="0"/>
              </a:rPr>
              <a:t>Les 2 brins sont associés par des liaisons hydrogènes entre les bases complémentaires et la conformation des sucres va définir le type d’ADN : A,B ou Z</a:t>
            </a:r>
            <a:endParaRPr lang="fr-FR" dirty="0"/>
          </a:p>
        </p:txBody>
      </p:sp>
      <p:sp>
        <p:nvSpPr>
          <p:cNvPr id="4" name="Titre 1">
            <a:extLst>
              <a:ext uri="{FF2B5EF4-FFF2-40B4-BE49-F238E27FC236}">
                <a16:creationId xmlns:a16="http://schemas.microsoft.com/office/drawing/2014/main" id="{860CE782-9C0A-47BF-913E-450A8D0C4449}"/>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6" name="Image 5" descr="Une image contenant ligne, diagramme, croquis, Police&#10;&#10;Description générée automatiquement">
            <a:extLst>
              <a:ext uri="{FF2B5EF4-FFF2-40B4-BE49-F238E27FC236}">
                <a16:creationId xmlns:a16="http://schemas.microsoft.com/office/drawing/2014/main" id="{727FEAA8-9018-9964-AD74-374F52F8B6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0318" y="5381469"/>
            <a:ext cx="2443761" cy="1343114"/>
          </a:xfrm>
          <a:prstGeom prst="rect">
            <a:avLst/>
          </a:prstGeom>
        </p:spPr>
      </p:pic>
      <p:pic>
        <p:nvPicPr>
          <p:cNvPr id="8" name="Image 7" descr="Une image contenant ligne, diagramme, croquis, Police&#10;&#10;Description générée automatiquement">
            <a:extLst>
              <a:ext uri="{FF2B5EF4-FFF2-40B4-BE49-F238E27FC236}">
                <a16:creationId xmlns:a16="http://schemas.microsoft.com/office/drawing/2014/main" id="{8CA52AA0-5EDB-53E5-BFFE-60CC129667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4697" y="5279039"/>
            <a:ext cx="2443761" cy="1323057"/>
          </a:xfrm>
          <a:prstGeom prst="rect">
            <a:avLst/>
          </a:prstGeom>
        </p:spPr>
      </p:pic>
      <p:sp>
        <p:nvSpPr>
          <p:cNvPr id="9" name="ZoneTexte 8">
            <a:extLst>
              <a:ext uri="{FF2B5EF4-FFF2-40B4-BE49-F238E27FC236}">
                <a16:creationId xmlns:a16="http://schemas.microsoft.com/office/drawing/2014/main" id="{BD7907B8-5B31-FFC2-DBDC-CD53777763B5}"/>
              </a:ext>
            </a:extLst>
          </p:cNvPr>
          <p:cNvSpPr txBox="1"/>
          <p:nvPr/>
        </p:nvSpPr>
        <p:spPr>
          <a:xfrm>
            <a:off x="1201151" y="6140432"/>
            <a:ext cx="2211246" cy="461665"/>
          </a:xfrm>
          <a:prstGeom prst="rect">
            <a:avLst/>
          </a:prstGeom>
          <a:noFill/>
        </p:spPr>
        <p:txBody>
          <a:bodyPr wrap="none" rtlCol="0">
            <a:spAutoFit/>
          </a:bodyPr>
          <a:lstStyle/>
          <a:p>
            <a:r>
              <a:rPr lang="fr-FR" sz="2400" b="1" dirty="0"/>
              <a:t>Conformation A</a:t>
            </a:r>
          </a:p>
        </p:txBody>
      </p:sp>
      <p:sp>
        <p:nvSpPr>
          <p:cNvPr id="10" name="ZoneTexte 9">
            <a:extLst>
              <a:ext uri="{FF2B5EF4-FFF2-40B4-BE49-F238E27FC236}">
                <a16:creationId xmlns:a16="http://schemas.microsoft.com/office/drawing/2014/main" id="{CF5F706A-6021-2460-6668-9D69400AE5C0}"/>
              </a:ext>
            </a:extLst>
          </p:cNvPr>
          <p:cNvSpPr txBox="1"/>
          <p:nvPr/>
        </p:nvSpPr>
        <p:spPr>
          <a:xfrm>
            <a:off x="7949226" y="6292832"/>
            <a:ext cx="4120936" cy="461665"/>
          </a:xfrm>
          <a:prstGeom prst="rect">
            <a:avLst/>
          </a:prstGeom>
          <a:noFill/>
        </p:spPr>
        <p:txBody>
          <a:bodyPr wrap="none" rtlCol="0">
            <a:spAutoFit/>
          </a:bodyPr>
          <a:lstStyle/>
          <a:p>
            <a:r>
              <a:rPr lang="fr-FR" sz="2400" b="1" dirty="0"/>
              <a:t>Conformation B (plus étendue)</a:t>
            </a:r>
          </a:p>
        </p:txBody>
      </p:sp>
      <p:sp>
        <p:nvSpPr>
          <p:cNvPr id="11" name="Arc 10">
            <a:extLst>
              <a:ext uri="{FF2B5EF4-FFF2-40B4-BE49-F238E27FC236}">
                <a16:creationId xmlns:a16="http://schemas.microsoft.com/office/drawing/2014/main" id="{6BCA4B8C-0C23-2A4C-4866-94C73C17DCC5}"/>
              </a:ext>
            </a:extLst>
          </p:cNvPr>
          <p:cNvSpPr/>
          <p:nvPr/>
        </p:nvSpPr>
        <p:spPr>
          <a:xfrm flipH="1">
            <a:off x="6096000" y="5666281"/>
            <a:ext cx="976004" cy="935815"/>
          </a:xfrm>
          <a:prstGeom prst="arc">
            <a:avLst>
              <a:gd name="adj1" fmla="val 16374227"/>
              <a:gd name="adj2" fmla="val 7063436"/>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Arc 11">
            <a:extLst>
              <a:ext uri="{FF2B5EF4-FFF2-40B4-BE49-F238E27FC236}">
                <a16:creationId xmlns:a16="http://schemas.microsoft.com/office/drawing/2014/main" id="{7255D3E7-1876-197C-2E4F-4631D3E297DB}"/>
              </a:ext>
            </a:extLst>
          </p:cNvPr>
          <p:cNvSpPr/>
          <p:nvPr/>
        </p:nvSpPr>
        <p:spPr>
          <a:xfrm flipH="1">
            <a:off x="2320978" y="5503890"/>
            <a:ext cx="976004" cy="312292"/>
          </a:xfrm>
          <a:prstGeom prst="arc">
            <a:avLst>
              <a:gd name="adj1" fmla="val 16200000"/>
              <a:gd name="adj2" fmla="val 8000682"/>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1770394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D5949145-3968-FB48-B0D7-08AABC1BD7A9}"/>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1026" name="Picture 2" descr="iGen3 02-14">
            <a:extLst>
              <a:ext uri="{FF2B5EF4-FFF2-40B4-BE49-F238E27FC236}">
                <a16:creationId xmlns:a16="http://schemas.microsoft.com/office/drawing/2014/main" id="{4EAAD770-91AA-55F2-5BD6-6A8945F79B4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85288" y="1093912"/>
            <a:ext cx="6821424" cy="4303776"/>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9D5AC74C-8949-97F7-82C2-B33492EFBD58}"/>
              </a:ext>
            </a:extLst>
          </p:cNvPr>
          <p:cNvSpPr txBox="1"/>
          <p:nvPr/>
        </p:nvSpPr>
        <p:spPr>
          <a:xfrm>
            <a:off x="3854521" y="5164231"/>
            <a:ext cx="5652191" cy="646331"/>
          </a:xfrm>
          <a:prstGeom prst="rect">
            <a:avLst/>
          </a:prstGeom>
          <a:noFill/>
        </p:spPr>
        <p:txBody>
          <a:bodyPr wrap="square" rtlCol="0">
            <a:spAutoFit/>
          </a:bodyPr>
          <a:lstStyle/>
          <a:p>
            <a:r>
              <a:rPr lang="fr-FR" dirty="0">
                <a:hlinkClick r:id="rId4"/>
              </a:rPr>
              <a:t>https://www.mun.ca/biology/scarr/iGen3_02-14.html</a:t>
            </a:r>
            <a:endParaRPr lang="fr-FR" dirty="0"/>
          </a:p>
          <a:p>
            <a:endParaRPr lang="fr-FR" dirty="0"/>
          </a:p>
        </p:txBody>
      </p:sp>
      <p:sp>
        <p:nvSpPr>
          <p:cNvPr id="6" name="ZoneTexte 5">
            <a:extLst>
              <a:ext uri="{FF2B5EF4-FFF2-40B4-BE49-F238E27FC236}">
                <a16:creationId xmlns:a16="http://schemas.microsoft.com/office/drawing/2014/main" id="{63566852-83F2-1665-2974-CE6B62912FBE}"/>
              </a:ext>
            </a:extLst>
          </p:cNvPr>
          <p:cNvSpPr txBox="1"/>
          <p:nvPr/>
        </p:nvSpPr>
        <p:spPr>
          <a:xfrm>
            <a:off x="254833" y="5621311"/>
            <a:ext cx="11937167" cy="1236689"/>
          </a:xfrm>
          <a:prstGeom prst="rect">
            <a:avLst/>
          </a:prstGeom>
          <a:noFill/>
        </p:spPr>
        <p:txBody>
          <a:bodyPr wrap="square" rtlCol="0">
            <a:spAutoFit/>
          </a:bodyPr>
          <a:lstStyle/>
          <a:p>
            <a:r>
              <a:rPr lang="fr-FR" b="1" i="0" dirty="0">
                <a:solidFill>
                  <a:srgbClr val="000000"/>
                </a:solidFill>
                <a:effectLst/>
                <a:latin typeface="Arial" panose="020B0604020202020204" pitchFamily="34" charset="0"/>
              </a:rPr>
              <a:t>La forme </a:t>
            </a:r>
            <a:r>
              <a:rPr lang="fr-FR" b="1" i="0" dirty="0">
                <a:solidFill>
                  <a:srgbClr val="002060"/>
                </a:solidFill>
                <a:effectLst/>
                <a:latin typeface="Arial" panose="020B0604020202020204" pitchFamily="34" charset="0"/>
              </a:rPr>
              <a:t>B</a:t>
            </a:r>
            <a:r>
              <a:rPr lang="fr-FR" b="1" i="0" dirty="0">
                <a:solidFill>
                  <a:srgbClr val="000000"/>
                </a:solidFill>
                <a:effectLst/>
                <a:latin typeface="Arial" panose="020B0604020202020204" pitchFamily="34" charset="0"/>
              </a:rPr>
              <a:t> droite [au milieu] est la forme standard dans les systèmes biologiques. La forme gauche </a:t>
            </a:r>
            <a:r>
              <a:rPr lang="fr-FR" b="1" i="0" dirty="0">
                <a:solidFill>
                  <a:srgbClr val="002060"/>
                </a:solidFill>
                <a:effectLst/>
                <a:latin typeface="Arial" panose="020B0604020202020204" pitchFamily="34" charset="0"/>
              </a:rPr>
              <a:t>Z</a:t>
            </a:r>
            <a:r>
              <a:rPr lang="fr-FR" b="1" i="0" dirty="0">
                <a:solidFill>
                  <a:srgbClr val="000000"/>
                </a:solidFill>
                <a:effectLst/>
                <a:latin typeface="Arial" panose="020B0604020202020204" pitchFamily="34" charset="0"/>
              </a:rPr>
              <a:t> [à droite] apparaît occasionnellement au milieu d'une molécule de forme B. Les bases sont coplanaires dans les formes B et Z. La forme </a:t>
            </a:r>
            <a:r>
              <a:rPr lang="fr-FR" b="1" i="0" dirty="0">
                <a:solidFill>
                  <a:srgbClr val="002060"/>
                </a:solidFill>
                <a:effectLst/>
                <a:latin typeface="Arial" panose="020B0604020202020204" pitchFamily="34" charset="0"/>
              </a:rPr>
              <a:t>A </a:t>
            </a:r>
            <a:r>
              <a:rPr lang="fr-FR" b="1" i="0" dirty="0">
                <a:solidFill>
                  <a:srgbClr val="000000"/>
                </a:solidFill>
                <a:effectLst/>
                <a:latin typeface="Arial" panose="020B0604020202020204" pitchFamily="34" charset="0"/>
              </a:rPr>
              <a:t>droite [à gauche] apparaît dans les structures cristallines où la concentration en eau est réduite : la structure est déformée et les bases ne sont plus coplanaires.</a:t>
            </a:r>
            <a:endParaRPr lang="fr-FR" b="1" dirty="0"/>
          </a:p>
        </p:txBody>
      </p:sp>
    </p:spTree>
    <p:extLst>
      <p:ext uri="{BB962C8B-B14F-4D97-AF65-F5344CB8AC3E}">
        <p14:creationId xmlns:p14="http://schemas.microsoft.com/office/powerpoint/2010/main" val="3941230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41C27F4-4BBC-101A-CFEF-34F486CBE714}"/>
              </a:ext>
            </a:extLst>
          </p:cNvPr>
          <p:cNvSpPr>
            <a:spLocks noGrp="1"/>
          </p:cNvSpPr>
          <p:nvPr>
            <p:ph idx="1"/>
          </p:nvPr>
        </p:nvSpPr>
        <p:spPr>
          <a:xfrm>
            <a:off x="403486" y="941204"/>
            <a:ext cx="11788514" cy="5916795"/>
          </a:xfrm>
        </p:spPr>
        <p:txBody>
          <a:bodyPr/>
          <a:lstStyle/>
          <a:p>
            <a:r>
              <a:rPr lang="fr-FR" u="sng" dirty="0"/>
              <a:t>ADN (appariement des Bases)</a:t>
            </a:r>
          </a:p>
          <a:p>
            <a:pPr marL="0" indent="0">
              <a:buNone/>
            </a:pPr>
            <a:r>
              <a:rPr lang="fr-FR" dirty="0"/>
              <a:t>   - </a:t>
            </a:r>
            <a:r>
              <a:rPr lang="fr-FR" sz="2800" b="0" i="0" u="none" strike="noStrike" baseline="0" dirty="0">
                <a:latin typeface="Times New Roman" panose="02020603050405020304" pitchFamily="18" charset="0"/>
              </a:rPr>
              <a:t>La structure en double hélice est maintenue grâce aux liaisons hydrogènes entre les bases d’une part mais aussi grâce aux forces d’empilement hydrophobes entre les bases.</a:t>
            </a:r>
            <a:endParaRPr lang="fr-FR" dirty="0"/>
          </a:p>
        </p:txBody>
      </p:sp>
      <p:sp>
        <p:nvSpPr>
          <p:cNvPr id="4" name="Titre 1">
            <a:extLst>
              <a:ext uri="{FF2B5EF4-FFF2-40B4-BE49-F238E27FC236}">
                <a16:creationId xmlns:a16="http://schemas.microsoft.com/office/drawing/2014/main" id="{68F647DE-4092-6BF0-5CF9-1B6A699A7489}"/>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6" name="Image 5" descr="Une image contenant diagramme, ligne, blanc, Police&#10;&#10;Description générée automatiquement">
            <a:extLst>
              <a:ext uri="{FF2B5EF4-FFF2-40B4-BE49-F238E27FC236}">
                <a16:creationId xmlns:a16="http://schemas.microsoft.com/office/drawing/2014/main" id="{86DE1E88-2090-0CDB-5A11-DB131F4DB22C}"/>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6739517" y="2935054"/>
            <a:ext cx="5267604" cy="3557820"/>
          </a:xfrm>
          <a:prstGeom prst="rect">
            <a:avLst/>
          </a:prstGeom>
        </p:spPr>
      </p:pic>
      <p:pic>
        <p:nvPicPr>
          <p:cNvPr id="8" name="Image 7" descr="Une image contenant diagramme, ligne, Police, blanc&#10;&#10;Description générée automatiquement">
            <a:extLst>
              <a:ext uri="{FF2B5EF4-FFF2-40B4-BE49-F238E27FC236}">
                <a16:creationId xmlns:a16="http://schemas.microsoft.com/office/drawing/2014/main" id="{903C34B7-73CC-A03F-AB4C-E8D5D0DFA95D}"/>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403487" y="2935055"/>
            <a:ext cx="5442678" cy="3557819"/>
          </a:xfrm>
          <a:prstGeom prst="rect">
            <a:avLst/>
          </a:prstGeom>
        </p:spPr>
      </p:pic>
      <p:sp>
        <p:nvSpPr>
          <p:cNvPr id="2" name="ZoneTexte 1">
            <a:extLst>
              <a:ext uri="{FF2B5EF4-FFF2-40B4-BE49-F238E27FC236}">
                <a16:creationId xmlns:a16="http://schemas.microsoft.com/office/drawing/2014/main" id="{59171737-2F13-F22A-6BE2-11A06C2A6337}"/>
              </a:ext>
            </a:extLst>
          </p:cNvPr>
          <p:cNvSpPr txBox="1"/>
          <p:nvPr/>
        </p:nvSpPr>
        <p:spPr>
          <a:xfrm>
            <a:off x="7810500" y="5892800"/>
            <a:ext cx="431800" cy="461665"/>
          </a:xfrm>
          <a:prstGeom prst="rect">
            <a:avLst/>
          </a:prstGeom>
          <a:noFill/>
        </p:spPr>
        <p:txBody>
          <a:bodyPr wrap="square" rtlCol="0">
            <a:spAutoFit/>
          </a:bodyPr>
          <a:lstStyle/>
          <a:p>
            <a:r>
              <a:rPr lang="fr-FR" sz="2400" dirty="0"/>
              <a:t>‘</a:t>
            </a:r>
          </a:p>
        </p:txBody>
      </p:sp>
    </p:spTree>
    <p:extLst>
      <p:ext uri="{BB962C8B-B14F-4D97-AF65-F5344CB8AC3E}">
        <p14:creationId xmlns:p14="http://schemas.microsoft.com/office/powerpoint/2010/main" val="3881618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2E03B93-04F9-EBF5-070B-E177C36E879C}"/>
              </a:ext>
            </a:extLst>
          </p:cNvPr>
          <p:cNvSpPr>
            <a:spLocks noGrp="1"/>
          </p:cNvSpPr>
          <p:nvPr>
            <p:ph idx="1"/>
          </p:nvPr>
        </p:nvSpPr>
        <p:spPr>
          <a:xfrm>
            <a:off x="239218" y="596432"/>
            <a:ext cx="11952782" cy="6246578"/>
          </a:xfrm>
        </p:spPr>
        <p:txBody>
          <a:bodyPr>
            <a:normAutofit lnSpcReduction="10000"/>
          </a:bodyPr>
          <a:lstStyle/>
          <a:p>
            <a:r>
              <a:rPr lang="fr-FR" u="sng" dirty="0"/>
              <a:t>ADN : propriétés (Tautomérie)</a:t>
            </a:r>
          </a:p>
          <a:p>
            <a:pPr marL="0" indent="0" algn="l">
              <a:buNone/>
            </a:pPr>
            <a:r>
              <a:rPr lang="fr-FR" sz="2800" b="0" i="0" u="none" strike="noStrike" baseline="0" dirty="0">
                <a:latin typeface="Times New Roman" panose="02020603050405020304" pitchFamily="18" charset="0"/>
              </a:rPr>
              <a:t>Chacune des bases existent sous 2 formes tautomères en équilibre : énol ou cétone. Dans l’ADN se trouve la forme cétone. </a:t>
            </a:r>
            <a:r>
              <a:rPr lang="fr-FR" dirty="0">
                <a:latin typeface="Times New Roman" panose="02020603050405020304" pitchFamily="18" charset="0"/>
              </a:rPr>
              <a:t>L</a:t>
            </a:r>
            <a:r>
              <a:rPr lang="fr-FR" sz="2800" b="0" i="0" u="none" strike="noStrike" baseline="0" dirty="0">
                <a:latin typeface="Times New Roman" panose="02020603050405020304" pitchFamily="18" charset="0"/>
              </a:rPr>
              <a:t>ors de la réplication, un nucléotide porteur de la forme énol peut être incorporé modifiant ainsi les règles d’appariement : ex. la forme énol de la thymine peut s’apparier avec la forme cétone de la guanine et inversement. On obtiendra finalement un mésappariement qui sera à l’origine d’une mutation s’il n’y a pas de réparation.</a:t>
            </a:r>
          </a:p>
          <a:p>
            <a:r>
              <a:rPr lang="fr-FR" u="sng" dirty="0"/>
              <a:t>ADN : propriétés (Méthylation)</a:t>
            </a:r>
            <a:r>
              <a:rPr lang="fr-FR" dirty="0"/>
              <a:t>       </a:t>
            </a:r>
            <a:r>
              <a:rPr lang="fr-FR" dirty="0">
                <a:solidFill>
                  <a:schemeClr val="accent1">
                    <a:lumMod val="75000"/>
                  </a:schemeClr>
                </a:solidFill>
              </a:rPr>
              <a:t>     CH</a:t>
            </a:r>
            <a:r>
              <a:rPr lang="fr-FR" baseline="-25000" dirty="0">
                <a:solidFill>
                  <a:schemeClr val="accent1">
                    <a:lumMod val="75000"/>
                  </a:schemeClr>
                </a:solidFill>
              </a:rPr>
              <a:t>3</a:t>
            </a:r>
          </a:p>
          <a:p>
            <a:pPr marL="0" indent="0" algn="l">
              <a:buNone/>
            </a:pPr>
            <a:r>
              <a:rPr lang="fr-FR" sz="2800" b="0" i="0" u="none" strike="noStrike" baseline="0" dirty="0">
                <a:latin typeface="Times New Roman" panose="02020603050405020304" pitchFamily="18" charset="0"/>
              </a:rPr>
              <a:t>La méthylation est un phénomène essentiel à la régulation de l’expression génétique : une modification anormale de la méthylation est associée à la plupart des pathologies humaines. </a:t>
            </a:r>
          </a:p>
          <a:p>
            <a:pPr marL="0" indent="0" algn="l">
              <a:buNone/>
            </a:pPr>
            <a:r>
              <a:rPr lang="fr-FR" sz="2800" b="0" i="0" u="none" strike="noStrike" baseline="0" dirty="0">
                <a:latin typeface="Times New Roman" panose="02020603050405020304" pitchFamily="18" charset="0"/>
              </a:rPr>
              <a:t>L’absence de méthylation ou la déméthylation est nécessaire pour l’activité de certains gènes. Une méthyltransférase spécifique catalyse la méthylation de la cytosine en 5-méthylcytosine au niveau de la séquence CG répétée. La méthylation inhibe la transcription.</a:t>
            </a:r>
            <a:endParaRPr lang="fr-FR" dirty="0"/>
          </a:p>
        </p:txBody>
      </p:sp>
      <p:sp>
        <p:nvSpPr>
          <p:cNvPr id="4" name="Titre 1">
            <a:extLst>
              <a:ext uri="{FF2B5EF4-FFF2-40B4-BE49-F238E27FC236}">
                <a16:creationId xmlns:a16="http://schemas.microsoft.com/office/drawing/2014/main" id="{639E1334-B136-8F79-3AF4-14027B6BADCE}"/>
              </a:ext>
            </a:extLst>
          </p:cNvPr>
          <p:cNvSpPr txBox="1">
            <a:spLocks/>
          </p:cNvSpPr>
          <p:nvPr/>
        </p:nvSpPr>
        <p:spPr>
          <a:xfrm>
            <a:off x="838200" y="17988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5" name="Image 4">
            <a:extLst>
              <a:ext uri="{FF2B5EF4-FFF2-40B4-BE49-F238E27FC236}">
                <a16:creationId xmlns:a16="http://schemas.microsoft.com/office/drawing/2014/main" id="{D0662181-7274-5205-65BF-C1C65C771EF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44000"/>
                    </a14:imgEffect>
                    <a14:imgEffect>
                      <a14:brightnessContrast contrast="48000"/>
                    </a14:imgEffect>
                  </a14:imgLayer>
                </a14:imgProps>
              </a:ext>
              <a:ext uri="{28A0092B-C50C-407E-A947-70E740481C1C}">
                <a14:useLocalDpi xmlns:a14="http://schemas.microsoft.com/office/drawing/2010/main" val="0"/>
              </a:ext>
            </a:extLst>
          </a:blip>
          <a:stretch>
            <a:fillRect/>
          </a:stretch>
        </p:blipFill>
        <p:spPr>
          <a:xfrm>
            <a:off x="9585413" y="337838"/>
            <a:ext cx="676369" cy="609685"/>
          </a:xfrm>
          <a:prstGeom prst="rect">
            <a:avLst/>
          </a:prstGeom>
        </p:spPr>
      </p:pic>
      <p:pic>
        <p:nvPicPr>
          <p:cNvPr id="7" name="Image 6" descr="Une image contenant colère&#10;&#10;Description générée automatiquement">
            <a:extLst>
              <a:ext uri="{FF2B5EF4-FFF2-40B4-BE49-F238E27FC236}">
                <a16:creationId xmlns:a16="http://schemas.microsoft.com/office/drawing/2014/main" id="{E69E394E-87BF-2B04-910E-F66B70622C95}"/>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42000"/>
                    </a14:imgEffect>
                    <a14:imgEffect>
                      <a14:brightnessContrast contrast="42000"/>
                    </a14:imgEffect>
                  </a14:imgLayer>
                </a14:imgProps>
              </a:ext>
              <a:ext uri="{28A0092B-C50C-407E-A947-70E740481C1C}">
                <a14:useLocalDpi xmlns:a14="http://schemas.microsoft.com/office/drawing/2010/main" val="0"/>
              </a:ext>
            </a:extLst>
          </a:blip>
          <a:stretch>
            <a:fillRect/>
          </a:stretch>
        </p:blipFill>
        <p:spPr>
          <a:xfrm>
            <a:off x="7836078" y="303451"/>
            <a:ext cx="657317" cy="704948"/>
          </a:xfrm>
          <a:prstGeom prst="rect">
            <a:avLst/>
          </a:prstGeom>
        </p:spPr>
      </p:pic>
      <p:cxnSp>
        <p:nvCxnSpPr>
          <p:cNvPr id="9" name="Connecteur droit avec flèche 8">
            <a:extLst>
              <a:ext uri="{FF2B5EF4-FFF2-40B4-BE49-F238E27FC236}">
                <a16:creationId xmlns:a16="http://schemas.microsoft.com/office/drawing/2014/main" id="{33DC7E70-0514-B18E-AFB0-DA03BD1C54C7}"/>
              </a:ext>
            </a:extLst>
          </p:cNvPr>
          <p:cNvCxnSpPr/>
          <p:nvPr/>
        </p:nvCxnSpPr>
        <p:spPr>
          <a:xfrm>
            <a:off x="8724275" y="653750"/>
            <a:ext cx="70453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a:extLst>
              <a:ext uri="{FF2B5EF4-FFF2-40B4-BE49-F238E27FC236}">
                <a16:creationId xmlns:a16="http://schemas.microsoft.com/office/drawing/2014/main" id="{EBA40F7D-6CBD-4A59-4FFC-5BC4DD97F0A7}"/>
              </a:ext>
            </a:extLst>
          </p:cNvPr>
          <p:cNvCxnSpPr>
            <a:cxnSpLocks/>
          </p:cNvCxnSpPr>
          <p:nvPr/>
        </p:nvCxnSpPr>
        <p:spPr>
          <a:xfrm flipH="1">
            <a:off x="8724275" y="806150"/>
            <a:ext cx="61709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id="{DFB38A47-2939-8862-B897-50EC93D2EBEF}"/>
              </a:ext>
            </a:extLst>
          </p:cNvPr>
          <p:cNvSpPr txBox="1"/>
          <p:nvPr/>
        </p:nvSpPr>
        <p:spPr>
          <a:xfrm>
            <a:off x="10299731" y="495794"/>
            <a:ext cx="1244183" cy="369332"/>
          </a:xfrm>
          <a:prstGeom prst="rect">
            <a:avLst/>
          </a:prstGeom>
          <a:noFill/>
        </p:spPr>
        <p:txBody>
          <a:bodyPr wrap="square" rtlCol="0">
            <a:spAutoFit/>
          </a:bodyPr>
          <a:lstStyle/>
          <a:p>
            <a:r>
              <a:rPr lang="fr-FR" b="1" dirty="0"/>
              <a:t>cétone</a:t>
            </a:r>
          </a:p>
        </p:txBody>
      </p:sp>
      <p:sp>
        <p:nvSpPr>
          <p:cNvPr id="14" name="ZoneTexte 13">
            <a:extLst>
              <a:ext uri="{FF2B5EF4-FFF2-40B4-BE49-F238E27FC236}">
                <a16:creationId xmlns:a16="http://schemas.microsoft.com/office/drawing/2014/main" id="{8ADC6CDD-9245-9A0E-44F5-D1C9AD28C51D}"/>
              </a:ext>
            </a:extLst>
          </p:cNvPr>
          <p:cNvSpPr txBox="1"/>
          <p:nvPr/>
        </p:nvSpPr>
        <p:spPr>
          <a:xfrm>
            <a:off x="7010165" y="567967"/>
            <a:ext cx="1244183" cy="369332"/>
          </a:xfrm>
          <a:prstGeom prst="rect">
            <a:avLst/>
          </a:prstGeom>
          <a:noFill/>
        </p:spPr>
        <p:txBody>
          <a:bodyPr wrap="square" rtlCol="0">
            <a:spAutoFit/>
          </a:bodyPr>
          <a:lstStyle/>
          <a:p>
            <a:r>
              <a:rPr lang="fr-FR" b="1" dirty="0"/>
              <a:t>énol</a:t>
            </a:r>
          </a:p>
        </p:txBody>
      </p:sp>
      <p:cxnSp>
        <p:nvCxnSpPr>
          <p:cNvPr id="16" name="Connecteur droit 15">
            <a:extLst>
              <a:ext uri="{FF2B5EF4-FFF2-40B4-BE49-F238E27FC236}">
                <a16:creationId xmlns:a16="http://schemas.microsoft.com/office/drawing/2014/main" id="{6B71E0BF-B431-CB76-14A5-D5C42E8EA414}"/>
              </a:ext>
            </a:extLst>
          </p:cNvPr>
          <p:cNvCxnSpPr/>
          <p:nvPr/>
        </p:nvCxnSpPr>
        <p:spPr>
          <a:xfrm>
            <a:off x="5576341" y="3494582"/>
            <a:ext cx="359764"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54368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A98CB6D-5861-AB95-5D5A-80893EACE975}"/>
              </a:ext>
            </a:extLst>
          </p:cNvPr>
          <p:cNvSpPr>
            <a:spLocks noGrp="1"/>
          </p:cNvSpPr>
          <p:nvPr>
            <p:ph idx="1"/>
          </p:nvPr>
        </p:nvSpPr>
        <p:spPr>
          <a:xfrm>
            <a:off x="342880" y="836274"/>
            <a:ext cx="5753120" cy="5841844"/>
          </a:xfrm>
        </p:spPr>
        <p:txBody>
          <a:bodyPr>
            <a:normAutofit/>
          </a:bodyPr>
          <a:lstStyle/>
          <a:p>
            <a:r>
              <a:rPr lang="fr-FR" u="sng" dirty="0"/>
              <a:t>ADN : propriétés (Dénaturation)</a:t>
            </a:r>
          </a:p>
          <a:p>
            <a:pPr marL="0" indent="0">
              <a:buNone/>
            </a:pPr>
            <a:r>
              <a:rPr lang="fr-FR" dirty="0"/>
              <a:t> - </a:t>
            </a:r>
            <a:r>
              <a:rPr lang="fr-FR" sz="2400" b="0" i="0" dirty="0">
                <a:solidFill>
                  <a:srgbClr val="000000"/>
                </a:solidFill>
                <a:effectLst/>
                <a:latin typeface="-apple-system"/>
              </a:rPr>
              <a:t>La </a:t>
            </a:r>
            <a:r>
              <a:rPr lang="fr-FR" sz="2400" i="0" dirty="0">
                <a:solidFill>
                  <a:srgbClr val="000000"/>
                </a:solidFill>
                <a:effectLst/>
                <a:latin typeface="-apple-system"/>
              </a:rPr>
              <a:t>dénaturation est la dissociation</a:t>
            </a:r>
            <a:r>
              <a:rPr lang="fr-FR" sz="2400" b="0" i="0" dirty="0">
                <a:solidFill>
                  <a:srgbClr val="000000"/>
                </a:solidFill>
                <a:effectLst/>
                <a:latin typeface="-apple-system"/>
              </a:rPr>
              <a:t> réversible des deux brins de l'</a:t>
            </a:r>
            <a:r>
              <a:rPr lang="fr-FR" sz="2400" b="0" i="0" u="none" strike="noStrike" dirty="0">
                <a:solidFill>
                  <a:srgbClr val="000000"/>
                </a:solidFill>
                <a:effectLst/>
                <a:latin typeface="-apple-system"/>
              </a:rPr>
              <a:t>ADN</a:t>
            </a:r>
            <a:r>
              <a:rPr lang="fr-FR" sz="2400" b="0" i="0" dirty="0">
                <a:solidFill>
                  <a:srgbClr val="000000"/>
                </a:solidFill>
                <a:effectLst/>
                <a:latin typeface="-apple-system"/>
              </a:rPr>
              <a:t> sous l'effet de facteurs comme la </a:t>
            </a:r>
            <a:r>
              <a:rPr lang="fr-FR" sz="2400" b="0" i="0" u="none" strike="noStrike" dirty="0">
                <a:solidFill>
                  <a:srgbClr val="000000"/>
                </a:solidFill>
                <a:effectLst/>
                <a:latin typeface="-apple-system"/>
              </a:rPr>
              <a:t>température</a:t>
            </a:r>
            <a:r>
              <a:rPr lang="fr-FR" sz="2400" b="0" i="0" dirty="0">
                <a:solidFill>
                  <a:srgbClr val="000000"/>
                </a:solidFill>
                <a:effectLst/>
                <a:latin typeface="-apple-system"/>
              </a:rPr>
              <a:t> et le pH. Lorsque la température de la solution retombe sous T</a:t>
            </a:r>
            <a:r>
              <a:rPr lang="fr-FR" sz="2400" b="0" i="0" baseline="-25000" dirty="0">
                <a:solidFill>
                  <a:srgbClr val="000000"/>
                </a:solidFill>
                <a:effectLst/>
                <a:latin typeface="-apple-system"/>
              </a:rPr>
              <a:t>m</a:t>
            </a:r>
            <a:r>
              <a:rPr lang="fr-FR" sz="2400" b="0" i="0" dirty="0">
                <a:solidFill>
                  <a:srgbClr val="000000"/>
                </a:solidFill>
                <a:effectLst/>
                <a:latin typeface="-apple-system"/>
              </a:rPr>
              <a:t> ou T</a:t>
            </a:r>
            <a:r>
              <a:rPr lang="fr-FR" sz="2400" b="0" i="0" baseline="-25000" dirty="0">
                <a:solidFill>
                  <a:srgbClr val="000000"/>
                </a:solidFill>
                <a:effectLst/>
                <a:latin typeface="-apple-system"/>
              </a:rPr>
              <a:t>f </a:t>
            </a:r>
            <a:r>
              <a:rPr lang="fr-FR" sz="2400" b="0" i="0" dirty="0">
                <a:solidFill>
                  <a:srgbClr val="000000"/>
                </a:solidFill>
                <a:effectLst/>
                <a:latin typeface="-apple-system"/>
              </a:rPr>
              <a:t> ( température de fusion), les brins individuels peuvent se reformer. Ce processus s'appelle la restauration ou l'</a:t>
            </a:r>
            <a:r>
              <a:rPr lang="fr-FR" sz="2400" b="0" i="0" u="none" strike="noStrike" dirty="0">
                <a:solidFill>
                  <a:srgbClr val="000000"/>
                </a:solidFill>
                <a:effectLst/>
                <a:latin typeface="-apple-system"/>
              </a:rPr>
              <a:t>hybridation</a:t>
            </a:r>
            <a:r>
              <a:rPr lang="fr-FR" sz="2400" b="0" i="0" dirty="0">
                <a:solidFill>
                  <a:srgbClr val="000000"/>
                </a:solidFill>
                <a:effectLst/>
                <a:latin typeface="-apple-system"/>
              </a:rPr>
              <a:t>. L'interaction entre la dénaturation et la restauration est exploitée dans de nombreux procédés biotechnologiques, comme la réaction en chaîne par polymérase (PCR), le </a:t>
            </a:r>
            <a:r>
              <a:rPr lang="fr-FR" sz="2400" b="0" i="0" u="none" strike="noStrike" dirty="0">
                <a:solidFill>
                  <a:srgbClr val="000000"/>
                </a:solidFill>
                <a:effectLst/>
                <a:latin typeface="-apple-system"/>
              </a:rPr>
              <a:t>Southern Blots</a:t>
            </a:r>
            <a:r>
              <a:rPr lang="fr-FR" sz="2400" b="0" i="0" dirty="0">
                <a:solidFill>
                  <a:srgbClr val="000000"/>
                </a:solidFill>
                <a:effectLst/>
                <a:latin typeface="-apple-system"/>
              </a:rPr>
              <a:t> et l'hybridation </a:t>
            </a:r>
            <a:r>
              <a:rPr lang="fr-FR" sz="2400" b="0" i="0" u="none" strike="noStrike" dirty="0">
                <a:solidFill>
                  <a:srgbClr val="000000"/>
                </a:solidFill>
                <a:effectLst/>
                <a:latin typeface="-apple-system"/>
              </a:rPr>
              <a:t>in situ</a:t>
            </a:r>
            <a:r>
              <a:rPr lang="fr-FR" sz="2400" b="0" i="0" dirty="0">
                <a:solidFill>
                  <a:srgbClr val="000000"/>
                </a:solidFill>
                <a:effectLst/>
                <a:latin typeface="-apple-system"/>
              </a:rPr>
              <a:t>.</a:t>
            </a:r>
          </a:p>
          <a:p>
            <a:pPr marL="0" indent="0">
              <a:buNone/>
            </a:pPr>
            <a:endParaRPr lang="fr-FR" dirty="0"/>
          </a:p>
        </p:txBody>
      </p:sp>
      <p:sp>
        <p:nvSpPr>
          <p:cNvPr id="4" name="Titre 1">
            <a:extLst>
              <a:ext uri="{FF2B5EF4-FFF2-40B4-BE49-F238E27FC236}">
                <a16:creationId xmlns:a16="http://schemas.microsoft.com/office/drawing/2014/main" id="{0E3C8E7F-F6F7-13B1-D9CF-831D3C966941}"/>
              </a:ext>
            </a:extLst>
          </p:cNvPr>
          <p:cNvSpPr txBox="1">
            <a:spLocks/>
          </p:cNvSpPr>
          <p:nvPr/>
        </p:nvSpPr>
        <p:spPr>
          <a:xfrm>
            <a:off x="838200" y="17988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2050" name="Picture 2">
            <a:extLst>
              <a:ext uri="{FF2B5EF4-FFF2-40B4-BE49-F238E27FC236}">
                <a16:creationId xmlns:a16="http://schemas.microsoft.com/office/drawing/2014/main" id="{40684BCF-E53A-AAB7-C0F7-EE7735292AA5}"/>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096000" y="836274"/>
            <a:ext cx="5971082" cy="5609496"/>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EB02C123-DC5C-1662-8655-C8D99E473091}"/>
              </a:ext>
            </a:extLst>
          </p:cNvPr>
          <p:cNvSpPr txBox="1"/>
          <p:nvPr/>
        </p:nvSpPr>
        <p:spPr>
          <a:xfrm>
            <a:off x="6790544" y="6211669"/>
            <a:ext cx="5058576" cy="646331"/>
          </a:xfrm>
          <a:prstGeom prst="rect">
            <a:avLst/>
          </a:prstGeom>
          <a:noFill/>
        </p:spPr>
        <p:txBody>
          <a:bodyPr wrap="square" rtlCol="0">
            <a:spAutoFit/>
          </a:bodyPr>
          <a:lstStyle/>
          <a:p>
            <a:r>
              <a:rPr lang="fr-FR" dirty="0">
                <a:hlinkClick r:id="rId5"/>
              </a:rPr>
              <a:t>https://monde.ccdmd.qc.ca/ressource/?id=55559</a:t>
            </a:r>
            <a:endParaRPr lang="fr-FR" dirty="0"/>
          </a:p>
          <a:p>
            <a:endParaRPr lang="fr-FR" dirty="0"/>
          </a:p>
        </p:txBody>
      </p:sp>
      <p:sp>
        <p:nvSpPr>
          <p:cNvPr id="2" name="ZoneTexte 1">
            <a:extLst>
              <a:ext uri="{FF2B5EF4-FFF2-40B4-BE49-F238E27FC236}">
                <a16:creationId xmlns:a16="http://schemas.microsoft.com/office/drawing/2014/main" id="{74DA32FF-B7F1-AFE9-6C9F-A187F2199EC3}"/>
              </a:ext>
            </a:extLst>
          </p:cNvPr>
          <p:cNvSpPr txBox="1"/>
          <p:nvPr/>
        </p:nvSpPr>
        <p:spPr>
          <a:xfrm>
            <a:off x="7683500" y="495794"/>
            <a:ext cx="4383582" cy="646331"/>
          </a:xfrm>
          <a:prstGeom prst="rect">
            <a:avLst/>
          </a:prstGeom>
          <a:noFill/>
        </p:spPr>
        <p:txBody>
          <a:bodyPr wrap="square" rtlCol="0">
            <a:spAutoFit/>
          </a:bodyPr>
          <a:lstStyle/>
          <a:p>
            <a:r>
              <a:rPr lang="fr-FR" b="1" dirty="0">
                <a:solidFill>
                  <a:schemeClr val="accent1"/>
                </a:solidFill>
              </a:rPr>
              <a:t>Moitié de l’ADN sous forme dissociée et moitié sous forme double brins</a:t>
            </a:r>
          </a:p>
        </p:txBody>
      </p:sp>
      <p:sp>
        <p:nvSpPr>
          <p:cNvPr id="6" name="Rectangle 5">
            <a:extLst>
              <a:ext uri="{FF2B5EF4-FFF2-40B4-BE49-F238E27FC236}">
                <a16:creationId xmlns:a16="http://schemas.microsoft.com/office/drawing/2014/main" id="{247743DC-25BC-4E08-4E75-79626ECC545B}"/>
              </a:ext>
            </a:extLst>
          </p:cNvPr>
          <p:cNvSpPr/>
          <p:nvPr/>
        </p:nvSpPr>
        <p:spPr>
          <a:xfrm>
            <a:off x="7683500" y="412230"/>
            <a:ext cx="3937000" cy="92621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avec flèche 7">
            <a:extLst>
              <a:ext uri="{FF2B5EF4-FFF2-40B4-BE49-F238E27FC236}">
                <a16:creationId xmlns:a16="http://schemas.microsoft.com/office/drawing/2014/main" id="{9E7F5F14-A9D8-5AFB-C5A0-A98F177D8F2E}"/>
              </a:ext>
            </a:extLst>
          </p:cNvPr>
          <p:cNvCxnSpPr/>
          <p:nvPr/>
        </p:nvCxnSpPr>
        <p:spPr>
          <a:xfrm>
            <a:off x="8763000" y="1338444"/>
            <a:ext cx="304800" cy="22810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2FAB30C5-18AF-9F60-5679-BCC8C5888067}"/>
              </a:ext>
            </a:extLst>
          </p:cNvPr>
          <p:cNvSpPr txBox="1"/>
          <p:nvPr/>
        </p:nvSpPr>
        <p:spPr>
          <a:xfrm>
            <a:off x="11264900" y="1498600"/>
            <a:ext cx="927100" cy="368300"/>
          </a:xfrm>
          <a:prstGeom prst="rect">
            <a:avLst/>
          </a:prstGeom>
          <a:noFill/>
        </p:spPr>
        <p:txBody>
          <a:bodyPr wrap="square" rtlCol="0">
            <a:spAutoFit/>
          </a:bodyPr>
          <a:lstStyle/>
          <a:p>
            <a:r>
              <a:rPr lang="fr-FR" b="1" dirty="0">
                <a:solidFill>
                  <a:schemeClr val="accent1"/>
                </a:solidFill>
              </a:rPr>
              <a:t>95°C</a:t>
            </a:r>
          </a:p>
        </p:txBody>
      </p:sp>
    </p:spTree>
    <p:extLst>
      <p:ext uri="{BB962C8B-B14F-4D97-AF65-F5344CB8AC3E}">
        <p14:creationId xmlns:p14="http://schemas.microsoft.com/office/powerpoint/2010/main" val="2405335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0AF55D-BC58-474B-01AE-CDC96DD0594E}"/>
              </a:ext>
            </a:extLst>
          </p:cNvPr>
          <p:cNvSpPr>
            <a:spLocks noGrp="1"/>
          </p:cNvSpPr>
          <p:nvPr>
            <p:ph type="title"/>
          </p:nvPr>
        </p:nvSpPr>
        <p:spPr/>
        <p:txBody>
          <a:bodyPr/>
          <a:lstStyle/>
          <a:p>
            <a:r>
              <a:rPr lang="fr-FR" b="1" dirty="0">
                <a:solidFill>
                  <a:schemeClr val="accent1"/>
                </a:solidFill>
              </a:rPr>
              <a:t>PLAN</a:t>
            </a:r>
          </a:p>
        </p:txBody>
      </p:sp>
      <p:sp>
        <p:nvSpPr>
          <p:cNvPr id="3" name="Espace réservé du contenu 2">
            <a:extLst>
              <a:ext uri="{FF2B5EF4-FFF2-40B4-BE49-F238E27FC236}">
                <a16:creationId xmlns:a16="http://schemas.microsoft.com/office/drawing/2014/main" id="{2D5E95E1-EC85-6278-1650-C087104BAD9E}"/>
              </a:ext>
            </a:extLst>
          </p:cNvPr>
          <p:cNvSpPr>
            <a:spLocks noGrp="1"/>
          </p:cNvSpPr>
          <p:nvPr>
            <p:ph idx="1"/>
          </p:nvPr>
        </p:nvSpPr>
        <p:spPr/>
        <p:txBody>
          <a:bodyPr/>
          <a:lstStyle/>
          <a:p>
            <a:r>
              <a:rPr lang="fr-FR" dirty="0"/>
              <a:t>INTRODUCTION</a:t>
            </a:r>
          </a:p>
          <a:p>
            <a:r>
              <a:rPr lang="fr-FR" dirty="0"/>
              <a:t>HISTORIQUE</a:t>
            </a:r>
          </a:p>
          <a:p>
            <a:r>
              <a:rPr lang="fr-FR" dirty="0"/>
              <a:t>CONSTITUANTS DES AN</a:t>
            </a:r>
          </a:p>
          <a:p>
            <a:r>
              <a:rPr lang="fr-FR" dirty="0"/>
              <a:t>STRUCTURES DES AN (ADN, ARN)</a:t>
            </a:r>
          </a:p>
          <a:p>
            <a:r>
              <a:rPr lang="fr-FR" dirty="0"/>
              <a:t>PROPRIETES PHYSIQUES ET CHIMIQUES</a:t>
            </a:r>
          </a:p>
          <a:p>
            <a:r>
              <a:rPr lang="fr-FR" dirty="0"/>
              <a:t>CONCLUSION</a:t>
            </a:r>
          </a:p>
        </p:txBody>
      </p:sp>
    </p:spTree>
    <p:extLst>
      <p:ext uri="{BB962C8B-B14F-4D97-AF65-F5344CB8AC3E}">
        <p14:creationId xmlns:p14="http://schemas.microsoft.com/office/powerpoint/2010/main" val="120447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70C0CE97-73B4-FD9B-2746-7A2A94000D5B}"/>
              </a:ext>
            </a:extLst>
          </p:cNvPr>
          <p:cNvSpPr>
            <a:spLocks noGrp="1"/>
          </p:cNvSpPr>
          <p:nvPr>
            <p:ph idx="1"/>
          </p:nvPr>
        </p:nvSpPr>
        <p:spPr>
          <a:xfrm>
            <a:off x="342879" y="836274"/>
            <a:ext cx="10659901" cy="5841844"/>
          </a:xfrm>
        </p:spPr>
        <p:txBody>
          <a:bodyPr>
            <a:normAutofit/>
          </a:bodyPr>
          <a:lstStyle/>
          <a:p>
            <a:r>
              <a:rPr lang="fr-FR" u="sng" dirty="0"/>
              <a:t>Propriétés communes des AN</a:t>
            </a:r>
          </a:p>
          <a:p>
            <a:pPr marL="0" indent="0">
              <a:buNone/>
            </a:pPr>
            <a:r>
              <a:rPr lang="fr-FR" u="sng" dirty="0"/>
              <a:t> </a:t>
            </a:r>
          </a:p>
          <a:p>
            <a:pPr marL="0" indent="0">
              <a:buNone/>
            </a:pPr>
            <a:r>
              <a:rPr lang="fr-FR" dirty="0"/>
              <a:t> - </a:t>
            </a:r>
            <a:r>
              <a:rPr lang="fr-FR" dirty="0">
                <a:latin typeface="Alegreya"/>
              </a:rPr>
              <a:t>A</a:t>
            </a:r>
            <a:r>
              <a:rPr lang="fr-FR" b="0" i="0" dirty="0">
                <a:effectLst/>
                <a:latin typeface="Alegreya"/>
              </a:rPr>
              <a:t> pH physiologique, les acides nucléiques sont chargés négativement, charges dues aux groupements phosphates car à ce pH, les bases ne sont pas chargées. Cette propriété est utilisée pour les séparer par électrophorèse.</a:t>
            </a:r>
          </a:p>
          <a:p>
            <a:pPr marL="0" indent="0">
              <a:buNone/>
            </a:pPr>
            <a:r>
              <a:rPr lang="fr-FR" dirty="0">
                <a:latin typeface="Alegreya"/>
              </a:rPr>
              <a:t> - </a:t>
            </a:r>
            <a:r>
              <a:rPr lang="fr-FR" b="0" i="0" dirty="0">
                <a:effectLst/>
                <a:latin typeface="Alegreya"/>
              </a:rPr>
              <a:t>Les AN sont solubles dans l’eau sous forme de sels d’acides nucléiques, et sont insolubles dans l’alcool ce qui permet leur précipitation par l’éthanol ou l’isopropanol.</a:t>
            </a:r>
          </a:p>
          <a:p>
            <a:pPr marL="0" indent="0">
              <a:buNone/>
            </a:pPr>
            <a:r>
              <a:rPr lang="fr-FR" dirty="0">
                <a:latin typeface="Alegreya"/>
              </a:rPr>
              <a:t> - </a:t>
            </a:r>
            <a:r>
              <a:rPr lang="fr-FR" b="0" i="0" dirty="0">
                <a:effectLst/>
                <a:latin typeface="Alegreya"/>
              </a:rPr>
              <a:t>les AN sont sensibles à l’hydrolyse acide qui conduit à la dégradation totale dans des conditions fortes (</a:t>
            </a:r>
            <a:r>
              <a:rPr lang="fr-FR" b="0" i="0" dirty="0" err="1">
                <a:effectLst/>
                <a:latin typeface="Alegreya"/>
              </a:rPr>
              <a:t>HCl</a:t>
            </a:r>
            <a:r>
              <a:rPr lang="fr-FR" b="0" i="0" dirty="0">
                <a:effectLst/>
                <a:latin typeface="Alegreya"/>
              </a:rPr>
              <a:t> 6N à 120 °C) ou seulement à la coupure des liaisons N-osidiques avec les purines (dépurination) dans des conditions douces (</a:t>
            </a:r>
            <a:r>
              <a:rPr lang="fr-FR" b="0" i="0" dirty="0" err="1">
                <a:effectLst/>
                <a:latin typeface="Alegreya"/>
              </a:rPr>
              <a:t>HCl</a:t>
            </a:r>
            <a:r>
              <a:rPr lang="fr-FR" b="0" i="0" dirty="0">
                <a:effectLst/>
                <a:latin typeface="Alegreya"/>
              </a:rPr>
              <a:t> 1N à 60 °C).</a:t>
            </a:r>
            <a:endParaRPr lang="fr-FR" dirty="0"/>
          </a:p>
        </p:txBody>
      </p:sp>
      <p:sp>
        <p:nvSpPr>
          <p:cNvPr id="5" name="Titre 1">
            <a:extLst>
              <a:ext uri="{FF2B5EF4-FFF2-40B4-BE49-F238E27FC236}">
                <a16:creationId xmlns:a16="http://schemas.microsoft.com/office/drawing/2014/main" id="{86687FE1-5E20-EC6E-5294-BA74956D21C6}"/>
              </a:ext>
            </a:extLst>
          </p:cNvPr>
          <p:cNvSpPr txBox="1">
            <a:spLocks/>
          </p:cNvSpPr>
          <p:nvPr/>
        </p:nvSpPr>
        <p:spPr>
          <a:xfrm>
            <a:off x="838200" y="17988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spTree>
    <p:extLst>
      <p:ext uri="{BB962C8B-B14F-4D97-AF65-F5344CB8AC3E}">
        <p14:creationId xmlns:p14="http://schemas.microsoft.com/office/powerpoint/2010/main" val="3358587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B8C31AB0-46E5-C177-E1A8-552B1F8B543C}"/>
              </a:ext>
            </a:extLst>
          </p:cNvPr>
          <p:cNvSpPr>
            <a:spLocks noGrp="1"/>
          </p:cNvSpPr>
          <p:nvPr>
            <p:ph idx="1"/>
          </p:nvPr>
        </p:nvSpPr>
        <p:spPr>
          <a:xfrm>
            <a:off x="342880" y="836274"/>
            <a:ext cx="7466996" cy="5841844"/>
          </a:xfrm>
        </p:spPr>
        <p:txBody>
          <a:bodyPr>
            <a:normAutofit lnSpcReduction="10000"/>
          </a:bodyPr>
          <a:lstStyle/>
          <a:p>
            <a:r>
              <a:rPr lang="fr-FR" u="sng" dirty="0"/>
              <a:t>Propriétés communes des AN</a:t>
            </a:r>
          </a:p>
          <a:p>
            <a:pPr marL="0" indent="0">
              <a:buNone/>
            </a:pPr>
            <a:r>
              <a:rPr lang="fr-FR" dirty="0"/>
              <a:t>     - Absorption de la lumière</a:t>
            </a:r>
          </a:p>
          <a:p>
            <a:pPr marL="0" indent="0">
              <a:buNone/>
            </a:pPr>
            <a:r>
              <a:rPr lang="fr-FR" b="0" i="0" dirty="0">
                <a:effectLst/>
                <a:latin typeface="Alegreya"/>
              </a:rPr>
              <a:t>Le spectre d’absorption d’une solution d’ADN présente une large bande d’absorption dans l’UV proche avec un maximum à 260 nm. Ce sont les bases azotées qui sont responsables de cette absorption. Cette propriété optique est utilisée pour le dosage et le contrôle de la pureté des acides nucléiques. En effet, une solution aqueuse contenant 50 μg/ml d’ADN donne une valeur de A260nm = 1</a:t>
            </a:r>
          </a:p>
          <a:p>
            <a:pPr marL="0" indent="0">
              <a:buNone/>
            </a:pPr>
            <a:r>
              <a:rPr lang="fr-FR" dirty="0">
                <a:latin typeface="Alegreya"/>
              </a:rPr>
              <a:t>On peut utiliser le rapport des absorbances à 260 et 280 nm A260/280 pour évaluer la contamination de protéines dans une solution d'acides nucléiques.</a:t>
            </a:r>
            <a:endParaRPr lang="fr-FR" dirty="0"/>
          </a:p>
        </p:txBody>
      </p:sp>
      <p:sp>
        <p:nvSpPr>
          <p:cNvPr id="5" name="Titre 1">
            <a:extLst>
              <a:ext uri="{FF2B5EF4-FFF2-40B4-BE49-F238E27FC236}">
                <a16:creationId xmlns:a16="http://schemas.microsoft.com/office/drawing/2014/main" id="{FA60B881-2A7A-CEB8-520E-DC7B2DA20257}"/>
              </a:ext>
            </a:extLst>
          </p:cNvPr>
          <p:cNvSpPr txBox="1">
            <a:spLocks/>
          </p:cNvSpPr>
          <p:nvPr/>
        </p:nvSpPr>
        <p:spPr>
          <a:xfrm>
            <a:off x="838200" y="17988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7" name="Image 6" descr="Une image contenant texte, diagramme, ligne, Tracé&#10;&#10;Description générée automatiquement">
            <a:extLst>
              <a:ext uri="{FF2B5EF4-FFF2-40B4-BE49-F238E27FC236}">
                <a16:creationId xmlns:a16="http://schemas.microsoft.com/office/drawing/2014/main" id="{16EB9AEC-B1FB-4C68-1392-20D4A7C1A25F}"/>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7570032" y="836274"/>
            <a:ext cx="4621967" cy="5293571"/>
          </a:xfrm>
          <a:prstGeom prst="rect">
            <a:avLst/>
          </a:prstGeom>
        </p:spPr>
      </p:pic>
      <p:sp>
        <p:nvSpPr>
          <p:cNvPr id="8" name="ZoneTexte 7">
            <a:extLst>
              <a:ext uri="{FF2B5EF4-FFF2-40B4-BE49-F238E27FC236}">
                <a16:creationId xmlns:a16="http://schemas.microsoft.com/office/drawing/2014/main" id="{F50163FD-57B1-2003-8DE7-067468555502}"/>
              </a:ext>
            </a:extLst>
          </p:cNvPr>
          <p:cNvSpPr txBox="1"/>
          <p:nvPr/>
        </p:nvSpPr>
        <p:spPr>
          <a:xfrm>
            <a:off x="7846725" y="5661985"/>
            <a:ext cx="4068580" cy="1200329"/>
          </a:xfrm>
          <a:prstGeom prst="rect">
            <a:avLst/>
          </a:prstGeom>
          <a:noFill/>
        </p:spPr>
        <p:txBody>
          <a:bodyPr wrap="square" rtlCol="0">
            <a:spAutoFit/>
          </a:bodyPr>
          <a:lstStyle/>
          <a:p>
            <a:r>
              <a:rPr lang="fr-FR" dirty="0">
                <a:hlinkClick r:id="rId5"/>
              </a:rPr>
              <a:t>https://www.jove.com/t/2565/nanodrop-microvolume-quantitation-of-nucleic-acids?language=French</a:t>
            </a:r>
            <a:endParaRPr lang="fr-FR" dirty="0"/>
          </a:p>
          <a:p>
            <a:endParaRPr lang="fr-FR" dirty="0"/>
          </a:p>
        </p:txBody>
      </p:sp>
      <p:sp>
        <p:nvSpPr>
          <p:cNvPr id="9" name="ZoneTexte 8">
            <a:extLst>
              <a:ext uri="{FF2B5EF4-FFF2-40B4-BE49-F238E27FC236}">
                <a16:creationId xmlns:a16="http://schemas.microsoft.com/office/drawing/2014/main" id="{33DF3C5A-88D5-8590-267B-30ECAC39915B}"/>
              </a:ext>
            </a:extLst>
          </p:cNvPr>
          <p:cNvSpPr txBox="1"/>
          <p:nvPr/>
        </p:nvSpPr>
        <p:spPr>
          <a:xfrm>
            <a:off x="7809876" y="951827"/>
            <a:ext cx="644577" cy="400110"/>
          </a:xfrm>
          <a:prstGeom prst="rect">
            <a:avLst/>
          </a:prstGeom>
          <a:noFill/>
        </p:spPr>
        <p:txBody>
          <a:bodyPr wrap="square" rtlCol="0">
            <a:spAutoFit/>
          </a:bodyPr>
          <a:lstStyle/>
          <a:p>
            <a:r>
              <a:rPr lang="fr-FR" sz="2000" b="1" dirty="0"/>
              <a:t>A</a:t>
            </a:r>
          </a:p>
        </p:txBody>
      </p:sp>
      <p:sp>
        <p:nvSpPr>
          <p:cNvPr id="10" name="ZoneTexte 9">
            <a:extLst>
              <a:ext uri="{FF2B5EF4-FFF2-40B4-BE49-F238E27FC236}">
                <a16:creationId xmlns:a16="http://schemas.microsoft.com/office/drawing/2014/main" id="{C4CB483D-D7F3-93EF-59B2-DEAA42BCA221}"/>
              </a:ext>
            </a:extLst>
          </p:cNvPr>
          <p:cNvSpPr txBox="1"/>
          <p:nvPr/>
        </p:nvSpPr>
        <p:spPr>
          <a:xfrm>
            <a:off x="11621432" y="5138765"/>
            <a:ext cx="432220" cy="523220"/>
          </a:xfrm>
          <a:prstGeom prst="rect">
            <a:avLst/>
          </a:prstGeom>
          <a:noFill/>
        </p:spPr>
        <p:txBody>
          <a:bodyPr wrap="square" rtlCol="0">
            <a:spAutoFit/>
          </a:bodyPr>
          <a:lstStyle/>
          <a:p>
            <a:r>
              <a:rPr lang="el-GR" sz="2800" b="0" i="0" dirty="0">
                <a:effectLst/>
                <a:latin typeface="Times New Roman" panose="02020603050405020304" pitchFamily="18" charset="0"/>
              </a:rPr>
              <a:t>λ</a:t>
            </a:r>
            <a:endParaRPr lang="fr-FR" sz="2800" b="1" dirty="0"/>
          </a:p>
        </p:txBody>
      </p:sp>
      <p:sp>
        <p:nvSpPr>
          <p:cNvPr id="2" name="ZoneTexte 1">
            <a:extLst>
              <a:ext uri="{FF2B5EF4-FFF2-40B4-BE49-F238E27FC236}">
                <a16:creationId xmlns:a16="http://schemas.microsoft.com/office/drawing/2014/main" id="{F3CC6F98-92D1-64B2-A5B9-1834FFBE155C}"/>
              </a:ext>
            </a:extLst>
          </p:cNvPr>
          <p:cNvSpPr txBox="1"/>
          <p:nvPr/>
        </p:nvSpPr>
        <p:spPr>
          <a:xfrm>
            <a:off x="8094689" y="495794"/>
            <a:ext cx="3820616" cy="646331"/>
          </a:xfrm>
          <a:prstGeom prst="rect">
            <a:avLst/>
          </a:prstGeom>
          <a:noFill/>
        </p:spPr>
        <p:txBody>
          <a:bodyPr wrap="square" rtlCol="0">
            <a:spAutoFit/>
          </a:bodyPr>
          <a:lstStyle/>
          <a:p>
            <a:r>
              <a:rPr lang="fr-FR" b="1" i="0" dirty="0">
                <a:solidFill>
                  <a:srgbClr val="202122"/>
                </a:solidFill>
                <a:effectLst/>
                <a:latin typeface="Arial" panose="020B0604020202020204" pitchFamily="34" charset="0"/>
              </a:rPr>
              <a:t>l’utilisation de l’analyse spectrophotométrique</a:t>
            </a:r>
            <a:endParaRPr lang="fr-FR" b="1" dirty="0"/>
          </a:p>
        </p:txBody>
      </p:sp>
    </p:spTree>
    <p:extLst>
      <p:ext uri="{BB962C8B-B14F-4D97-AF65-F5344CB8AC3E}">
        <p14:creationId xmlns:p14="http://schemas.microsoft.com/office/powerpoint/2010/main" val="3625933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8377548-8344-F76C-E2E5-AD0992567C72}"/>
              </a:ext>
            </a:extLst>
          </p:cNvPr>
          <p:cNvSpPr>
            <a:spLocks noGrp="1"/>
          </p:cNvSpPr>
          <p:nvPr>
            <p:ph idx="1"/>
          </p:nvPr>
        </p:nvSpPr>
        <p:spPr>
          <a:xfrm>
            <a:off x="298554" y="806294"/>
            <a:ext cx="11893446" cy="6051706"/>
          </a:xfrm>
        </p:spPr>
        <p:txBody>
          <a:bodyPr/>
          <a:lstStyle/>
          <a:p>
            <a:pPr marL="0" indent="0">
              <a:buNone/>
            </a:pPr>
            <a:r>
              <a:rPr lang="fr-FR" dirty="0"/>
              <a:t>   </a:t>
            </a:r>
          </a:p>
        </p:txBody>
      </p:sp>
      <p:sp>
        <p:nvSpPr>
          <p:cNvPr id="4" name="Titre 1">
            <a:extLst>
              <a:ext uri="{FF2B5EF4-FFF2-40B4-BE49-F238E27FC236}">
                <a16:creationId xmlns:a16="http://schemas.microsoft.com/office/drawing/2014/main" id="{6315F7FD-2A67-DCDE-5640-D7120F490D41}"/>
              </a:ext>
            </a:extLst>
          </p:cNvPr>
          <p:cNvSpPr txBox="1">
            <a:spLocks/>
          </p:cNvSpPr>
          <p:nvPr/>
        </p:nvSpPr>
        <p:spPr>
          <a:xfrm>
            <a:off x="838200" y="41972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r>
              <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rPr>
              <a:t>ADN (Structure globale)</a:t>
            </a:r>
          </a:p>
          <a:p>
            <a:endParaRPr lang="fr-FR" sz="4000" b="1" dirty="0">
              <a:solidFill>
                <a:srgbClr val="C00000"/>
              </a:solidFill>
            </a:endParaRPr>
          </a:p>
        </p:txBody>
      </p:sp>
      <p:pic>
        <p:nvPicPr>
          <p:cNvPr id="6" name="Image 5" descr="Une image contenant friandise&#10;&#10;Description générée automatiquement">
            <a:extLst>
              <a:ext uri="{FF2B5EF4-FFF2-40B4-BE49-F238E27FC236}">
                <a16:creationId xmlns:a16="http://schemas.microsoft.com/office/drawing/2014/main" id="{CBE75129-6E4B-925D-D6B1-BED879538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3986" y="1201866"/>
            <a:ext cx="2808480" cy="4524377"/>
          </a:xfrm>
          <a:prstGeom prst="rect">
            <a:avLst/>
          </a:prstGeom>
        </p:spPr>
      </p:pic>
      <p:sp>
        <p:nvSpPr>
          <p:cNvPr id="7" name="ZoneTexte 6">
            <a:extLst>
              <a:ext uri="{FF2B5EF4-FFF2-40B4-BE49-F238E27FC236}">
                <a16:creationId xmlns:a16="http://schemas.microsoft.com/office/drawing/2014/main" id="{C214777F-8213-36C9-A447-6BE7C97A7DAD}"/>
              </a:ext>
            </a:extLst>
          </p:cNvPr>
          <p:cNvSpPr txBox="1"/>
          <p:nvPr/>
        </p:nvSpPr>
        <p:spPr>
          <a:xfrm>
            <a:off x="8429469" y="5798649"/>
            <a:ext cx="3762531" cy="646331"/>
          </a:xfrm>
          <a:prstGeom prst="rect">
            <a:avLst/>
          </a:prstGeom>
          <a:noFill/>
        </p:spPr>
        <p:txBody>
          <a:bodyPr wrap="square" rtlCol="0">
            <a:spAutoFit/>
          </a:bodyPr>
          <a:lstStyle/>
          <a:p>
            <a:r>
              <a:rPr lang="fr-FR" dirty="0">
                <a:hlinkClick r:id="rId4"/>
              </a:rPr>
              <a:t>https://fr.wikipedia.org/wiki/ADN_B</a:t>
            </a:r>
            <a:endParaRPr lang="fr-FR" dirty="0"/>
          </a:p>
          <a:p>
            <a:endParaRPr lang="fr-FR" dirty="0"/>
          </a:p>
        </p:txBody>
      </p:sp>
      <p:pic>
        <p:nvPicPr>
          <p:cNvPr id="5122" name="Picture 2">
            <a:extLst>
              <a:ext uri="{FF2B5EF4-FFF2-40B4-BE49-F238E27FC236}">
                <a16:creationId xmlns:a16="http://schemas.microsoft.com/office/drawing/2014/main" id="{7AA7C9C8-8E21-CF27-AA48-2BBB6BC6FF4C}"/>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98554" y="735635"/>
            <a:ext cx="7931046" cy="5386730"/>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02EF0FD4-BDB8-E648-204F-37F4459ABCEC}"/>
              </a:ext>
            </a:extLst>
          </p:cNvPr>
          <p:cNvSpPr txBox="1"/>
          <p:nvPr/>
        </p:nvSpPr>
        <p:spPr>
          <a:xfrm>
            <a:off x="661441" y="6191597"/>
            <a:ext cx="7405141" cy="646331"/>
          </a:xfrm>
          <a:prstGeom prst="rect">
            <a:avLst/>
          </a:prstGeom>
          <a:noFill/>
        </p:spPr>
        <p:txBody>
          <a:bodyPr wrap="square" rtlCol="0">
            <a:spAutoFit/>
          </a:bodyPr>
          <a:lstStyle/>
          <a:p>
            <a:r>
              <a:rPr lang="fr-FR" dirty="0">
                <a:hlinkClick r:id="rId7"/>
              </a:rPr>
              <a:t>http://www.meine-mathe.de/Chimie/eModules/2b1/presadn2b.html</a:t>
            </a:r>
            <a:endParaRPr lang="fr-FR" dirty="0"/>
          </a:p>
          <a:p>
            <a:endParaRPr lang="fr-FR" dirty="0"/>
          </a:p>
        </p:txBody>
      </p:sp>
    </p:spTree>
    <p:extLst>
      <p:ext uri="{BB962C8B-B14F-4D97-AF65-F5344CB8AC3E}">
        <p14:creationId xmlns:p14="http://schemas.microsoft.com/office/powerpoint/2010/main" val="3366880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Nucléosome">
            <a:extLst>
              <a:ext uri="{FF2B5EF4-FFF2-40B4-BE49-F238E27FC236}">
                <a16:creationId xmlns:a16="http://schemas.microsoft.com/office/drawing/2014/main" id="{9CDA7B25-5C6A-2ABD-FAE4-32902F9276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12188825"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51885913-73BB-5D2E-C03F-38C273E5268F}"/>
              </a:ext>
            </a:extLst>
          </p:cNvPr>
          <p:cNvSpPr txBox="1"/>
          <p:nvPr/>
        </p:nvSpPr>
        <p:spPr>
          <a:xfrm>
            <a:off x="6096000" y="6211669"/>
            <a:ext cx="5702300" cy="646331"/>
          </a:xfrm>
          <a:prstGeom prst="rect">
            <a:avLst/>
          </a:prstGeom>
          <a:noFill/>
        </p:spPr>
        <p:txBody>
          <a:bodyPr wrap="square" rtlCol="0">
            <a:spAutoFit/>
          </a:bodyPr>
          <a:lstStyle/>
          <a:p>
            <a:r>
              <a:rPr lang="fr-FR" dirty="0">
                <a:hlinkClick r:id="rId4"/>
              </a:rPr>
              <a:t>https://www.genome.gov/genetics-glossary/Nucleosome</a:t>
            </a:r>
            <a:endParaRPr lang="fr-FR" dirty="0"/>
          </a:p>
          <a:p>
            <a:endParaRPr lang="fr-FR" dirty="0"/>
          </a:p>
        </p:txBody>
      </p:sp>
    </p:spTree>
    <p:extLst>
      <p:ext uri="{BB962C8B-B14F-4D97-AF65-F5344CB8AC3E}">
        <p14:creationId xmlns:p14="http://schemas.microsoft.com/office/powerpoint/2010/main" val="3035905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6D88F44-4FB2-CF2C-BCA9-3BBB5A7CD0B1}"/>
              </a:ext>
            </a:extLst>
          </p:cNvPr>
          <p:cNvSpPr>
            <a:spLocks noGrp="1"/>
          </p:cNvSpPr>
          <p:nvPr>
            <p:ph idx="1"/>
          </p:nvPr>
        </p:nvSpPr>
        <p:spPr>
          <a:xfrm>
            <a:off x="388494" y="1020444"/>
            <a:ext cx="11803505" cy="5837556"/>
          </a:xfrm>
        </p:spPr>
        <p:txBody>
          <a:bodyPr>
            <a:normAutofit/>
          </a:bodyPr>
          <a:lstStyle/>
          <a:p>
            <a:r>
              <a:rPr lang="fr-FR" u="sng" dirty="0"/>
              <a:t>ARN : différents types</a:t>
            </a:r>
          </a:p>
          <a:p>
            <a:pPr marL="0" indent="0" algn="l">
              <a:buNone/>
            </a:pPr>
            <a:r>
              <a:rPr lang="fr-FR" dirty="0"/>
              <a:t>   - Comme l’ADN, </a:t>
            </a:r>
            <a:r>
              <a:rPr lang="fr-FR" dirty="0">
                <a:latin typeface="Times-Roman"/>
              </a:rPr>
              <a:t>l</a:t>
            </a:r>
            <a:r>
              <a:rPr lang="fr-FR" sz="2800" b="0" i="0" u="none" strike="noStrike" baseline="0" dirty="0">
                <a:latin typeface="Times-Roman"/>
              </a:rPr>
              <a:t>`acide ribonucléique (ARN) est un polymère de ribonucléotides puriques ou pyrimidiques liés entre eux par des liaisons phosphodiesters. L`ARN est synthétisé au cours d`un processus appelé la transcription. L`ARN natif existe sous forme d</a:t>
            </a:r>
            <a:r>
              <a:rPr lang="fr-FR" sz="2800" b="0" i="0" u="none" strike="noStrike" baseline="0" dirty="0">
                <a:latin typeface="TimesNewRoman"/>
              </a:rPr>
              <a:t>’</a:t>
            </a:r>
            <a:r>
              <a:rPr lang="fr-FR" sz="2800" b="0" i="0" u="none" strike="noStrike" baseline="0" dirty="0">
                <a:latin typeface="Times-Roman"/>
              </a:rPr>
              <a:t>une molécule monobrin capable de se replier sur lui-même.</a:t>
            </a:r>
          </a:p>
          <a:p>
            <a:pPr marL="0" indent="0" algn="l">
              <a:buNone/>
            </a:pPr>
            <a:r>
              <a:rPr lang="fr-FR" dirty="0">
                <a:latin typeface="Times-Roman"/>
              </a:rPr>
              <a:t>   - Il existe plusieurs types d’ARN : </a:t>
            </a:r>
          </a:p>
          <a:p>
            <a:pPr lvl="1">
              <a:buFont typeface="Wingdings" panose="05000000000000000000" pitchFamily="2" charset="2"/>
              <a:buChar char="ü"/>
            </a:pPr>
            <a:r>
              <a:rPr lang="fr-FR" dirty="0">
                <a:latin typeface="Times-Roman"/>
              </a:rPr>
              <a:t>  L’ARN ribosomal (ARNr) : sont des composants des ribosomes, les complexes qui réalisent la synthèse des protéines.</a:t>
            </a:r>
          </a:p>
          <a:p>
            <a:pPr lvl="1">
              <a:buFont typeface="Wingdings" panose="05000000000000000000" pitchFamily="2" charset="2"/>
              <a:buChar char="ü"/>
            </a:pPr>
            <a:r>
              <a:rPr lang="fr-FR" dirty="0">
                <a:latin typeface="Times-Roman"/>
              </a:rPr>
              <a:t> L’ARN messager (ARNm) : sont des transporteurs de l'information génétique lors de la synthèse des protéines</a:t>
            </a:r>
          </a:p>
          <a:p>
            <a:pPr lvl="1">
              <a:buFont typeface="Wingdings" panose="05000000000000000000" pitchFamily="2" charset="2"/>
              <a:buChar char="ü"/>
            </a:pPr>
            <a:r>
              <a:rPr lang="fr-FR" dirty="0">
                <a:latin typeface="Times-Roman"/>
              </a:rPr>
              <a:t> L’ARN de transfert (ARNt) : transporteurs des AA nécessaires à la synthèse protéique</a:t>
            </a:r>
          </a:p>
          <a:p>
            <a:pPr marL="0" indent="0">
              <a:buNone/>
            </a:pPr>
            <a:r>
              <a:rPr lang="fr-FR" dirty="0">
                <a:latin typeface="Times-Roman"/>
              </a:rPr>
              <a:t>  - Contrairement à l'ADN, il n'y a pas de relation entre le nombre de purines et le nombre de pyrimidines.</a:t>
            </a:r>
          </a:p>
        </p:txBody>
      </p:sp>
      <p:sp>
        <p:nvSpPr>
          <p:cNvPr id="6" name="Titre 1">
            <a:extLst>
              <a:ext uri="{FF2B5EF4-FFF2-40B4-BE49-F238E27FC236}">
                <a16:creationId xmlns:a16="http://schemas.microsoft.com/office/drawing/2014/main" id="{40E33523-FB76-E0EB-766C-4743AF81F736}"/>
              </a:ext>
            </a:extLst>
          </p:cNvPr>
          <p:cNvSpPr txBox="1">
            <a:spLocks/>
          </p:cNvSpPr>
          <p:nvPr/>
        </p:nvSpPr>
        <p:spPr>
          <a:xfrm>
            <a:off x="838200" y="58461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 ARN  </a:t>
            </a:r>
            <a:endPar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p:txBody>
      </p:sp>
    </p:spTree>
    <p:extLst>
      <p:ext uri="{BB962C8B-B14F-4D97-AF65-F5344CB8AC3E}">
        <p14:creationId xmlns:p14="http://schemas.microsoft.com/office/powerpoint/2010/main" val="2107988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A74320F-BC27-B264-21E9-E2EE1AFAB596}"/>
              </a:ext>
            </a:extLst>
          </p:cNvPr>
          <p:cNvSpPr>
            <a:spLocks noGrp="1"/>
          </p:cNvSpPr>
          <p:nvPr>
            <p:ph idx="1"/>
          </p:nvPr>
        </p:nvSpPr>
        <p:spPr>
          <a:xfrm>
            <a:off x="434788" y="551036"/>
            <a:ext cx="11757212" cy="6112094"/>
          </a:xfrm>
        </p:spPr>
        <p:txBody>
          <a:bodyPr/>
          <a:lstStyle/>
          <a:p>
            <a:r>
              <a:rPr lang="fr-FR" u="sng" dirty="0"/>
              <a:t>L’ARNm</a:t>
            </a:r>
          </a:p>
          <a:p>
            <a:pPr marL="0" indent="0">
              <a:buNone/>
            </a:pPr>
            <a:r>
              <a:rPr lang="fr-FR" dirty="0"/>
              <a:t>    - Formé dans le noyau des cellules à partir de l’ADN par transcription et joue donc un rôle dans le transfert de l’information génétique.</a:t>
            </a:r>
          </a:p>
          <a:p>
            <a:pPr marL="0" indent="0">
              <a:buNone/>
            </a:pPr>
            <a:r>
              <a:rPr lang="fr-FR" dirty="0"/>
              <a:t>    - L’ensemble formé par 3 nucléotides est appelé Codon et chaque codon est traduit en acide aminé lors du processus de traduction. Il existe trois codons non traduits appelés «Codons Stop» </a:t>
            </a:r>
          </a:p>
          <a:p>
            <a:pPr marL="0" indent="0" algn="l">
              <a:buNone/>
            </a:pPr>
            <a:r>
              <a:rPr lang="fr-FR" dirty="0"/>
              <a:t>    - L'ARNm a une courte durée de vie</a:t>
            </a:r>
          </a:p>
          <a:p>
            <a:pPr marL="0" indent="0" algn="l">
              <a:buNone/>
            </a:pPr>
            <a:r>
              <a:rPr lang="fr-FR" dirty="0"/>
              <a:t>    - La longueur de l’ARNm varie en fonction du gène qu’il code.</a:t>
            </a:r>
          </a:p>
          <a:p>
            <a:pPr marL="0" indent="0" algn="l">
              <a:buNone/>
            </a:pPr>
            <a:r>
              <a:rPr lang="fr-FR" dirty="0"/>
              <a:t>    - L’ARNm représente 5 à 10 % de l’ARN total.</a:t>
            </a:r>
          </a:p>
        </p:txBody>
      </p:sp>
      <p:sp>
        <p:nvSpPr>
          <p:cNvPr id="4" name="Titre 1">
            <a:extLst>
              <a:ext uri="{FF2B5EF4-FFF2-40B4-BE49-F238E27FC236}">
                <a16:creationId xmlns:a16="http://schemas.microsoft.com/office/drawing/2014/main" id="{D652DFFA-303D-E94B-689F-BC3BB3EB361C}"/>
              </a:ext>
            </a:extLst>
          </p:cNvPr>
          <p:cNvSpPr txBox="1">
            <a:spLocks/>
          </p:cNvSpPr>
          <p:nvPr/>
        </p:nvSpPr>
        <p:spPr>
          <a:xfrm>
            <a:off x="838200" y="41972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p:txBody>
      </p:sp>
      <p:cxnSp>
        <p:nvCxnSpPr>
          <p:cNvPr id="6" name="Connecteur droit 5">
            <a:extLst>
              <a:ext uri="{FF2B5EF4-FFF2-40B4-BE49-F238E27FC236}">
                <a16:creationId xmlns:a16="http://schemas.microsoft.com/office/drawing/2014/main" id="{D2F18DF0-E3F3-BF2E-4776-C5B10D22904A}"/>
              </a:ext>
            </a:extLst>
          </p:cNvPr>
          <p:cNvCxnSpPr/>
          <p:nvPr/>
        </p:nvCxnSpPr>
        <p:spPr>
          <a:xfrm>
            <a:off x="2662518" y="4935072"/>
            <a:ext cx="512332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790A50FD-ED0A-0A95-B233-6D5542F70C8C}"/>
              </a:ext>
            </a:extLst>
          </p:cNvPr>
          <p:cNvCxnSpPr/>
          <p:nvPr/>
        </p:nvCxnSpPr>
        <p:spPr>
          <a:xfrm>
            <a:off x="2680448" y="5880845"/>
            <a:ext cx="5123329"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F31A6173-2C54-89B4-57CA-02332EE36A17}"/>
              </a:ext>
            </a:extLst>
          </p:cNvPr>
          <p:cNvSpPr txBox="1"/>
          <p:nvPr/>
        </p:nvSpPr>
        <p:spPr>
          <a:xfrm>
            <a:off x="8041341" y="4854389"/>
            <a:ext cx="887506" cy="369332"/>
          </a:xfrm>
          <a:prstGeom prst="rect">
            <a:avLst/>
          </a:prstGeom>
          <a:noFill/>
        </p:spPr>
        <p:txBody>
          <a:bodyPr wrap="square" rtlCol="0">
            <a:spAutoFit/>
          </a:bodyPr>
          <a:lstStyle/>
          <a:p>
            <a:r>
              <a:rPr lang="fr-FR" b="1" dirty="0"/>
              <a:t>ADN</a:t>
            </a:r>
          </a:p>
        </p:txBody>
      </p:sp>
      <p:sp>
        <p:nvSpPr>
          <p:cNvPr id="10" name="ZoneTexte 9">
            <a:extLst>
              <a:ext uri="{FF2B5EF4-FFF2-40B4-BE49-F238E27FC236}">
                <a16:creationId xmlns:a16="http://schemas.microsoft.com/office/drawing/2014/main" id="{5A7D2839-BE4E-D566-440B-F661C853E537}"/>
              </a:ext>
            </a:extLst>
          </p:cNvPr>
          <p:cNvSpPr txBox="1"/>
          <p:nvPr/>
        </p:nvSpPr>
        <p:spPr>
          <a:xfrm>
            <a:off x="8041341" y="5642391"/>
            <a:ext cx="887506" cy="369332"/>
          </a:xfrm>
          <a:prstGeom prst="rect">
            <a:avLst/>
          </a:prstGeom>
          <a:noFill/>
        </p:spPr>
        <p:txBody>
          <a:bodyPr wrap="square" rtlCol="0">
            <a:spAutoFit/>
          </a:bodyPr>
          <a:lstStyle/>
          <a:p>
            <a:r>
              <a:rPr lang="fr-FR" b="1" dirty="0"/>
              <a:t>ARN</a:t>
            </a:r>
          </a:p>
        </p:txBody>
      </p:sp>
      <p:sp>
        <p:nvSpPr>
          <p:cNvPr id="11" name="ZoneTexte 10">
            <a:extLst>
              <a:ext uri="{FF2B5EF4-FFF2-40B4-BE49-F238E27FC236}">
                <a16:creationId xmlns:a16="http://schemas.microsoft.com/office/drawing/2014/main" id="{C3D2F8A0-AE05-B29E-881C-2DBB61685A90}"/>
              </a:ext>
            </a:extLst>
          </p:cNvPr>
          <p:cNvSpPr txBox="1"/>
          <p:nvPr/>
        </p:nvSpPr>
        <p:spPr>
          <a:xfrm>
            <a:off x="8050306" y="6380202"/>
            <a:ext cx="1214716" cy="369332"/>
          </a:xfrm>
          <a:prstGeom prst="rect">
            <a:avLst/>
          </a:prstGeom>
          <a:noFill/>
        </p:spPr>
        <p:txBody>
          <a:bodyPr wrap="square" rtlCol="0">
            <a:spAutoFit/>
          </a:bodyPr>
          <a:lstStyle/>
          <a:p>
            <a:r>
              <a:rPr lang="fr-FR" b="1" dirty="0"/>
              <a:t>Protéine</a:t>
            </a:r>
          </a:p>
        </p:txBody>
      </p:sp>
      <p:sp>
        <p:nvSpPr>
          <p:cNvPr id="12" name="ZoneTexte 11">
            <a:extLst>
              <a:ext uri="{FF2B5EF4-FFF2-40B4-BE49-F238E27FC236}">
                <a16:creationId xmlns:a16="http://schemas.microsoft.com/office/drawing/2014/main" id="{124C6941-E8DB-E231-351A-9D7AEEE00B19}"/>
              </a:ext>
            </a:extLst>
          </p:cNvPr>
          <p:cNvSpPr txBox="1"/>
          <p:nvPr/>
        </p:nvSpPr>
        <p:spPr>
          <a:xfrm>
            <a:off x="1281942" y="5383338"/>
            <a:ext cx="1541940" cy="369332"/>
          </a:xfrm>
          <a:prstGeom prst="rect">
            <a:avLst/>
          </a:prstGeom>
          <a:noFill/>
        </p:spPr>
        <p:txBody>
          <a:bodyPr wrap="square" rtlCol="0">
            <a:spAutoFit/>
          </a:bodyPr>
          <a:lstStyle/>
          <a:p>
            <a:r>
              <a:rPr lang="fr-FR" b="1" dirty="0">
                <a:solidFill>
                  <a:srgbClr val="00B050"/>
                </a:solidFill>
              </a:rPr>
              <a:t>Transcription</a:t>
            </a:r>
          </a:p>
        </p:txBody>
      </p:sp>
      <p:sp>
        <p:nvSpPr>
          <p:cNvPr id="13" name="ZoneTexte 12">
            <a:extLst>
              <a:ext uri="{FF2B5EF4-FFF2-40B4-BE49-F238E27FC236}">
                <a16:creationId xmlns:a16="http://schemas.microsoft.com/office/drawing/2014/main" id="{820E3C47-33ED-C6B1-0517-3122622D21ED}"/>
              </a:ext>
            </a:extLst>
          </p:cNvPr>
          <p:cNvSpPr txBox="1"/>
          <p:nvPr/>
        </p:nvSpPr>
        <p:spPr>
          <a:xfrm>
            <a:off x="1281942" y="5985758"/>
            <a:ext cx="1214716" cy="369332"/>
          </a:xfrm>
          <a:prstGeom prst="rect">
            <a:avLst/>
          </a:prstGeom>
          <a:noFill/>
        </p:spPr>
        <p:txBody>
          <a:bodyPr wrap="square" rtlCol="0">
            <a:spAutoFit/>
          </a:bodyPr>
          <a:lstStyle/>
          <a:p>
            <a:r>
              <a:rPr lang="fr-FR" b="1" dirty="0">
                <a:solidFill>
                  <a:srgbClr val="00B050"/>
                </a:solidFill>
              </a:rPr>
              <a:t>Traduction</a:t>
            </a:r>
          </a:p>
        </p:txBody>
      </p:sp>
      <p:sp>
        <p:nvSpPr>
          <p:cNvPr id="14" name="Flèche : bas 13">
            <a:extLst>
              <a:ext uri="{FF2B5EF4-FFF2-40B4-BE49-F238E27FC236}">
                <a16:creationId xmlns:a16="http://schemas.microsoft.com/office/drawing/2014/main" id="{28696BB8-1325-B131-61DD-C19169A80144}"/>
              </a:ext>
            </a:extLst>
          </p:cNvPr>
          <p:cNvSpPr/>
          <p:nvPr/>
        </p:nvSpPr>
        <p:spPr>
          <a:xfrm>
            <a:off x="2823882" y="5423679"/>
            <a:ext cx="237564" cy="326287"/>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Flèche : bas 14">
            <a:extLst>
              <a:ext uri="{FF2B5EF4-FFF2-40B4-BE49-F238E27FC236}">
                <a16:creationId xmlns:a16="http://schemas.microsoft.com/office/drawing/2014/main" id="{3B2CF820-0946-A195-AFF9-3597C5921F99}"/>
              </a:ext>
            </a:extLst>
          </p:cNvPr>
          <p:cNvSpPr/>
          <p:nvPr/>
        </p:nvSpPr>
        <p:spPr>
          <a:xfrm>
            <a:off x="2814918" y="6046724"/>
            <a:ext cx="237564" cy="326287"/>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507E92D6-7C2D-0238-320D-A31EC90DECB6}"/>
              </a:ext>
            </a:extLst>
          </p:cNvPr>
          <p:cNvSpPr txBox="1"/>
          <p:nvPr/>
        </p:nvSpPr>
        <p:spPr>
          <a:xfrm>
            <a:off x="9022976" y="5446058"/>
            <a:ext cx="3169024" cy="584775"/>
          </a:xfrm>
          <a:prstGeom prst="rect">
            <a:avLst/>
          </a:prstGeom>
          <a:noFill/>
        </p:spPr>
        <p:txBody>
          <a:bodyPr wrap="square" rtlCol="0">
            <a:spAutoFit/>
          </a:bodyPr>
          <a:lstStyle/>
          <a:p>
            <a:r>
              <a:rPr lang="fr-FR" sz="3200" b="1" dirty="0">
                <a:solidFill>
                  <a:srgbClr val="FF0000"/>
                </a:solidFill>
              </a:rPr>
              <a:t>Dogme central</a:t>
            </a:r>
          </a:p>
        </p:txBody>
      </p:sp>
      <p:sp>
        <p:nvSpPr>
          <p:cNvPr id="17" name="Rectangle 16">
            <a:extLst>
              <a:ext uri="{FF2B5EF4-FFF2-40B4-BE49-F238E27FC236}">
                <a16:creationId xmlns:a16="http://schemas.microsoft.com/office/drawing/2014/main" id="{AF22603D-23EF-D09C-819C-69778AA61E62}"/>
              </a:ext>
            </a:extLst>
          </p:cNvPr>
          <p:cNvSpPr/>
          <p:nvPr/>
        </p:nvSpPr>
        <p:spPr>
          <a:xfrm>
            <a:off x="9022976" y="5472952"/>
            <a:ext cx="2734236" cy="54865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 name="Connecteur droit 17">
            <a:extLst>
              <a:ext uri="{FF2B5EF4-FFF2-40B4-BE49-F238E27FC236}">
                <a16:creationId xmlns:a16="http://schemas.microsoft.com/office/drawing/2014/main" id="{D547B429-C392-8395-DB46-B0060225D413}"/>
              </a:ext>
            </a:extLst>
          </p:cNvPr>
          <p:cNvCxnSpPr/>
          <p:nvPr/>
        </p:nvCxnSpPr>
        <p:spPr>
          <a:xfrm>
            <a:off x="2696135" y="5307117"/>
            <a:ext cx="512332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90976E38-B76E-F41E-BB67-E5A16DD98B06}"/>
              </a:ext>
            </a:extLst>
          </p:cNvPr>
          <p:cNvCxnSpPr/>
          <p:nvPr/>
        </p:nvCxnSpPr>
        <p:spPr>
          <a:xfrm>
            <a:off x="2814918" y="494851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FB4C991D-9C5C-8D1A-4C5C-CD8DD84A2285}"/>
              </a:ext>
            </a:extLst>
          </p:cNvPr>
          <p:cNvCxnSpPr/>
          <p:nvPr/>
        </p:nvCxnSpPr>
        <p:spPr>
          <a:xfrm>
            <a:off x="2967318" y="497989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Connecteur droit 21">
            <a:extLst>
              <a:ext uri="{FF2B5EF4-FFF2-40B4-BE49-F238E27FC236}">
                <a16:creationId xmlns:a16="http://schemas.microsoft.com/office/drawing/2014/main" id="{9A3FEA67-D824-708C-16BD-486B1CC9B607}"/>
              </a:ext>
            </a:extLst>
          </p:cNvPr>
          <p:cNvCxnSpPr/>
          <p:nvPr/>
        </p:nvCxnSpPr>
        <p:spPr>
          <a:xfrm>
            <a:off x="3119718" y="497093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CC0ADFCD-4034-EDDC-1C0F-E6387CFC0A00}"/>
              </a:ext>
            </a:extLst>
          </p:cNvPr>
          <p:cNvCxnSpPr/>
          <p:nvPr/>
        </p:nvCxnSpPr>
        <p:spPr>
          <a:xfrm>
            <a:off x="3272118" y="497541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D0144645-43D7-055D-CB91-C618B543B309}"/>
              </a:ext>
            </a:extLst>
          </p:cNvPr>
          <p:cNvCxnSpPr/>
          <p:nvPr/>
        </p:nvCxnSpPr>
        <p:spPr>
          <a:xfrm>
            <a:off x="3424518" y="496645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72D73D77-FDC3-59F5-60CA-D4BCB83F70CD}"/>
              </a:ext>
            </a:extLst>
          </p:cNvPr>
          <p:cNvCxnSpPr/>
          <p:nvPr/>
        </p:nvCxnSpPr>
        <p:spPr>
          <a:xfrm>
            <a:off x="3576918" y="494404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93EE675D-BCBC-A025-786A-56BE58F4B094}"/>
              </a:ext>
            </a:extLst>
          </p:cNvPr>
          <p:cNvCxnSpPr/>
          <p:nvPr/>
        </p:nvCxnSpPr>
        <p:spPr>
          <a:xfrm>
            <a:off x="3729318" y="496197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4186AF11-DC02-776B-82D4-64D04C10F180}"/>
              </a:ext>
            </a:extLst>
          </p:cNvPr>
          <p:cNvCxnSpPr/>
          <p:nvPr/>
        </p:nvCxnSpPr>
        <p:spPr>
          <a:xfrm>
            <a:off x="3881718" y="495300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AA45CF02-E507-DF69-8B85-5619ED9295C7}"/>
              </a:ext>
            </a:extLst>
          </p:cNvPr>
          <p:cNvCxnSpPr/>
          <p:nvPr/>
        </p:nvCxnSpPr>
        <p:spPr>
          <a:xfrm>
            <a:off x="4034118" y="494404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Connecteur droit 28">
            <a:extLst>
              <a:ext uri="{FF2B5EF4-FFF2-40B4-BE49-F238E27FC236}">
                <a16:creationId xmlns:a16="http://schemas.microsoft.com/office/drawing/2014/main" id="{1A2FDAB3-3E59-599B-E0EA-DFB6A2C97AFA}"/>
              </a:ext>
            </a:extLst>
          </p:cNvPr>
          <p:cNvCxnSpPr/>
          <p:nvPr/>
        </p:nvCxnSpPr>
        <p:spPr>
          <a:xfrm>
            <a:off x="4186518" y="493507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D57BAA18-2A84-37C4-E15A-8EA43282A214}"/>
              </a:ext>
            </a:extLst>
          </p:cNvPr>
          <p:cNvCxnSpPr/>
          <p:nvPr/>
        </p:nvCxnSpPr>
        <p:spPr>
          <a:xfrm>
            <a:off x="4338918" y="493956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172134CA-8EBA-E8E4-2A2A-BD4415ADC50A}"/>
              </a:ext>
            </a:extLst>
          </p:cNvPr>
          <p:cNvCxnSpPr/>
          <p:nvPr/>
        </p:nvCxnSpPr>
        <p:spPr>
          <a:xfrm>
            <a:off x="4491318" y="494404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D8DD3EFC-5609-E7BE-7B2F-0BDA5248272A}"/>
              </a:ext>
            </a:extLst>
          </p:cNvPr>
          <p:cNvCxnSpPr/>
          <p:nvPr/>
        </p:nvCxnSpPr>
        <p:spPr>
          <a:xfrm>
            <a:off x="4643718" y="493508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C71602A1-6611-7E0F-5D69-2835B6AECE55}"/>
              </a:ext>
            </a:extLst>
          </p:cNvPr>
          <p:cNvCxnSpPr/>
          <p:nvPr/>
        </p:nvCxnSpPr>
        <p:spPr>
          <a:xfrm>
            <a:off x="4796118" y="493956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28DE08B3-1E8B-B786-E5B9-4FDAE57FA480}"/>
              </a:ext>
            </a:extLst>
          </p:cNvPr>
          <p:cNvCxnSpPr/>
          <p:nvPr/>
        </p:nvCxnSpPr>
        <p:spPr>
          <a:xfrm>
            <a:off x="4948518" y="493059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EDF2EA37-55EE-C8DC-5041-BA1A7A29B496}"/>
              </a:ext>
            </a:extLst>
          </p:cNvPr>
          <p:cNvCxnSpPr/>
          <p:nvPr/>
        </p:nvCxnSpPr>
        <p:spPr>
          <a:xfrm>
            <a:off x="5100918" y="494852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D6635E85-9566-B3D3-7684-5E9A8E5BD3B1}"/>
              </a:ext>
            </a:extLst>
          </p:cNvPr>
          <p:cNvCxnSpPr/>
          <p:nvPr/>
        </p:nvCxnSpPr>
        <p:spPr>
          <a:xfrm>
            <a:off x="5253318" y="492611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9594DE3C-6ECE-A231-5F9F-D1A9E772E3FF}"/>
              </a:ext>
            </a:extLst>
          </p:cNvPr>
          <p:cNvCxnSpPr/>
          <p:nvPr/>
        </p:nvCxnSpPr>
        <p:spPr>
          <a:xfrm>
            <a:off x="5405718" y="494404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F708C10A-B26C-11AA-1652-88F71BCA508F}"/>
              </a:ext>
            </a:extLst>
          </p:cNvPr>
          <p:cNvCxnSpPr/>
          <p:nvPr/>
        </p:nvCxnSpPr>
        <p:spPr>
          <a:xfrm>
            <a:off x="5558118" y="494853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97826416-4DE4-438B-3FDF-FF8CA1D8E37E}"/>
              </a:ext>
            </a:extLst>
          </p:cNvPr>
          <p:cNvCxnSpPr/>
          <p:nvPr/>
        </p:nvCxnSpPr>
        <p:spPr>
          <a:xfrm>
            <a:off x="5710518" y="495301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48A22C98-060F-13FB-D118-968FEFD4D992}"/>
              </a:ext>
            </a:extLst>
          </p:cNvPr>
          <p:cNvCxnSpPr/>
          <p:nvPr/>
        </p:nvCxnSpPr>
        <p:spPr>
          <a:xfrm>
            <a:off x="5862918" y="493060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87F0C980-41C4-DE54-E1FA-8D9D45B7EC1A}"/>
              </a:ext>
            </a:extLst>
          </p:cNvPr>
          <p:cNvCxnSpPr/>
          <p:nvPr/>
        </p:nvCxnSpPr>
        <p:spPr>
          <a:xfrm>
            <a:off x="6015318" y="493508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Connecteur droit 41">
            <a:extLst>
              <a:ext uri="{FF2B5EF4-FFF2-40B4-BE49-F238E27FC236}">
                <a16:creationId xmlns:a16="http://schemas.microsoft.com/office/drawing/2014/main" id="{F37BBA2B-44E6-91BC-C9F3-06AEB893E93B}"/>
              </a:ext>
            </a:extLst>
          </p:cNvPr>
          <p:cNvCxnSpPr/>
          <p:nvPr/>
        </p:nvCxnSpPr>
        <p:spPr>
          <a:xfrm>
            <a:off x="6167718" y="495301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5BDFDA1E-D2C8-A0C3-0320-D37B6F4D001C}"/>
              </a:ext>
            </a:extLst>
          </p:cNvPr>
          <p:cNvCxnSpPr/>
          <p:nvPr/>
        </p:nvCxnSpPr>
        <p:spPr>
          <a:xfrm>
            <a:off x="6320118" y="493060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id="{F26E7ED8-77D3-CBE7-D65A-A21A6C9CD9CD}"/>
              </a:ext>
            </a:extLst>
          </p:cNvPr>
          <p:cNvCxnSpPr/>
          <p:nvPr/>
        </p:nvCxnSpPr>
        <p:spPr>
          <a:xfrm>
            <a:off x="6481476" y="493059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Connecteur droit 44">
            <a:extLst>
              <a:ext uri="{FF2B5EF4-FFF2-40B4-BE49-F238E27FC236}">
                <a16:creationId xmlns:a16="http://schemas.microsoft.com/office/drawing/2014/main" id="{55F9856F-ABC6-F3F5-C942-EC53ED0DD266}"/>
              </a:ext>
            </a:extLst>
          </p:cNvPr>
          <p:cNvCxnSpPr/>
          <p:nvPr/>
        </p:nvCxnSpPr>
        <p:spPr>
          <a:xfrm>
            <a:off x="6633876" y="492163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Connecteur droit 45">
            <a:extLst>
              <a:ext uri="{FF2B5EF4-FFF2-40B4-BE49-F238E27FC236}">
                <a16:creationId xmlns:a16="http://schemas.microsoft.com/office/drawing/2014/main" id="{E137908B-9A22-6E97-D9AD-330D7B1F1A63}"/>
              </a:ext>
            </a:extLst>
          </p:cNvPr>
          <p:cNvCxnSpPr/>
          <p:nvPr/>
        </p:nvCxnSpPr>
        <p:spPr>
          <a:xfrm>
            <a:off x="6786276" y="493956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7" name="Connecteur droit 46">
            <a:extLst>
              <a:ext uri="{FF2B5EF4-FFF2-40B4-BE49-F238E27FC236}">
                <a16:creationId xmlns:a16="http://schemas.microsoft.com/office/drawing/2014/main" id="{02777C7A-E777-7822-78E6-CCBC855C3D58}"/>
              </a:ext>
            </a:extLst>
          </p:cNvPr>
          <p:cNvCxnSpPr/>
          <p:nvPr/>
        </p:nvCxnSpPr>
        <p:spPr>
          <a:xfrm>
            <a:off x="6938676" y="494404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9190F7E7-6CEE-6EB6-A2F2-B3AFFFC5A815}"/>
              </a:ext>
            </a:extLst>
          </p:cNvPr>
          <p:cNvCxnSpPr/>
          <p:nvPr/>
        </p:nvCxnSpPr>
        <p:spPr>
          <a:xfrm>
            <a:off x="7091076" y="493508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Connecteur droit 48">
            <a:extLst>
              <a:ext uri="{FF2B5EF4-FFF2-40B4-BE49-F238E27FC236}">
                <a16:creationId xmlns:a16="http://schemas.microsoft.com/office/drawing/2014/main" id="{D61A95BD-B63C-D238-2AF0-C3C901932593}"/>
              </a:ext>
            </a:extLst>
          </p:cNvPr>
          <p:cNvCxnSpPr/>
          <p:nvPr/>
        </p:nvCxnSpPr>
        <p:spPr>
          <a:xfrm>
            <a:off x="7243476" y="493956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0" name="Connecteur droit 49">
            <a:extLst>
              <a:ext uri="{FF2B5EF4-FFF2-40B4-BE49-F238E27FC236}">
                <a16:creationId xmlns:a16="http://schemas.microsoft.com/office/drawing/2014/main" id="{7A1F6492-B85E-3330-D3D1-C5A71E337D45}"/>
              </a:ext>
            </a:extLst>
          </p:cNvPr>
          <p:cNvCxnSpPr/>
          <p:nvPr/>
        </p:nvCxnSpPr>
        <p:spPr>
          <a:xfrm>
            <a:off x="7395876" y="493060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B4A62B05-BECE-6464-FF00-B0318A509ED2}"/>
              </a:ext>
            </a:extLst>
          </p:cNvPr>
          <p:cNvCxnSpPr/>
          <p:nvPr/>
        </p:nvCxnSpPr>
        <p:spPr>
          <a:xfrm>
            <a:off x="2967318" y="520849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8" name="Connecteur droit 67">
            <a:extLst>
              <a:ext uri="{FF2B5EF4-FFF2-40B4-BE49-F238E27FC236}">
                <a16:creationId xmlns:a16="http://schemas.microsoft.com/office/drawing/2014/main" id="{E158B86E-86D3-C1D3-D9B7-223608EDE30C}"/>
              </a:ext>
            </a:extLst>
          </p:cNvPr>
          <p:cNvCxnSpPr/>
          <p:nvPr/>
        </p:nvCxnSpPr>
        <p:spPr>
          <a:xfrm>
            <a:off x="5558118" y="521747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9" name="Connecteur droit 68">
            <a:extLst>
              <a:ext uri="{FF2B5EF4-FFF2-40B4-BE49-F238E27FC236}">
                <a16:creationId xmlns:a16="http://schemas.microsoft.com/office/drawing/2014/main" id="{9A22E89D-45CB-97EE-3B56-D49298D3E873}"/>
              </a:ext>
            </a:extLst>
          </p:cNvPr>
          <p:cNvCxnSpPr/>
          <p:nvPr/>
        </p:nvCxnSpPr>
        <p:spPr>
          <a:xfrm>
            <a:off x="5710518" y="522195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0" name="Connecteur droit 69">
            <a:extLst>
              <a:ext uri="{FF2B5EF4-FFF2-40B4-BE49-F238E27FC236}">
                <a16:creationId xmlns:a16="http://schemas.microsoft.com/office/drawing/2014/main" id="{5ED47B82-B1C3-99DB-959D-5165B532CB77}"/>
              </a:ext>
            </a:extLst>
          </p:cNvPr>
          <p:cNvCxnSpPr/>
          <p:nvPr/>
        </p:nvCxnSpPr>
        <p:spPr>
          <a:xfrm>
            <a:off x="5862918" y="522643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1" name="Connecteur droit 70">
            <a:extLst>
              <a:ext uri="{FF2B5EF4-FFF2-40B4-BE49-F238E27FC236}">
                <a16:creationId xmlns:a16="http://schemas.microsoft.com/office/drawing/2014/main" id="{BD7CA05E-FF97-C7FB-D847-F1CB596ADC92}"/>
              </a:ext>
            </a:extLst>
          </p:cNvPr>
          <p:cNvCxnSpPr/>
          <p:nvPr/>
        </p:nvCxnSpPr>
        <p:spPr>
          <a:xfrm>
            <a:off x="6015318" y="520402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2" name="Connecteur droit 71">
            <a:extLst>
              <a:ext uri="{FF2B5EF4-FFF2-40B4-BE49-F238E27FC236}">
                <a16:creationId xmlns:a16="http://schemas.microsoft.com/office/drawing/2014/main" id="{9D72F0FB-B561-9F4E-8C29-4572F261AF57}"/>
              </a:ext>
            </a:extLst>
          </p:cNvPr>
          <p:cNvCxnSpPr/>
          <p:nvPr/>
        </p:nvCxnSpPr>
        <p:spPr>
          <a:xfrm>
            <a:off x="6167718" y="520850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3" name="Connecteur droit 72">
            <a:extLst>
              <a:ext uri="{FF2B5EF4-FFF2-40B4-BE49-F238E27FC236}">
                <a16:creationId xmlns:a16="http://schemas.microsoft.com/office/drawing/2014/main" id="{987D350D-CC65-377E-0134-F21D29B300D4}"/>
              </a:ext>
            </a:extLst>
          </p:cNvPr>
          <p:cNvCxnSpPr/>
          <p:nvPr/>
        </p:nvCxnSpPr>
        <p:spPr>
          <a:xfrm>
            <a:off x="6320118" y="522643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4" name="Connecteur droit 73">
            <a:extLst>
              <a:ext uri="{FF2B5EF4-FFF2-40B4-BE49-F238E27FC236}">
                <a16:creationId xmlns:a16="http://schemas.microsoft.com/office/drawing/2014/main" id="{60046777-45D2-17CF-3D49-3360732470C4}"/>
              </a:ext>
            </a:extLst>
          </p:cNvPr>
          <p:cNvCxnSpPr/>
          <p:nvPr/>
        </p:nvCxnSpPr>
        <p:spPr>
          <a:xfrm>
            <a:off x="6472518" y="520402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5" name="Connecteur droit 74">
            <a:extLst>
              <a:ext uri="{FF2B5EF4-FFF2-40B4-BE49-F238E27FC236}">
                <a16:creationId xmlns:a16="http://schemas.microsoft.com/office/drawing/2014/main" id="{BAA5644E-0598-6AD7-59F8-F72924B8CC23}"/>
              </a:ext>
            </a:extLst>
          </p:cNvPr>
          <p:cNvCxnSpPr/>
          <p:nvPr/>
        </p:nvCxnSpPr>
        <p:spPr>
          <a:xfrm>
            <a:off x="6633876" y="520402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6" name="Connecteur droit 75">
            <a:extLst>
              <a:ext uri="{FF2B5EF4-FFF2-40B4-BE49-F238E27FC236}">
                <a16:creationId xmlns:a16="http://schemas.microsoft.com/office/drawing/2014/main" id="{B1729277-FDB9-DB3F-57E0-A452598F57EE}"/>
              </a:ext>
            </a:extLst>
          </p:cNvPr>
          <p:cNvCxnSpPr/>
          <p:nvPr/>
        </p:nvCxnSpPr>
        <p:spPr>
          <a:xfrm>
            <a:off x="6786276" y="519505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7" name="Connecteur droit 76">
            <a:extLst>
              <a:ext uri="{FF2B5EF4-FFF2-40B4-BE49-F238E27FC236}">
                <a16:creationId xmlns:a16="http://schemas.microsoft.com/office/drawing/2014/main" id="{CD47AA11-1C2B-4DA0-2B3F-7721E279849C}"/>
              </a:ext>
            </a:extLst>
          </p:cNvPr>
          <p:cNvCxnSpPr/>
          <p:nvPr/>
        </p:nvCxnSpPr>
        <p:spPr>
          <a:xfrm>
            <a:off x="6938676" y="521298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8" name="Connecteur droit 77">
            <a:extLst>
              <a:ext uri="{FF2B5EF4-FFF2-40B4-BE49-F238E27FC236}">
                <a16:creationId xmlns:a16="http://schemas.microsoft.com/office/drawing/2014/main" id="{99F5E2B7-235A-2347-7FC9-FA363C16660D}"/>
              </a:ext>
            </a:extLst>
          </p:cNvPr>
          <p:cNvCxnSpPr/>
          <p:nvPr/>
        </p:nvCxnSpPr>
        <p:spPr>
          <a:xfrm>
            <a:off x="7091076" y="521746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9" name="Connecteur droit 78">
            <a:extLst>
              <a:ext uri="{FF2B5EF4-FFF2-40B4-BE49-F238E27FC236}">
                <a16:creationId xmlns:a16="http://schemas.microsoft.com/office/drawing/2014/main" id="{DD006BB4-1552-D594-A6BA-724032F3D4A5}"/>
              </a:ext>
            </a:extLst>
          </p:cNvPr>
          <p:cNvCxnSpPr/>
          <p:nvPr/>
        </p:nvCxnSpPr>
        <p:spPr>
          <a:xfrm>
            <a:off x="7243476" y="520850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0" name="Connecteur droit 79">
            <a:extLst>
              <a:ext uri="{FF2B5EF4-FFF2-40B4-BE49-F238E27FC236}">
                <a16:creationId xmlns:a16="http://schemas.microsoft.com/office/drawing/2014/main" id="{8BA2A7BD-D2A1-05F1-09A8-3E05D9109453}"/>
              </a:ext>
            </a:extLst>
          </p:cNvPr>
          <p:cNvCxnSpPr/>
          <p:nvPr/>
        </p:nvCxnSpPr>
        <p:spPr>
          <a:xfrm>
            <a:off x="7395876" y="521298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1" name="Connecteur droit 80">
            <a:extLst>
              <a:ext uri="{FF2B5EF4-FFF2-40B4-BE49-F238E27FC236}">
                <a16:creationId xmlns:a16="http://schemas.microsoft.com/office/drawing/2014/main" id="{0DB7BD21-6ACB-F4EC-0D6E-A445A8674163}"/>
              </a:ext>
            </a:extLst>
          </p:cNvPr>
          <p:cNvCxnSpPr/>
          <p:nvPr/>
        </p:nvCxnSpPr>
        <p:spPr>
          <a:xfrm>
            <a:off x="2814908" y="520402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2" name="Connecteur droit 81">
            <a:extLst>
              <a:ext uri="{FF2B5EF4-FFF2-40B4-BE49-F238E27FC236}">
                <a16:creationId xmlns:a16="http://schemas.microsoft.com/office/drawing/2014/main" id="{40B67EE6-BAEE-7197-EAF7-9B1F92C63155}"/>
              </a:ext>
            </a:extLst>
          </p:cNvPr>
          <p:cNvCxnSpPr/>
          <p:nvPr/>
        </p:nvCxnSpPr>
        <p:spPr>
          <a:xfrm>
            <a:off x="3119718" y="576430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3" name="Connecteur droit 82">
            <a:extLst>
              <a:ext uri="{FF2B5EF4-FFF2-40B4-BE49-F238E27FC236}">
                <a16:creationId xmlns:a16="http://schemas.microsoft.com/office/drawing/2014/main" id="{454BD748-E62A-CABD-7FE4-19C708839CC8}"/>
              </a:ext>
            </a:extLst>
          </p:cNvPr>
          <p:cNvCxnSpPr/>
          <p:nvPr/>
        </p:nvCxnSpPr>
        <p:spPr>
          <a:xfrm>
            <a:off x="3272118" y="579568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4" name="Connecteur droit 83">
            <a:extLst>
              <a:ext uri="{FF2B5EF4-FFF2-40B4-BE49-F238E27FC236}">
                <a16:creationId xmlns:a16="http://schemas.microsoft.com/office/drawing/2014/main" id="{54CFD84D-7248-DBB0-D3DA-E04AB4FED1DF}"/>
              </a:ext>
            </a:extLst>
          </p:cNvPr>
          <p:cNvCxnSpPr/>
          <p:nvPr/>
        </p:nvCxnSpPr>
        <p:spPr>
          <a:xfrm>
            <a:off x="3424518" y="578671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5" name="Connecteur droit 84">
            <a:extLst>
              <a:ext uri="{FF2B5EF4-FFF2-40B4-BE49-F238E27FC236}">
                <a16:creationId xmlns:a16="http://schemas.microsoft.com/office/drawing/2014/main" id="{69201A56-4A32-31E5-B5BB-DEEEEC5BE130}"/>
              </a:ext>
            </a:extLst>
          </p:cNvPr>
          <p:cNvCxnSpPr/>
          <p:nvPr/>
        </p:nvCxnSpPr>
        <p:spPr>
          <a:xfrm>
            <a:off x="3576918" y="579120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6" name="Connecteur droit 85">
            <a:extLst>
              <a:ext uri="{FF2B5EF4-FFF2-40B4-BE49-F238E27FC236}">
                <a16:creationId xmlns:a16="http://schemas.microsoft.com/office/drawing/2014/main" id="{3E66A4DB-DA2C-E892-2D54-8E79D366B107}"/>
              </a:ext>
            </a:extLst>
          </p:cNvPr>
          <p:cNvCxnSpPr/>
          <p:nvPr/>
        </p:nvCxnSpPr>
        <p:spPr>
          <a:xfrm>
            <a:off x="3729318" y="578223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7" name="Connecteur droit 86">
            <a:extLst>
              <a:ext uri="{FF2B5EF4-FFF2-40B4-BE49-F238E27FC236}">
                <a16:creationId xmlns:a16="http://schemas.microsoft.com/office/drawing/2014/main" id="{A1888202-3B86-B826-8651-1C6DBC8EEEB1}"/>
              </a:ext>
            </a:extLst>
          </p:cNvPr>
          <p:cNvCxnSpPr/>
          <p:nvPr/>
        </p:nvCxnSpPr>
        <p:spPr>
          <a:xfrm>
            <a:off x="3881718" y="575982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8" name="Connecteur droit 87">
            <a:extLst>
              <a:ext uri="{FF2B5EF4-FFF2-40B4-BE49-F238E27FC236}">
                <a16:creationId xmlns:a16="http://schemas.microsoft.com/office/drawing/2014/main" id="{436C205D-0AEE-8924-23A9-1CB9E86B24F2}"/>
              </a:ext>
            </a:extLst>
          </p:cNvPr>
          <p:cNvCxnSpPr/>
          <p:nvPr/>
        </p:nvCxnSpPr>
        <p:spPr>
          <a:xfrm>
            <a:off x="4034118" y="577775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9" name="Connecteur droit 88">
            <a:extLst>
              <a:ext uri="{FF2B5EF4-FFF2-40B4-BE49-F238E27FC236}">
                <a16:creationId xmlns:a16="http://schemas.microsoft.com/office/drawing/2014/main" id="{1D95104E-B17A-107A-F2F2-F3F872E2856F}"/>
              </a:ext>
            </a:extLst>
          </p:cNvPr>
          <p:cNvCxnSpPr/>
          <p:nvPr/>
        </p:nvCxnSpPr>
        <p:spPr>
          <a:xfrm>
            <a:off x="4186518" y="576879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0" name="Connecteur droit 89">
            <a:extLst>
              <a:ext uri="{FF2B5EF4-FFF2-40B4-BE49-F238E27FC236}">
                <a16:creationId xmlns:a16="http://schemas.microsoft.com/office/drawing/2014/main" id="{1F925767-4725-4337-0A1B-44531A703A10}"/>
              </a:ext>
            </a:extLst>
          </p:cNvPr>
          <p:cNvCxnSpPr/>
          <p:nvPr/>
        </p:nvCxnSpPr>
        <p:spPr>
          <a:xfrm>
            <a:off x="4338918" y="575982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1" name="Connecteur droit 90">
            <a:extLst>
              <a:ext uri="{FF2B5EF4-FFF2-40B4-BE49-F238E27FC236}">
                <a16:creationId xmlns:a16="http://schemas.microsoft.com/office/drawing/2014/main" id="{E22F90E8-50B6-7147-940D-EBE722A2B920}"/>
              </a:ext>
            </a:extLst>
          </p:cNvPr>
          <p:cNvCxnSpPr/>
          <p:nvPr/>
        </p:nvCxnSpPr>
        <p:spPr>
          <a:xfrm>
            <a:off x="4491318" y="576431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1EA0F9A8-830A-F6C7-8F05-7FD3D546B431}"/>
              </a:ext>
            </a:extLst>
          </p:cNvPr>
          <p:cNvCxnSpPr/>
          <p:nvPr/>
        </p:nvCxnSpPr>
        <p:spPr>
          <a:xfrm>
            <a:off x="4643718" y="575534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3" name="Connecteur droit 92">
            <a:extLst>
              <a:ext uri="{FF2B5EF4-FFF2-40B4-BE49-F238E27FC236}">
                <a16:creationId xmlns:a16="http://schemas.microsoft.com/office/drawing/2014/main" id="{77D491C5-485A-EBC1-7FC2-15367C2DB28F}"/>
              </a:ext>
            </a:extLst>
          </p:cNvPr>
          <p:cNvCxnSpPr/>
          <p:nvPr/>
        </p:nvCxnSpPr>
        <p:spPr>
          <a:xfrm>
            <a:off x="4796118" y="577327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4" name="Connecteur droit 93">
            <a:extLst>
              <a:ext uri="{FF2B5EF4-FFF2-40B4-BE49-F238E27FC236}">
                <a16:creationId xmlns:a16="http://schemas.microsoft.com/office/drawing/2014/main" id="{41F71C67-3017-EB66-05A8-85F863D49A60}"/>
              </a:ext>
            </a:extLst>
          </p:cNvPr>
          <p:cNvCxnSpPr/>
          <p:nvPr/>
        </p:nvCxnSpPr>
        <p:spPr>
          <a:xfrm>
            <a:off x="4948518" y="576431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5" name="Connecteur droit 94">
            <a:extLst>
              <a:ext uri="{FF2B5EF4-FFF2-40B4-BE49-F238E27FC236}">
                <a16:creationId xmlns:a16="http://schemas.microsoft.com/office/drawing/2014/main" id="{43C6EEB6-41F1-DC17-180F-263A4222C5A8}"/>
              </a:ext>
            </a:extLst>
          </p:cNvPr>
          <p:cNvCxnSpPr/>
          <p:nvPr/>
        </p:nvCxnSpPr>
        <p:spPr>
          <a:xfrm>
            <a:off x="5100918" y="576879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6" name="Connecteur droit 95">
            <a:extLst>
              <a:ext uri="{FF2B5EF4-FFF2-40B4-BE49-F238E27FC236}">
                <a16:creationId xmlns:a16="http://schemas.microsoft.com/office/drawing/2014/main" id="{0861B299-AF5F-F2A4-8B92-2E23031CFFFE}"/>
              </a:ext>
            </a:extLst>
          </p:cNvPr>
          <p:cNvCxnSpPr/>
          <p:nvPr/>
        </p:nvCxnSpPr>
        <p:spPr>
          <a:xfrm>
            <a:off x="5253318" y="575983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7" name="Connecteur droit 96">
            <a:extLst>
              <a:ext uri="{FF2B5EF4-FFF2-40B4-BE49-F238E27FC236}">
                <a16:creationId xmlns:a16="http://schemas.microsoft.com/office/drawing/2014/main" id="{9AE52D6D-260B-0F7E-F5AF-AA79E06D8262}"/>
              </a:ext>
            </a:extLst>
          </p:cNvPr>
          <p:cNvCxnSpPr/>
          <p:nvPr/>
        </p:nvCxnSpPr>
        <p:spPr>
          <a:xfrm>
            <a:off x="5405718" y="577776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8" name="Connecteur droit 97">
            <a:extLst>
              <a:ext uri="{FF2B5EF4-FFF2-40B4-BE49-F238E27FC236}">
                <a16:creationId xmlns:a16="http://schemas.microsoft.com/office/drawing/2014/main" id="{A17E4113-EBE5-4D60-7280-4ACDEA7B808F}"/>
              </a:ext>
            </a:extLst>
          </p:cNvPr>
          <p:cNvCxnSpPr/>
          <p:nvPr/>
        </p:nvCxnSpPr>
        <p:spPr>
          <a:xfrm>
            <a:off x="5558118" y="575535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9" name="Connecteur droit 98">
            <a:extLst>
              <a:ext uri="{FF2B5EF4-FFF2-40B4-BE49-F238E27FC236}">
                <a16:creationId xmlns:a16="http://schemas.microsoft.com/office/drawing/2014/main" id="{E2FBB4AA-6428-A4BC-5D46-82A8C13064BB}"/>
              </a:ext>
            </a:extLst>
          </p:cNvPr>
          <p:cNvCxnSpPr/>
          <p:nvPr/>
        </p:nvCxnSpPr>
        <p:spPr>
          <a:xfrm>
            <a:off x="5710518" y="577328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0" name="Connecteur droit 99">
            <a:extLst>
              <a:ext uri="{FF2B5EF4-FFF2-40B4-BE49-F238E27FC236}">
                <a16:creationId xmlns:a16="http://schemas.microsoft.com/office/drawing/2014/main" id="{F5A58A3B-4172-F336-CDBF-4066729EB980}"/>
              </a:ext>
            </a:extLst>
          </p:cNvPr>
          <p:cNvCxnSpPr/>
          <p:nvPr/>
        </p:nvCxnSpPr>
        <p:spPr>
          <a:xfrm>
            <a:off x="5862918" y="577776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1" name="Connecteur droit 100">
            <a:extLst>
              <a:ext uri="{FF2B5EF4-FFF2-40B4-BE49-F238E27FC236}">
                <a16:creationId xmlns:a16="http://schemas.microsoft.com/office/drawing/2014/main" id="{C26D4782-4FC0-33B5-7BA9-D5D862868750}"/>
              </a:ext>
            </a:extLst>
          </p:cNvPr>
          <p:cNvCxnSpPr/>
          <p:nvPr/>
        </p:nvCxnSpPr>
        <p:spPr>
          <a:xfrm>
            <a:off x="6015318" y="578224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2" name="Connecteur droit 101">
            <a:extLst>
              <a:ext uri="{FF2B5EF4-FFF2-40B4-BE49-F238E27FC236}">
                <a16:creationId xmlns:a16="http://schemas.microsoft.com/office/drawing/2014/main" id="{B58EBFA5-3DC4-6F37-4C94-015FB377EA3D}"/>
              </a:ext>
            </a:extLst>
          </p:cNvPr>
          <p:cNvCxnSpPr/>
          <p:nvPr/>
        </p:nvCxnSpPr>
        <p:spPr>
          <a:xfrm>
            <a:off x="6167718" y="575983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3" name="Connecteur droit 102">
            <a:extLst>
              <a:ext uri="{FF2B5EF4-FFF2-40B4-BE49-F238E27FC236}">
                <a16:creationId xmlns:a16="http://schemas.microsoft.com/office/drawing/2014/main" id="{0651779F-D189-91F3-15D1-36882F796468}"/>
              </a:ext>
            </a:extLst>
          </p:cNvPr>
          <p:cNvCxnSpPr/>
          <p:nvPr/>
        </p:nvCxnSpPr>
        <p:spPr>
          <a:xfrm>
            <a:off x="6320118" y="576431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4" name="Connecteur droit 103">
            <a:extLst>
              <a:ext uri="{FF2B5EF4-FFF2-40B4-BE49-F238E27FC236}">
                <a16:creationId xmlns:a16="http://schemas.microsoft.com/office/drawing/2014/main" id="{7FBB9B79-D33B-F086-AC4E-8974FD816CA0}"/>
              </a:ext>
            </a:extLst>
          </p:cNvPr>
          <p:cNvCxnSpPr/>
          <p:nvPr/>
        </p:nvCxnSpPr>
        <p:spPr>
          <a:xfrm>
            <a:off x="6472518" y="576880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5" name="Connecteur droit 104">
            <a:extLst>
              <a:ext uri="{FF2B5EF4-FFF2-40B4-BE49-F238E27FC236}">
                <a16:creationId xmlns:a16="http://schemas.microsoft.com/office/drawing/2014/main" id="{2F09BF4E-EDB4-CF0E-CCB5-B2BE13AFDAC8}"/>
              </a:ext>
            </a:extLst>
          </p:cNvPr>
          <p:cNvCxnSpPr/>
          <p:nvPr/>
        </p:nvCxnSpPr>
        <p:spPr>
          <a:xfrm>
            <a:off x="6624918" y="575983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6" name="Connecteur droit 105">
            <a:extLst>
              <a:ext uri="{FF2B5EF4-FFF2-40B4-BE49-F238E27FC236}">
                <a16:creationId xmlns:a16="http://schemas.microsoft.com/office/drawing/2014/main" id="{4BE798E5-85F6-5E92-62E9-3D1BB91C6415}"/>
              </a:ext>
            </a:extLst>
          </p:cNvPr>
          <p:cNvCxnSpPr/>
          <p:nvPr/>
        </p:nvCxnSpPr>
        <p:spPr>
          <a:xfrm>
            <a:off x="6786276" y="575983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D29D5830-233F-23FA-921A-14BF3A45BD3B}"/>
              </a:ext>
            </a:extLst>
          </p:cNvPr>
          <p:cNvCxnSpPr/>
          <p:nvPr/>
        </p:nvCxnSpPr>
        <p:spPr>
          <a:xfrm>
            <a:off x="6938676" y="576431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8" name="Connecteur droit 107">
            <a:extLst>
              <a:ext uri="{FF2B5EF4-FFF2-40B4-BE49-F238E27FC236}">
                <a16:creationId xmlns:a16="http://schemas.microsoft.com/office/drawing/2014/main" id="{7384FCA2-9FCC-53AA-D498-26C0D28F422B}"/>
              </a:ext>
            </a:extLst>
          </p:cNvPr>
          <p:cNvCxnSpPr/>
          <p:nvPr/>
        </p:nvCxnSpPr>
        <p:spPr>
          <a:xfrm>
            <a:off x="7091076" y="576879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9" name="Connecteur droit 108">
            <a:extLst>
              <a:ext uri="{FF2B5EF4-FFF2-40B4-BE49-F238E27FC236}">
                <a16:creationId xmlns:a16="http://schemas.microsoft.com/office/drawing/2014/main" id="{E00FC81C-388F-5003-4387-596A3990879C}"/>
              </a:ext>
            </a:extLst>
          </p:cNvPr>
          <p:cNvCxnSpPr/>
          <p:nvPr/>
        </p:nvCxnSpPr>
        <p:spPr>
          <a:xfrm>
            <a:off x="7243476" y="5773279"/>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0" name="Connecteur droit 109">
            <a:extLst>
              <a:ext uri="{FF2B5EF4-FFF2-40B4-BE49-F238E27FC236}">
                <a16:creationId xmlns:a16="http://schemas.microsoft.com/office/drawing/2014/main" id="{A4DAD239-C309-4A66-326E-342CCA18647A}"/>
              </a:ext>
            </a:extLst>
          </p:cNvPr>
          <p:cNvCxnSpPr/>
          <p:nvPr/>
        </p:nvCxnSpPr>
        <p:spPr>
          <a:xfrm>
            <a:off x="7395876" y="576431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1" name="Connecteur droit 110">
            <a:extLst>
              <a:ext uri="{FF2B5EF4-FFF2-40B4-BE49-F238E27FC236}">
                <a16:creationId xmlns:a16="http://schemas.microsoft.com/office/drawing/2014/main" id="{16E71F9A-9BA8-24E0-D775-7BFD72280F52}"/>
              </a:ext>
            </a:extLst>
          </p:cNvPr>
          <p:cNvCxnSpPr/>
          <p:nvPr/>
        </p:nvCxnSpPr>
        <p:spPr>
          <a:xfrm>
            <a:off x="2814917" y="5768798"/>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2" name="Connecteur droit 111">
            <a:extLst>
              <a:ext uri="{FF2B5EF4-FFF2-40B4-BE49-F238E27FC236}">
                <a16:creationId xmlns:a16="http://schemas.microsoft.com/office/drawing/2014/main" id="{F288FD49-1458-9FDA-EFFC-4BDCF1956FD2}"/>
              </a:ext>
            </a:extLst>
          </p:cNvPr>
          <p:cNvCxnSpPr/>
          <p:nvPr/>
        </p:nvCxnSpPr>
        <p:spPr>
          <a:xfrm>
            <a:off x="2967317" y="575983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0" name="Connecteur droit 149">
            <a:extLst>
              <a:ext uri="{FF2B5EF4-FFF2-40B4-BE49-F238E27FC236}">
                <a16:creationId xmlns:a16="http://schemas.microsoft.com/office/drawing/2014/main" id="{E85462B1-FFE8-A7B4-F40E-D8CCBC001ED6}"/>
              </a:ext>
            </a:extLst>
          </p:cNvPr>
          <p:cNvCxnSpPr/>
          <p:nvPr/>
        </p:nvCxnSpPr>
        <p:spPr>
          <a:xfrm>
            <a:off x="3115236" y="5195024"/>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1" name="Connecteur droit 150">
            <a:extLst>
              <a:ext uri="{FF2B5EF4-FFF2-40B4-BE49-F238E27FC236}">
                <a16:creationId xmlns:a16="http://schemas.microsoft.com/office/drawing/2014/main" id="{0801D782-F52C-CBC0-9B44-F18F33D862AB}"/>
              </a:ext>
            </a:extLst>
          </p:cNvPr>
          <p:cNvCxnSpPr/>
          <p:nvPr/>
        </p:nvCxnSpPr>
        <p:spPr>
          <a:xfrm>
            <a:off x="3267636" y="522640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2" name="Connecteur droit 151">
            <a:extLst>
              <a:ext uri="{FF2B5EF4-FFF2-40B4-BE49-F238E27FC236}">
                <a16:creationId xmlns:a16="http://schemas.microsoft.com/office/drawing/2014/main" id="{B3D3732D-A312-3C13-664D-F764E6A48A6B}"/>
              </a:ext>
            </a:extLst>
          </p:cNvPr>
          <p:cNvCxnSpPr/>
          <p:nvPr/>
        </p:nvCxnSpPr>
        <p:spPr>
          <a:xfrm>
            <a:off x="3420036" y="521743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3" name="Connecteur droit 152">
            <a:extLst>
              <a:ext uri="{FF2B5EF4-FFF2-40B4-BE49-F238E27FC236}">
                <a16:creationId xmlns:a16="http://schemas.microsoft.com/office/drawing/2014/main" id="{561A1546-BC83-FFC5-27BC-A5D9DC0150F3}"/>
              </a:ext>
            </a:extLst>
          </p:cNvPr>
          <p:cNvCxnSpPr/>
          <p:nvPr/>
        </p:nvCxnSpPr>
        <p:spPr>
          <a:xfrm>
            <a:off x="3572436" y="5221920"/>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4" name="Connecteur droit 153">
            <a:extLst>
              <a:ext uri="{FF2B5EF4-FFF2-40B4-BE49-F238E27FC236}">
                <a16:creationId xmlns:a16="http://schemas.microsoft.com/office/drawing/2014/main" id="{C0E70EE4-16CB-B9BF-C866-EF539531B30E}"/>
              </a:ext>
            </a:extLst>
          </p:cNvPr>
          <p:cNvCxnSpPr/>
          <p:nvPr/>
        </p:nvCxnSpPr>
        <p:spPr>
          <a:xfrm>
            <a:off x="3724836" y="521295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5" name="Connecteur droit 154">
            <a:extLst>
              <a:ext uri="{FF2B5EF4-FFF2-40B4-BE49-F238E27FC236}">
                <a16:creationId xmlns:a16="http://schemas.microsoft.com/office/drawing/2014/main" id="{4A5A0FEF-F026-B04C-5EEA-F81555467060}"/>
              </a:ext>
            </a:extLst>
          </p:cNvPr>
          <p:cNvCxnSpPr/>
          <p:nvPr/>
        </p:nvCxnSpPr>
        <p:spPr>
          <a:xfrm>
            <a:off x="3877236" y="519054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6" name="Connecteur droit 155">
            <a:extLst>
              <a:ext uri="{FF2B5EF4-FFF2-40B4-BE49-F238E27FC236}">
                <a16:creationId xmlns:a16="http://schemas.microsoft.com/office/drawing/2014/main" id="{BD6C9424-AC07-6B5B-AE12-41BED975BCED}"/>
              </a:ext>
            </a:extLst>
          </p:cNvPr>
          <p:cNvCxnSpPr/>
          <p:nvPr/>
        </p:nvCxnSpPr>
        <p:spPr>
          <a:xfrm>
            <a:off x="4029636" y="520847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7" name="Connecteur droit 156">
            <a:extLst>
              <a:ext uri="{FF2B5EF4-FFF2-40B4-BE49-F238E27FC236}">
                <a16:creationId xmlns:a16="http://schemas.microsoft.com/office/drawing/2014/main" id="{81D835DC-E22C-E119-962A-914553CE8F61}"/>
              </a:ext>
            </a:extLst>
          </p:cNvPr>
          <p:cNvCxnSpPr/>
          <p:nvPr/>
        </p:nvCxnSpPr>
        <p:spPr>
          <a:xfrm>
            <a:off x="4182036" y="519951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8" name="Connecteur droit 157">
            <a:extLst>
              <a:ext uri="{FF2B5EF4-FFF2-40B4-BE49-F238E27FC236}">
                <a16:creationId xmlns:a16="http://schemas.microsoft.com/office/drawing/2014/main" id="{5DCF2B11-C1D1-5B02-7384-9EF07644BFC8}"/>
              </a:ext>
            </a:extLst>
          </p:cNvPr>
          <p:cNvCxnSpPr/>
          <p:nvPr/>
        </p:nvCxnSpPr>
        <p:spPr>
          <a:xfrm>
            <a:off x="4334436" y="5190547"/>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9" name="Connecteur droit 158">
            <a:extLst>
              <a:ext uri="{FF2B5EF4-FFF2-40B4-BE49-F238E27FC236}">
                <a16:creationId xmlns:a16="http://schemas.microsoft.com/office/drawing/2014/main" id="{9630C346-94AB-81D3-FA8C-A6341C36C35A}"/>
              </a:ext>
            </a:extLst>
          </p:cNvPr>
          <p:cNvCxnSpPr/>
          <p:nvPr/>
        </p:nvCxnSpPr>
        <p:spPr>
          <a:xfrm>
            <a:off x="4486836" y="5181583"/>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0" name="Connecteur droit 159">
            <a:extLst>
              <a:ext uri="{FF2B5EF4-FFF2-40B4-BE49-F238E27FC236}">
                <a16:creationId xmlns:a16="http://schemas.microsoft.com/office/drawing/2014/main" id="{90F9960E-3818-A2F4-328A-680CC30167C0}"/>
              </a:ext>
            </a:extLst>
          </p:cNvPr>
          <p:cNvCxnSpPr/>
          <p:nvPr/>
        </p:nvCxnSpPr>
        <p:spPr>
          <a:xfrm>
            <a:off x="4639236" y="518606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1" name="Connecteur droit 160">
            <a:extLst>
              <a:ext uri="{FF2B5EF4-FFF2-40B4-BE49-F238E27FC236}">
                <a16:creationId xmlns:a16="http://schemas.microsoft.com/office/drawing/2014/main" id="{CFA11A16-F300-F1AF-1F76-49B3C664CE70}"/>
              </a:ext>
            </a:extLst>
          </p:cNvPr>
          <p:cNvCxnSpPr/>
          <p:nvPr/>
        </p:nvCxnSpPr>
        <p:spPr>
          <a:xfrm>
            <a:off x="4791636" y="5203996"/>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2" name="Connecteur droit 161">
            <a:extLst>
              <a:ext uri="{FF2B5EF4-FFF2-40B4-BE49-F238E27FC236}">
                <a16:creationId xmlns:a16="http://schemas.microsoft.com/office/drawing/2014/main" id="{96EDF5D7-1AF1-656B-DB2B-1563933281AE}"/>
              </a:ext>
            </a:extLst>
          </p:cNvPr>
          <p:cNvCxnSpPr/>
          <p:nvPr/>
        </p:nvCxnSpPr>
        <p:spPr>
          <a:xfrm>
            <a:off x="4944036" y="5195032"/>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3" name="Connecteur droit 162">
            <a:extLst>
              <a:ext uri="{FF2B5EF4-FFF2-40B4-BE49-F238E27FC236}">
                <a16:creationId xmlns:a16="http://schemas.microsoft.com/office/drawing/2014/main" id="{1B1F791B-AB2F-DF4F-4D85-482D2560C9A5}"/>
              </a:ext>
            </a:extLst>
          </p:cNvPr>
          <p:cNvCxnSpPr/>
          <p:nvPr/>
        </p:nvCxnSpPr>
        <p:spPr>
          <a:xfrm>
            <a:off x="5096436" y="5199515"/>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4" name="Connecteur droit 163">
            <a:extLst>
              <a:ext uri="{FF2B5EF4-FFF2-40B4-BE49-F238E27FC236}">
                <a16:creationId xmlns:a16="http://schemas.microsoft.com/office/drawing/2014/main" id="{0E98A6F8-52FF-B02C-872A-2A44A1B52FD1}"/>
              </a:ext>
            </a:extLst>
          </p:cNvPr>
          <p:cNvCxnSpPr/>
          <p:nvPr/>
        </p:nvCxnSpPr>
        <p:spPr>
          <a:xfrm>
            <a:off x="5248836" y="519055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5" name="Connecteur droit 164">
            <a:extLst>
              <a:ext uri="{FF2B5EF4-FFF2-40B4-BE49-F238E27FC236}">
                <a16:creationId xmlns:a16="http://schemas.microsoft.com/office/drawing/2014/main" id="{9ED14B10-7B5D-49A8-0813-711F9F8C96EB}"/>
              </a:ext>
            </a:extLst>
          </p:cNvPr>
          <p:cNvCxnSpPr/>
          <p:nvPr/>
        </p:nvCxnSpPr>
        <p:spPr>
          <a:xfrm>
            <a:off x="5401236" y="5208481"/>
            <a:ext cx="8964" cy="10757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6" name="ZoneTexte 165">
            <a:extLst>
              <a:ext uri="{FF2B5EF4-FFF2-40B4-BE49-F238E27FC236}">
                <a16:creationId xmlns:a16="http://schemas.microsoft.com/office/drawing/2014/main" id="{53236487-7EAF-B0F0-1512-C65BAEF843B8}"/>
              </a:ext>
            </a:extLst>
          </p:cNvPr>
          <p:cNvSpPr txBox="1"/>
          <p:nvPr/>
        </p:nvSpPr>
        <p:spPr>
          <a:xfrm>
            <a:off x="2496658" y="6381984"/>
            <a:ext cx="5553648" cy="369332"/>
          </a:xfrm>
          <a:prstGeom prst="rect">
            <a:avLst/>
          </a:prstGeom>
          <a:noFill/>
        </p:spPr>
        <p:txBody>
          <a:bodyPr wrap="square" rtlCol="0">
            <a:spAutoFit/>
          </a:bodyPr>
          <a:lstStyle/>
          <a:p>
            <a:r>
              <a:rPr lang="fr-FR" dirty="0"/>
              <a:t>-</a:t>
            </a:r>
            <a:r>
              <a:rPr lang="fr-FR" b="1" dirty="0">
                <a:solidFill>
                  <a:schemeClr val="accent1"/>
                </a:solidFill>
              </a:rPr>
              <a:t>AA-AA-AA-AA-AA-AA-AA-AA-AA-AA-AA-AA-AA-AA-AA-</a:t>
            </a:r>
          </a:p>
        </p:txBody>
      </p:sp>
    </p:spTree>
    <p:extLst>
      <p:ext uri="{BB962C8B-B14F-4D97-AF65-F5344CB8AC3E}">
        <p14:creationId xmlns:p14="http://schemas.microsoft.com/office/powerpoint/2010/main" val="193553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482E902A-5498-30C4-6C1F-4E25FCF7DAD7}"/>
              </a:ext>
            </a:extLst>
          </p:cNvPr>
          <p:cNvSpPr txBox="1">
            <a:spLocks/>
          </p:cNvSpPr>
          <p:nvPr/>
        </p:nvSpPr>
        <p:spPr>
          <a:xfrm>
            <a:off x="434788" y="745906"/>
            <a:ext cx="10515600" cy="61120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L’ARNm</a:t>
            </a:r>
          </a:p>
          <a:p>
            <a:pPr marL="0" indent="0">
              <a:buFont typeface="Arial" panose="020B0604020202020204" pitchFamily="34" charset="0"/>
              <a:buNone/>
            </a:pPr>
            <a:r>
              <a:rPr lang="fr-FR" dirty="0"/>
              <a:t>    - Les ARNm procaryotes sont polycistroniques ; c'est-à-dire qu'ils contiennent des informations codantes pour plusieurs chaînes polypeptidiques contrairement à l'ARNm eucaryote qui code pour un seul polypeptide (monocistronique).</a:t>
            </a:r>
          </a:p>
          <a:p>
            <a:pPr marL="0" indent="0">
              <a:buFont typeface="Arial" panose="020B0604020202020204" pitchFamily="34" charset="0"/>
              <a:buNone/>
            </a:pPr>
            <a:r>
              <a:rPr lang="fr-FR" dirty="0"/>
              <a:t>    - L’ARNm est caractérisé par la présence d’une longue séquence de nucléotides adénine (queue polyA) à l’extrémité 3’, ce qui renforce plus la stabilité de la molécule d'ARNm.</a:t>
            </a:r>
          </a:p>
          <a:p>
            <a:pPr marL="0" indent="0">
              <a:buFont typeface="Arial" panose="020B0604020202020204" pitchFamily="34" charset="0"/>
              <a:buNone/>
            </a:pPr>
            <a:r>
              <a:rPr lang="fr-FR" dirty="0"/>
              <a:t>    - A l'extrémité 5’, on a une région constituée d'une molécule de        7-méthylguanosine attachée « vers l'arrière » par une liaison triphosphate, cette structure est reconnue par une seule protéine ribosomale (effet sur l'initiation de la traduction).</a:t>
            </a:r>
          </a:p>
        </p:txBody>
      </p:sp>
      <p:sp>
        <p:nvSpPr>
          <p:cNvPr id="5" name="Titre 1">
            <a:extLst>
              <a:ext uri="{FF2B5EF4-FFF2-40B4-BE49-F238E27FC236}">
                <a16:creationId xmlns:a16="http://schemas.microsoft.com/office/drawing/2014/main" id="{47015365-2EC7-2A62-24B2-D468455A0FE6}"/>
              </a:ext>
            </a:extLst>
          </p:cNvPr>
          <p:cNvSpPr txBox="1">
            <a:spLocks/>
          </p:cNvSpPr>
          <p:nvPr/>
        </p:nvSpPr>
        <p:spPr>
          <a:xfrm>
            <a:off x="838200" y="419722"/>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p:txBody>
      </p:sp>
    </p:spTree>
    <p:extLst>
      <p:ext uri="{BB962C8B-B14F-4D97-AF65-F5344CB8AC3E}">
        <p14:creationId xmlns:p14="http://schemas.microsoft.com/office/powerpoint/2010/main" val="692745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D12575EF-8AC0-59DA-2738-6E3A9FD9CCBB}"/>
              </a:ext>
            </a:extLst>
          </p:cNvPr>
          <p:cNvSpPr txBox="1">
            <a:spLocks/>
          </p:cNvSpPr>
          <p:nvPr/>
        </p:nvSpPr>
        <p:spPr>
          <a:xfrm>
            <a:off x="434788" y="745906"/>
            <a:ext cx="10515600" cy="61120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L’ARNt</a:t>
            </a:r>
            <a:r>
              <a:rPr lang="fr-FR" dirty="0"/>
              <a:t>  </a:t>
            </a:r>
          </a:p>
          <a:p>
            <a:pPr marL="0" indent="0">
              <a:buNone/>
            </a:pPr>
            <a:r>
              <a:rPr lang="fr-FR" dirty="0"/>
              <a:t> - Cette petite molécule d’ARN est formée de 75 à 90 nucléotides ce qui représente 10 à 15% de l’ARN total.</a:t>
            </a:r>
          </a:p>
          <a:p>
            <a:pPr marL="0" indent="0">
              <a:buFont typeface="Arial" panose="020B0604020202020204" pitchFamily="34" charset="0"/>
              <a:buNone/>
            </a:pPr>
            <a:r>
              <a:rPr lang="fr-FR" dirty="0"/>
              <a:t>    - Certains AA possède plus d’un ARNt donc plus d’un codon mais il existe au moins un AA pour chaque ARNt.</a:t>
            </a:r>
          </a:p>
          <a:p>
            <a:pPr marL="0" indent="0">
              <a:buFont typeface="Arial" panose="020B0604020202020204" pitchFamily="34" charset="0"/>
              <a:buNone/>
            </a:pPr>
            <a:r>
              <a:rPr lang="fr-FR" dirty="0"/>
              <a:t>    - 2 régions particulièrement importantes dans chaque ARNt :</a:t>
            </a:r>
          </a:p>
          <a:p>
            <a:pPr lvl="3">
              <a:buFont typeface="Wingdings" panose="05000000000000000000" pitchFamily="2" charset="2"/>
              <a:buChar char="ü"/>
            </a:pPr>
            <a:r>
              <a:rPr lang="fr-FR" sz="2800" dirty="0"/>
              <a:t> toujours la même séquence de codons d’attachement au niveau de l’extrémité 3’</a:t>
            </a:r>
          </a:p>
          <a:p>
            <a:pPr lvl="3">
              <a:buFont typeface="Wingdings" panose="05000000000000000000" pitchFamily="2" charset="2"/>
              <a:buChar char="ü"/>
            </a:pPr>
            <a:r>
              <a:rPr lang="fr-FR" sz="2800" dirty="0"/>
              <a:t>Une région Anticodon, complémentaire au codon. </a:t>
            </a:r>
          </a:p>
          <a:p>
            <a:pPr marL="0" indent="0">
              <a:buNone/>
            </a:pPr>
            <a:r>
              <a:rPr lang="fr-FR" sz="3800" dirty="0"/>
              <a:t>   </a:t>
            </a:r>
            <a:r>
              <a:rPr lang="fr-FR" dirty="0"/>
              <a:t>- Lors de la traduction, l’ARNt apporte les AA suivant la séquence des codons de l’ARNm au fur et à mesure de l’allongement de la protéine, et reste intact à la fin de la traduction (non dégradé).           </a:t>
            </a:r>
          </a:p>
        </p:txBody>
      </p:sp>
      <p:sp>
        <p:nvSpPr>
          <p:cNvPr id="5" name="Titre 1">
            <a:extLst>
              <a:ext uri="{FF2B5EF4-FFF2-40B4-BE49-F238E27FC236}">
                <a16:creationId xmlns:a16="http://schemas.microsoft.com/office/drawing/2014/main" id="{D8595DAF-5AA8-D957-814E-C97023A8FF92}"/>
              </a:ext>
            </a:extLst>
          </p:cNvPr>
          <p:cNvSpPr txBox="1">
            <a:spLocks/>
          </p:cNvSpPr>
          <p:nvPr/>
        </p:nvSpPr>
        <p:spPr>
          <a:xfrm>
            <a:off x="838200" y="74590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a:p>
            <a:endParaRPr lang="fr-FR" sz="4000" b="1" dirty="0">
              <a:solidFill>
                <a:srgbClr val="C00000"/>
              </a:solidFill>
            </a:endParaRPr>
          </a:p>
        </p:txBody>
      </p:sp>
    </p:spTree>
    <p:extLst>
      <p:ext uri="{BB962C8B-B14F-4D97-AF65-F5344CB8AC3E}">
        <p14:creationId xmlns:p14="http://schemas.microsoft.com/office/powerpoint/2010/main" val="392212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7EEA11F1-4ED8-83DD-D25C-08DCBFD13008}"/>
              </a:ext>
            </a:extLst>
          </p:cNvPr>
          <p:cNvSpPr txBox="1">
            <a:spLocks/>
          </p:cNvSpPr>
          <p:nvPr/>
        </p:nvSpPr>
        <p:spPr>
          <a:xfrm>
            <a:off x="838200" y="74590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a:p>
            <a:endParaRPr lang="fr-FR" sz="4000" b="1" dirty="0">
              <a:solidFill>
                <a:srgbClr val="C00000"/>
              </a:solidFill>
            </a:endParaRPr>
          </a:p>
        </p:txBody>
      </p:sp>
      <p:pic>
        <p:nvPicPr>
          <p:cNvPr id="9" name="Image 8">
            <a:extLst>
              <a:ext uri="{FF2B5EF4-FFF2-40B4-BE49-F238E27FC236}">
                <a16:creationId xmlns:a16="http://schemas.microsoft.com/office/drawing/2014/main" id="{253BC5DC-9B22-1F27-2153-477506506922}"/>
              </a:ext>
            </a:extLst>
          </p:cNvPr>
          <p:cNvPicPr>
            <a:picLocks noChangeAspect="1"/>
          </p:cNvPicPr>
          <p:nvPr/>
        </p:nvPicPr>
        <p:blipFill>
          <a:blip r:embed="rId3">
            <a:lum bright="-20000" contrast="40000"/>
          </a:blip>
          <a:stretch>
            <a:fillRect/>
          </a:stretch>
        </p:blipFill>
        <p:spPr>
          <a:xfrm>
            <a:off x="564777" y="642938"/>
            <a:ext cx="6629399" cy="6215062"/>
          </a:xfrm>
          <a:prstGeom prst="rect">
            <a:avLst/>
          </a:prstGeom>
        </p:spPr>
      </p:pic>
      <p:sp>
        <p:nvSpPr>
          <p:cNvPr id="10" name="ZoneTexte 9">
            <a:extLst>
              <a:ext uri="{FF2B5EF4-FFF2-40B4-BE49-F238E27FC236}">
                <a16:creationId xmlns:a16="http://schemas.microsoft.com/office/drawing/2014/main" id="{25FB541E-F0DF-20D4-4FB3-A50B231558C3}"/>
              </a:ext>
            </a:extLst>
          </p:cNvPr>
          <p:cNvSpPr txBox="1"/>
          <p:nvPr/>
        </p:nvSpPr>
        <p:spPr>
          <a:xfrm>
            <a:off x="7301752" y="6112094"/>
            <a:ext cx="4518212" cy="646331"/>
          </a:xfrm>
          <a:prstGeom prst="rect">
            <a:avLst/>
          </a:prstGeom>
          <a:noFill/>
        </p:spPr>
        <p:txBody>
          <a:bodyPr wrap="square" rtlCol="0">
            <a:spAutoFit/>
          </a:bodyPr>
          <a:lstStyle/>
          <a:p>
            <a:r>
              <a:rPr lang="fr-FR" u="sng" dirty="0">
                <a:solidFill>
                  <a:schemeClr val="accent1">
                    <a:lumMod val="75000"/>
                  </a:schemeClr>
                </a:solidFill>
              </a:rPr>
              <a:t>Cours de Génétique du Pr SIFI de la Faculté de Médecine BELKACEM BENSMAIN</a:t>
            </a:r>
          </a:p>
        </p:txBody>
      </p:sp>
      <p:sp>
        <p:nvSpPr>
          <p:cNvPr id="11" name="ZoneTexte 10">
            <a:extLst>
              <a:ext uri="{FF2B5EF4-FFF2-40B4-BE49-F238E27FC236}">
                <a16:creationId xmlns:a16="http://schemas.microsoft.com/office/drawing/2014/main" id="{F7F91D34-86BD-B373-030A-6EA6043CAB91}"/>
              </a:ext>
            </a:extLst>
          </p:cNvPr>
          <p:cNvSpPr txBox="1"/>
          <p:nvPr/>
        </p:nvSpPr>
        <p:spPr>
          <a:xfrm>
            <a:off x="7476565" y="1949824"/>
            <a:ext cx="4150658" cy="584775"/>
          </a:xfrm>
          <a:prstGeom prst="rect">
            <a:avLst/>
          </a:prstGeom>
          <a:noFill/>
        </p:spPr>
        <p:txBody>
          <a:bodyPr wrap="square" rtlCol="0">
            <a:spAutoFit/>
          </a:bodyPr>
          <a:lstStyle/>
          <a:p>
            <a:r>
              <a:rPr lang="fr-FR" sz="3200" b="1" dirty="0"/>
              <a:t>Structure de l’ARNt</a:t>
            </a:r>
          </a:p>
        </p:txBody>
      </p:sp>
    </p:spTree>
    <p:extLst>
      <p:ext uri="{BB962C8B-B14F-4D97-AF65-F5344CB8AC3E}">
        <p14:creationId xmlns:p14="http://schemas.microsoft.com/office/powerpoint/2010/main" val="3237722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98B9944F-FFB7-4526-D91F-77CEE0C6E274}"/>
              </a:ext>
            </a:extLst>
          </p:cNvPr>
          <p:cNvSpPr txBox="1">
            <a:spLocks/>
          </p:cNvSpPr>
          <p:nvPr/>
        </p:nvSpPr>
        <p:spPr>
          <a:xfrm>
            <a:off x="434788" y="745906"/>
            <a:ext cx="11655612" cy="6112094"/>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L’ARNr</a:t>
            </a:r>
            <a:r>
              <a:rPr lang="fr-FR" dirty="0"/>
              <a:t> </a:t>
            </a:r>
          </a:p>
          <a:p>
            <a:pPr marL="0" indent="0">
              <a:buNone/>
            </a:pPr>
            <a:r>
              <a:rPr lang="fr-FR" dirty="0"/>
              <a:t> - Localisé au niveau des ribosomes, ce type d’ARN représente 50 à 65 % de l’ARN total.</a:t>
            </a:r>
          </a:p>
          <a:p>
            <a:pPr marL="0" indent="0">
              <a:buNone/>
            </a:pPr>
            <a:r>
              <a:rPr lang="fr-FR" dirty="0"/>
              <a:t> - Le ribosome est le siège principal de la synthèse des protéines. Dans ce complexe ribonucléoprotéique, l’ARNr représente à peu près 60% et la partie protéique 40%.</a:t>
            </a:r>
          </a:p>
          <a:p>
            <a:pPr marL="0" indent="0">
              <a:buNone/>
            </a:pPr>
            <a:r>
              <a:rPr lang="fr-FR" dirty="0"/>
              <a:t> - Le ribosome est formé deux sous-unités : la grande sous-unité GSU qui catalyse la formation de liaisons peptidiques (ribozyme) et la petite sous-unité PSU, désignées par leur valeur S (unité Svedberg) </a:t>
            </a:r>
          </a:p>
          <a:p>
            <a:pPr marL="0" indent="0">
              <a:buNone/>
            </a:pPr>
            <a:r>
              <a:rPr lang="fr-FR" sz="2200" b="0" i="0" dirty="0">
                <a:solidFill>
                  <a:srgbClr val="FF0000"/>
                </a:solidFill>
                <a:effectLst/>
                <a:latin typeface="Georgia" panose="02040502050405020303" pitchFamily="18" charset="0"/>
              </a:rPr>
              <a:t>Unité de sédimentation utilisée pour la détermination du poids moléculaire des macromolécules      ex., les ribosomes.</a:t>
            </a:r>
            <a:br>
              <a:rPr lang="fr-FR" sz="2200" dirty="0">
                <a:solidFill>
                  <a:srgbClr val="FF0000"/>
                </a:solidFill>
              </a:rPr>
            </a:br>
            <a:r>
              <a:rPr lang="fr-FR" sz="2200" b="0" i="1" dirty="0">
                <a:solidFill>
                  <a:srgbClr val="FF0000"/>
                </a:solidFill>
                <a:effectLst/>
                <a:latin typeface="Georgia" panose="02040502050405020303" pitchFamily="18" charset="0"/>
              </a:rPr>
              <a:t>Elle est symbolisée par S : un Svedberg correspond à un temps de sédimentation de 10</a:t>
            </a:r>
            <a:r>
              <a:rPr lang="fr-FR" sz="2200" b="0" i="1" baseline="30000" dirty="0">
                <a:solidFill>
                  <a:srgbClr val="FF0000"/>
                </a:solidFill>
                <a:effectLst/>
                <a:latin typeface="Georgia" panose="02040502050405020303" pitchFamily="18" charset="0"/>
              </a:rPr>
              <a:t>-13</a:t>
            </a:r>
            <a:r>
              <a:rPr lang="fr-FR" sz="2200" b="0" i="1" dirty="0">
                <a:solidFill>
                  <a:srgbClr val="FF0000"/>
                </a:solidFill>
                <a:effectLst/>
                <a:latin typeface="Georgia" panose="02040502050405020303" pitchFamily="18" charset="0"/>
              </a:rPr>
              <a:t> seconde à 20°C dans l'eau.</a:t>
            </a:r>
            <a:endParaRPr lang="fr-FR" sz="2200" dirty="0">
              <a:solidFill>
                <a:srgbClr val="FF0000"/>
              </a:solidFill>
            </a:endParaRPr>
          </a:p>
          <a:p>
            <a:pPr marL="0" indent="0">
              <a:buNone/>
            </a:pPr>
            <a:r>
              <a:rPr lang="fr-FR" dirty="0"/>
              <a:t> - Ribosome procaryote : 70S (50S  pour la GSU et 30S pour la PSU)</a:t>
            </a:r>
          </a:p>
          <a:p>
            <a:pPr marL="0" indent="0">
              <a:buNone/>
            </a:pPr>
            <a:r>
              <a:rPr lang="fr-FR" dirty="0"/>
              <a:t> - Ribosome eucaryote : 80S (60S pour la GSU et 40S pour la PSU)</a:t>
            </a:r>
          </a:p>
          <a:p>
            <a:pPr marL="0" indent="0">
              <a:buNone/>
            </a:pPr>
            <a:r>
              <a:rPr lang="fr-FR" dirty="0"/>
              <a:t> - Pendant la traduction, l'ARNm se positionne entre les petites et grandes sous-unités du ribosome.</a:t>
            </a:r>
          </a:p>
          <a:p>
            <a:pPr marL="0" indent="0">
              <a:buNone/>
            </a:pPr>
            <a:r>
              <a:rPr lang="fr-FR" dirty="0"/>
              <a:t> - L'ARN-r reste intact après la traduction. </a:t>
            </a:r>
          </a:p>
        </p:txBody>
      </p:sp>
      <p:sp>
        <p:nvSpPr>
          <p:cNvPr id="5" name="Titre 1">
            <a:extLst>
              <a:ext uri="{FF2B5EF4-FFF2-40B4-BE49-F238E27FC236}">
                <a16:creationId xmlns:a16="http://schemas.microsoft.com/office/drawing/2014/main" id="{C1F5702D-2FFA-8CD6-E78F-7791E2722F83}"/>
              </a:ext>
            </a:extLst>
          </p:cNvPr>
          <p:cNvSpPr txBox="1">
            <a:spLocks/>
          </p:cNvSpPr>
          <p:nvPr/>
        </p:nvSpPr>
        <p:spPr>
          <a:xfrm>
            <a:off x="838200" y="74590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a:p>
            <a:endParaRPr lang="fr-FR" sz="4000" b="1" dirty="0">
              <a:solidFill>
                <a:srgbClr val="C00000"/>
              </a:solidFill>
            </a:endParaRPr>
          </a:p>
        </p:txBody>
      </p:sp>
    </p:spTree>
    <p:extLst>
      <p:ext uri="{BB962C8B-B14F-4D97-AF65-F5344CB8AC3E}">
        <p14:creationId xmlns:p14="http://schemas.microsoft.com/office/powerpoint/2010/main" val="3119752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6B4F6A-7133-F8C4-8A74-1AFCF018D39F}"/>
              </a:ext>
            </a:extLst>
          </p:cNvPr>
          <p:cNvSpPr>
            <a:spLocks noGrp="1"/>
          </p:cNvSpPr>
          <p:nvPr>
            <p:ph type="title"/>
          </p:nvPr>
        </p:nvSpPr>
        <p:spPr>
          <a:xfrm>
            <a:off x="838200" y="365126"/>
            <a:ext cx="10515600" cy="315912"/>
          </a:xfrm>
        </p:spPr>
        <p:txBody>
          <a:bodyPr>
            <a:normAutofit fontScale="90000"/>
          </a:bodyPr>
          <a:lstStyle/>
          <a:p>
            <a:r>
              <a:rPr lang="fr-FR" b="1" dirty="0">
                <a:solidFill>
                  <a:srgbClr val="C00000"/>
                </a:solidFill>
              </a:rPr>
              <a:t>Acides Nucléiques</a:t>
            </a:r>
          </a:p>
        </p:txBody>
      </p:sp>
      <p:sp>
        <p:nvSpPr>
          <p:cNvPr id="3" name="Espace réservé du contenu 2">
            <a:extLst>
              <a:ext uri="{FF2B5EF4-FFF2-40B4-BE49-F238E27FC236}">
                <a16:creationId xmlns:a16="http://schemas.microsoft.com/office/drawing/2014/main" id="{8912CD8C-F488-83FF-F53F-FDB46FA4E719}"/>
              </a:ext>
            </a:extLst>
          </p:cNvPr>
          <p:cNvSpPr>
            <a:spLocks noGrp="1"/>
          </p:cNvSpPr>
          <p:nvPr>
            <p:ph idx="1"/>
          </p:nvPr>
        </p:nvSpPr>
        <p:spPr>
          <a:xfrm>
            <a:off x="838200" y="924672"/>
            <a:ext cx="11353800" cy="5933328"/>
          </a:xfrm>
        </p:spPr>
        <p:txBody>
          <a:bodyPr>
            <a:normAutofit/>
          </a:bodyPr>
          <a:lstStyle/>
          <a:p>
            <a:r>
              <a:rPr lang="fr-FR" dirty="0"/>
              <a:t>INTRODUCTION</a:t>
            </a:r>
          </a:p>
          <a:p>
            <a:pPr marL="0" indent="0">
              <a:buNone/>
            </a:pPr>
            <a:endParaRPr lang="fr-FR" dirty="0"/>
          </a:p>
          <a:p>
            <a:pPr marL="0" indent="0">
              <a:buNone/>
            </a:pPr>
            <a:r>
              <a:rPr lang="fr-FR" dirty="0"/>
              <a:t>L’étude des acides nucléiques ADN (acide désoxyribonucléique) et ARN (acide ribonucléique) est indispensable pour comprendre les secrets de la Vie (biosynthèse des protéines, phénomènes de génétique, évolution…….)</a:t>
            </a:r>
          </a:p>
          <a:p>
            <a:pPr marL="0" indent="0">
              <a:buNone/>
            </a:pPr>
            <a:r>
              <a:rPr lang="fr-FR" dirty="0"/>
              <a:t>l'ADN et l'ARN jouent un rôle crucial en tant que porteurs et transmetteurs de l'information génétique.</a:t>
            </a:r>
          </a:p>
          <a:p>
            <a:pPr marL="0" indent="0">
              <a:buNone/>
            </a:pPr>
            <a:r>
              <a:rPr lang="fr-FR" dirty="0"/>
              <a:t>Au cours de cours, nous plongerons au cœur de la structure des AN et nous étudierons leurs propriétés physiques et chimiques.</a:t>
            </a:r>
          </a:p>
          <a:p>
            <a:pPr marL="0" indent="0">
              <a:buNone/>
            </a:pPr>
            <a:r>
              <a:rPr lang="fr-FR" dirty="0"/>
              <a:t>Nous aborderons les propriétés physiques qui définissent la stabilité structurelle des acides nucléiques et les propriétés chimiques qui dictent leur capacité à transmettre l'information génétique de génération en génération.</a:t>
            </a:r>
          </a:p>
          <a:p>
            <a:pPr marL="0" indent="0">
              <a:buNone/>
            </a:pPr>
            <a:endParaRPr lang="fr-FR" dirty="0"/>
          </a:p>
        </p:txBody>
      </p:sp>
    </p:spTree>
    <p:extLst>
      <p:ext uri="{BB962C8B-B14F-4D97-AF65-F5344CB8AC3E}">
        <p14:creationId xmlns:p14="http://schemas.microsoft.com/office/powerpoint/2010/main" val="4221635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3CADCE5B-7D7C-0397-A49D-CABB7255B8BE}"/>
              </a:ext>
            </a:extLst>
          </p:cNvPr>
          <p:cNvSpPr txBox="1">
            <a:spLocks/>
          </p:cNvSpPr>
          <p:nvPr/>
        </p:nvSpPr>
        <p:spPr>
          <a:xfrm>
            <a:off x="838200" y="74590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90000"/>
              </a:lnSpc>
              <a:spcBef>
                <a:spcPts val="1000"/>
              </a:spcBef>
              <a:spcAft>
                <a:spcPts val="0"/>
              </a:spcAft>
              <a:buClrTx/>
              <a:buSzTx/>
              <a:tabLst/>
              <a:defRPr/>
            </a:pPr>
            <a:r>
              <a:rPr lang="fr-FR" sz="4000" b="1" dirty="0">
                <a:solidFill>
                  <a:srgbClr val="C00000"/>
                </a:solidFill>
              </a:rPr>
              <a:t>Acides Nucléiques  </a:t>
            </a:r>
            <a:endParaRPr kumimoji="0" lang="fr-FR"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fr-FR" sz="4000" b="1" dirty="0">
              <a:solidFill>
                <a:srgbClr val="C00000"/>
              </a:solidFill>
            </a:endParaRPr>
          </a:p>
          <a:p>
            <a:endParaRPr lang="fr-FR" sz="4000" b="1" dirty="0">
              <a:solidFill>
                <a:srgbClr val="C00000"/>
              </a:solidFill>
            </a:endParaRPr>
          </a:p>
        </p:txBody>
      </p:sp>
      <p:pic>
        <p:nvPicPr>
          <p:cNvPr id="7" name="Image 6" descr="Une image contenant texte, diagramme, carte&#10;&#10;Description générée automatiquement">
            <a:extLst>
              <a:ext uri="{FF2B5EF4-FFF2-40B4-BE49-F238E27FC236}">
                <a16:creationId xmlns:a16="http://schemas.microsoft.com/office/drawing/2014/main" id="{9296A872-2F39-F028-3254-50FC7C416E14}"/>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922929" y="678747"/>
            <a:ext cx="7866530" cy="5184418"/>
          </a:xfrm>
          <a:prstGeom prst="rect">
            <a:avLst/>
          </a:prstGeom>
        </p:spPr>
      </p:pic>
      <p:sp>
        <p:nvSpPr>
          <p:cNvPr id="8" name="ZoneTexte 7">
            <a:extLst>
              <a:ext uri="{FF2B5EF4-FFF2-40B4-BE49-F238E27FC236}">
                <a16:creationId xmlns:a16="http://schemas.microsoft.com/office/drawing/2014/main" id="{AB58FDD5-3FA2-3E08-806C-E169B666221D}"/>
              </a:ext>
            </a:extLst>
          </p:cNvPr>
          <p:cNvSpPr txBox="1"/>
          <p:nvPr/>
        </p:nvSpPr>
        <p:spPr>
          <a:xfrm>
            <a:off x="1089212" y="6279776"/>
            <a:ext cx="10757647" cy="646331"/>
          </a:xfrm>
          <a:prstGeom prst="rect">
            <a:avLst/>
          </a:prstGeom>
          <a:noFill/>
        </p:spPr>
        <p:txBody>
          <a:bodyPr wrap="square" rtlCol="0">
            <a:spAutoFit/>
          </a:bodyPr>
          <a:lstStyle/>
          <a:p>
            <a:r>
              <a:rPr lang="fr-FR" b="0" i="1" dirty="0">
                <a:effectLst/>
                <a:latin typeface="Tahoma" panose="020B0604030504040204" pitchFamily="34" charset="0"/>
              </a:rPr>
              <a:t>illustration tirée du site </a:t>
            </a:r>
            <a:r>
              <a:rPr lang="fr-FR" b="0" i="1" dirty="0">
                <a:solidFill>
                  <a:srgbClr val="686868"/>
                </a:solidFill>
                <a:effectLst/>
                <a:latin typeface="Tahoma" panose="020B0604030504040204" pitchFamily="34" charset="0"/>
                <a:hlinkClick r:id="rId5"/>
              </a:rPr>
              <a:t>http://micro.magnet.fsu.edu/cells/ribosomes/ribosomes.html</a:t>
            </a:r>
            <a:endParaRPr lang="fr-FR" b="0" i="1" dirty="0">
              <a:solidFill>
                <a:srgbClr val="686868"/>
              </a:solidFill>
              <a:effectLst/>
              <a:latin typeface="Tahoma" panose="020B0604030504040204" pitchFamily="34" charset="0"/>
            </a:endParaRPr>
          </a:p>
          <a:p>
            <a:endParaRPr lang="fr-FR" dirty="0"/>
          </a:p>
        </p:txBody>
      </p:sp>
    </p:spTree>
    <p:extLst>
      <p:ext uri="{BB962C8B-B14F-4D97-AF65-F5344CB8AC3E}">
        <p14:creationId xmlns:p14="http://schemas.microsoft.com/office/powerpoint/2010/main" val="39117977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376553-2409-B193-083F-DA80BE01B30B}"/>
              </a:ext>
            </a:extLst>
          </p:cNvPr>
          <p:cNvSpPr>
            <a:spLocks noGrp="1"/>
          </p:cNvSpPr>
          <p:nvPr>
            <p:ph type="title"/>
          </p:nvPr>
        </p:nvSpPr>
        <p:spPr>
          <a:xfrm>
            <a:off x="2250398" y="3123316"/>
            <a:ext cx="7691203" cy="1325563"/>
          </a:xfrm>
        </p:spPr>
        <p:txBody>
          <a:bodyPr/>
          <a:lstStyle/>
          <a:p>
            <a:r>
              <a:rPr lang="fr-FR" b="1" dirty="0">
                <a:solidFill>
                  <a:srgbClr val="FF0000"/>
                </a:solidFill>
              </a:rPr>
              <a:t>MERCI POUR VOTRE ATTENTION</a:t>
            </a:r>
          </a:p>
        </p:txBody>
      </p:sp>
    </p:spTree>
    <p:extLst>
      <p:ext uri="{BB962C8B-B14F-4D97-AF65-F5344CB8AC3E}">
        <p14:creationId xmlns:p14="http://schemas.microsoft.com/office/powerpoint/2010/main" val="324753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D1DD0341-B0AE-FF04-8E73-1F4C7D5DF13F}"/>
              </a:ext>
            </a:extLst>
          </p:cNvPr>
          <p:cNvSpPr>
            <a:spLocks noGrp="1"/>
          </p:cNvSpPr>
          <p:nvPr>
            <p:ph type="title"/>
          </p:nvPr>
        </p:nvSpPr>
        <p:spPr>
          <a:xfrm>
            <a:off x="838200" y="365126"/>
            <a:ext cx="10515600" cy="315912"/>
          </a:xfrm>
        </p:spPr>
        <p:txBody>
          <a:bodyPr>
            <a:normAutofit fontScale="90000"/>
          </a:bodyPr>
          <a:lstStyle/>
          <a:p>
            <a:r>
              <a:rPr lang="fr-FR" b="1" dirty="0">
                <a:solidFill>
                  <a:srgbClr val="C00000"/>
                </a:solidFill>
              </a:rPr>
              <a:t>Acides Nucléiques</a:t>
            </a:r>
          </a:p>
        </p:txBody>
      </p:sp>
      <p:sp>
        <p:nvSpPr>
          <p:cNvPr id="5" name="Espace réservé du contenu 2">
            <a:extLst>
              <a:ext uri="{FF2B5EF4-FFF2-40B4-BE49-F238E27FC236}">
                <a16:creationId xmlns:a16="http://schemas.microsoft.com/office/drawing/2014/main" id="{A236F775-DC0D-31F9-0468-36675C1DDFF6}"/>
              </a:ext>
            </a:extLst>
          </p:cNvPr>
          <p:cNvSpPr>
            <a:spLocks noGrp="1"/>
          </p:cNvSpPr>
          <p:nvPr>
            <p:ph idx="1"/>
          </p:nvPr>
        </p:nvSpPr>
        <p:spPr>
          <a:xfrm>
            <a:off x="838200" y="924672"/>
            <a:ext cx="11353800" cy="5933328"/>
          </a:xfrm>
        </p:spPr>
        <p:txBody>
          <a:bodyPr>
            <a:normAutofit fontScale="92500" lnSpcReduction="20000"/>
          </a:bodyPr>
          <a:lstStyle/>
          <a:p>
            <a:r>
              <a:rPr lang="fr-FR" u="sng" dirty="0"/>
              <a:t>Historique</a:t>
            </a:r>
          </a:p>
          <a:p>
            <a:pPr marL="0" indent="0">
              <a:buNone/>
            </a:pPr>
            <a:r>
              <a:rPr lang="fr-FR" b="0" i="0" dirty="0">
                <a:solidFill>
                  <a:srgbClr val="1D1D1D"/>
                </a:solidFill>
                <a:effectLst/>
                <a:latin typeface="Arial" panose="020B0604020202020204" pitchFamily="34" charset="0"/>
              </a:rPr>
              <a:t> </a:t>
            </a:r>
            <a:r>
              <a:rPr lang="fr-FR" sz="3000" dirty="0"/>
              <a:t>- En 1944, Thomas Avery identifie la substance qui compose les chromosomes : l’ADN.</a:t>
            </a:r>
          </a:p>
          <a:p>
            <a:pPr marL="0" indent="0">
              <a:buNone/>
            </a:pPr>
            <a:r>
              <a:rPr lang="fr-FR" sz="3000" dirty="0"/>
              <a:t> - Six ans plus tard, Edwin Chargaff découvre les constituants de l’ADN </a:t>
            </a:r>
          </a:p>
          <a:p>
            <a:pPr marL="0" indent="0">
              <a:buNone/>
            </a:pPr>
            <a:r>
              <a:rPr lang="fr-FR" sz="3000" dirty="0"/>
              <a:t> - le 25 avril 1953 l’équipe du biologiste américain James Watson et du physicien britannique Francis Crick, publie un article dans la revue Nature et démontre que la structure de l’ADN est une double hélice. </a:t>
            </a:r>
          </a:p>
          <a:p>
            <a:pPr marL="0" indent="0">
              <a:buNone/>
            </a:pPr>
            <a:r>
              <a:rPr lang="fr-FR" sz="3000" dirty="0"/>
              <a:t>- Cette découverte est fondée sur une synthèse des différentes connaissances, notamment des travaux d’observation de diffraction des rayons X de Maurice Wilkins et de Rosalind Franklin. </a:t>
            </a:r>
          </a:p>
          <a:p>
            <a:pPr marL="0" indent="0">
              <a:buNone/>
            </a:pPr>
            <a:r>
              <a:rPr lang="fr-FR" sz="3000" dirty="0"/>
              <a:t>- Cette découverte vaut à Crick, Watson et Wilkins le prix Nobel de la physiologie et de la médecine en 1962 et permettra de comprendre l’ensemble des mécanismes moléculaires de la réplication, transcription, etc. </a:t>
            </a:r>
          </a:p>
          <a:p>
            <a:pPr marL="0" indent="0">
              <a:buNone/>
            </a:pPr>
            <a:r>
              <a:rPr lang="fr-FR" sz="3000" dirty="0"/>
              <a:t>- C’est grâce au travail de ces chercheurs qu’il a été possible de séquencer le génome humain et de révolutionner la pratique médicale. </a:t>
            </a:r>
          </a:p>
          <a:p>
            <a:pPr marL="0" indent="0">
              <a:buNone/>
            </a:pPr>
            <a:endParaRPr lang="fr-FR" dirty="0"/>
          </a:p>
        </p:txBody>
      </p:sp>
    </p:spTree>
    <p:extLst>
      <p:ext uri="{BB962C8B-B14F-4D97-AF65-F5344CB8AC3E}">
        <p14:creationId xmlns:p14="http://schemas.microsoft.com/office/powerpoint/2010/main" val="1284808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4EC08C6-C824-4DF9-7356-2A43E698B37C}"/>
              </a:ext>
            </a:extLst>
          </p:cNvPr>
          <p:cNvSpPr>
            <a:spLocks noGrp="1"/>
          </p:cNvSpPr>
          <p:nvPr>
            <p:ph type="title"/>
          </p:nvPr>
        </p:nvSpPr>
        <p:spPr>
          <a:xfrm>
            <a:off x="838200" y="365126"/>
            <a:ext cx="10515600" cy="315912"/>
          </a:xfrm>
        </p:spPr>
        <p:txBody>
          <a:bodyPr>
            <a:normAutofit fontScale="90000"/>
          </a:bodyPr>
          <a:lstStyle/>
          <a:p>
            <a:r>
              <a:rPr lang="fr-FR" b="1" dirty="0">
                <a:solidFill>
                  <a:srgbClr val="C00000"/>
                </a:solidFill>
              </a:rPr>
              <a:t>Acides Nucléiques</a:t>
            </a:r>
          </a:p>
        </p:txBody>
      </p:sp>
      <p:sp>
        <p:nvSpPr>
          <p:cNvPr id="5" name="Espace réservé du contenu 2">
            <a:extLst>
              <a:ext uri="{FF2B5EF4-FFF2-40B4-BE49-F238E27FC236}">
                <a16:creationId xmlns:a16="http://schemas.microsoft.com/office/drawing/2014/main" id="{E3D16449-B836-D5D6-F87C-071D6BFCAA87}"/>
              </a:ext>
            </a:extLst>
          </p:cNvPr>
          <p:cNvSpPr>
            <a:spLocks noGrp="1"/>
          </p:cNvSpPr>
          <p:nvPr>
            <p:ph idx="1"/>
          </p:nvPr>
        </p:nvSpPr>
        <p:spPr>
          <a:xfrm>
            <a:off x="838200" y="924672"/>
            <a:ext cx="10515600" cy="5933328"/>
          </a:xfrm>
        </p:spPr>
        <p:txBody>
          <a:bodyPr>
            <a:normAutofit/>
          </a:bodyPr>
          <a:lstStyle/>
          <a:p>
            <a:r>
              <a:rPr lang="fr-FR" u="sng" dirty="0"/>
              <a:t>Constituants des AN</a:t>
            </a:r>
            <a:r>
              <a:rPr lang="fr-FR" dirty="0"/>
              <a:t> :  1- les pentoses</a:t>
            </a:r>
            <a:endParaRPr lang="fr-FR" u="sng" dirty="0"/>
          </a:p>
        </p:txBody>
      </p:sp>
      <p:pic>
        <p:nvPicPr>
          <p:cNvPr id="11" name="Image 10">
            <a:extLst>
              <a:ext uri="{FF2B5EF4-FFF2-40B4-BE49-F238E27FC236}">
                <a16:creationId xmlns:a16="http://schemas.microsoft.com/office/drawing/2014/main" id="{0A9C0BA7-85B0-C24E-C33E-FFEA019063BE}"/>
              </a:ext>
            </a:extLst>
          </p:cNvPr>
          <p:cNvPicPr>
            <a:picLocks noChangeAspect="1"/>
          </p:cNvPicPr>
          <p:nvPr/>
        </p:nvPicPr>
        <p:blipFill>
          <a:blip r:embed="rId3">
            <a:lum bright="-20000" contrast="40000"/>
          </a:blip>
          <a:stretch>
            <a:fillRect/>
          </a:stretch>
        </p:blipFill>
        <p:spPr>
          <a:xfrm>
            <a:off x="134365" y="1775012"/>
            <a:ext cx="11685600" cy="2978458"/>
          </a:xfrm>
          <a:prstGeom prst="rect">
            <a:avLst/>
          </a:prstGeom>
        </p:spPr>
      </p:pic>
      <p:sp>
        <p:nvSpPr>
          <p:cNvPr id="12" name="ZoneTexte 11">
            <a:extLst>
              <a:ext uri="{FF2B5EF4-FFF2-40B4-BE49-F238E27FC236}">
                <a16:creationId xmlns:a16="http://schemas.microsoft.com/office/drawing/2014/main" id="{08B5A85D-1E77-E721-9B4B-22B0D6170985}"/>
              </a:ext>
            </a:extLst>
          </p:cNvPr>
          <p:cNvSpPr txBox="1"/>
          <p:nvPr/>
        </p:nvSpPr>
        <p:spPr>
          <a:xfrm>
            <a:off x="457200" y="5082988"/>
            <a:ext cx="10327341" cy="1569660"/>
          </a:xfrm>
          <a:prstGeom prst="rect">
            <a:avLst/>
          </a:prstGeom>
          <a:noFill/>
        </p:spPr>
        <p:txBody>
          <a:bodyPr wrap="square" rtlCol="0">
            <a:spAutoFit/>
          </a:bodyPr>
          <a:lstStyle/>
          <a:p>
            <a:r>
              <a:rPr lang="fr-FR" sz="2400" b="1" dirty="0"/>
              <a:t>- Aldopentose                                         - Ribose dans l’ARN</a:t>
            </a:r>
          </a:p>
          <a:p>
            <a:r>
              <a:rPr lang="fr-FR" sz="2400" b="1" dirty="0"/>
              <a:t>- cycle en furanose                                 - Désoxyribose dans l’ADN</a:t>
            </a:r>
          </a:p>
          <a:p>
            <a:r>
              <a:rPr lang="fr-FR" sz="2400" b="1" dirty="0"/>
              <a:t>- anomérie béta</a:t>
            </a:r>
          </a:p>
          <a:p>
            <a:r>
              <a:rPr lang="fr-FR" sz="2400" b="1" dirty="0"/>
              <a:t>- configuration D</a:t>
            </a:r>
            <a:endParaRPr lang="fr-FR" b="1" dirty="0"/>
          </a:p>
        </p:txBody>
      </p:sp>
      <p:cxnSp>
        <p:nvCxnSpPr>
          <p:cNvPr id="14" name="Connecteur droit 13">
            <a:extLst>
              <a:ext uri="{FF2B5EF4-FFF2-40B4-BE49-F238E27FC236}">
                <a16:creationId xmlns:a16="http://schemas.microsoft.com/office/drawing/2014/main" id="{AC85D4E6-F718-0284-1362-CB030BB0E801}"/>
              </a:ext>
            </a:extLst>
          </p:cNvPr>
          <p:cNvCxnSpPr>
            <a:cxnSpLocks/>
          </p:cNvCxnSpPr>
          <p:nvPr/>
        </p:nvCxnSpPr>
        <p:spPr>
          <a:xfrm>
            <a:off x="4639235" y="1344706"/>
            <a:ext cx="1734671"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2" name="Connecteur droit 1">
            <a:extLst>
              <a:ext uri="{FF2B5EF4-FFF2-40B4-BE49-F238E27FC236}">
                <a16:creationId xmlns:a16="http://schemas.microsoft.com/office/drawing/2014/main" id="{C318CAA6-890D-B435-2C4F-3E92B9AD660F}"/>
              </a:ext>
            </a:extLst>
          </p:cNvPr>
          <p:cNvCxnSpPr/>
          <p:nvPr/>
        </p:nvCxnSpPr>
        <p:spPr>
          <a:xfrm>
            <a:off x="4652683" y="1346200"/>
            <a:ext cx="1951317"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9507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EDE5589-8BD4-2B01-C451-819E9959AD63}"/>
              </a:ext>
            </a:extLst>
          </p:cNvPr>
          <p:cNvSpPr>
            <a:spLocks noGrp="1"/>
          </p:cNvSpPr>
          <p:nvPr>
            <p:ph type="title"/>
          </p:nvPr>
        </p:nvSpPr>
        <p:spPr>
          <a:xfrm>
            <a:off x="838200" y="365126"/>
            <a:ext cx="10515600" cy="315912"/>
          </a:xfrm>
        </p:spPr>
        <p:txBody>
          <a:bodyPr>
            <a:normAutofit fontScale="90000"/>
          </a:bodyPr>
          <a:lstStyle/>
          <a:p>
            <a:r>
              <a:rPr lang="fr-FR" b="1" dirty="0">
                <a:solidFill>
                  <a:srgbClr val="C00000"/>
                </a:solidFill>
              </a:rPr>
              <a:t>Acides Nucléiques</a:t>
            </a:r>
          </a:p>
        </p:txBody>
      </p:sp>
      <p:sp>
        <p:nvSpPr>
          <p:cNvPr id="5" name="Espace réservé du contenu 2">
            <a:extLst>
              <a:ext uri="{FF2B5EF4-FFF2-40B4-BE49-F238E27FC236}">
                <a16:creationId xmlns:a16="http://schemas.microsoft.com/office/drawing/2014/main" id="{300B6D8F-D0DE-0DAA-2019-88134C024C34}"/>
              </a:ext>
            </a:extLst>
          </p:cNvPr>
          <p:cNvSpPr>
            <a:spLocks noGrp="1"/>
          </p:cNvSpPr>
          <p:nvPr>
            <p:ph idx="1"/>
          </p:nvPr>
        </p:nvSpPr>
        <p:spPr>
          <a:xfrm>
            <a:off x="838200" y="924672"/>
            <a:ext cx="11353800" cy="5933328"/>
          </a:xfrm>
        </p:spPr>
        <p:txBody>
          <a:bodyPr>
            <a:normAutofit/>
          </a:bodyPr>
          <a:lstStyle/>
          <a:p>
            <a:r>
              <a:rPr lang="fr-FR" u="sng" dirty="0"/>
              <a:t>Constituants des AN</a:t>
            </a:r>
            <a:r>
              <a:rPr lang="fr-FR" dirty="0"/>
              <a:t> : 2-Bases azotées</a:t>
            </a:r>
          </a:p>
          <a:p>
            <a:pPr marL="0" indent="0">
              <a:buNone/>
            </a:pPr>
            <a:r>
              <a:rPr lang="fr-FR" dirty="0"/>
              <a:t>         a- les bases pyrimidiques :   En nombre de 3 et dérivent toutes de la pyrimidine</a:t>
            </a:r>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r>
              <a:rPr lang="fr-FR" dirty="0"/>
              <a:t>          b- les bases puriques</a:t>
            </a:r>
          </a:p>
          <a:p>
            <a:pPr marL="0" indent="0">
              <a:buNone/>
            </a:pPr>
            <a:r>
              <a:rPr lang="fr-FR" dirty="0"/>
              <a:t>Dérivent de la purine</a:t>
            </a:r>
          </a:p>
        </p:txBody>
      </p:sp>
      <p:cxnSp>
        <p:nvCxnSpPr>
          <p:cNvPr id="6" name="Connecteur droit 5">
            <a:extLst>
              <a:ext uri="{FF2B5EF4-FFF2-40B4-BE49-F238E27FC236}">
                <a16:creationId xmlns:a16="http://schemas.microsoft.com/office/drawing/2014/main" id="{E05660D6-A1C1-390B-F160-35C715C5EA15}"/>
              </a:ext>
            </a:extLst>
          </p:cNvPr>
          <p:cNvCxnSpPr>
            <a:cxnSpLocks/>
          </p:cNvCxnSpPr>
          <p:nvPr/>
        </p:nvCxnSpPr>
        <p:spPr>
          <a:xfrm>
            <a:off x="2144000" y="1892574"/>
            <a:ext cx="3060012"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a16="http://schemas.microsoft.com/office/drawing/2014/main" id="{529B48EE-DB27-951F-6E45-BD85D753A7FD}"/>
              </a:ext>
            </a:extLst>
          </p:cNvPr>
          <p:cNvPicPr>
            <a:picLocks noChangeAspect="1"/>
          </p:cNvPicPr>
          <p:nvPr/>
        </p:nvPicPr>
        <p:blipFill>
          <a:blip r:embed="rId3">
            <a:lum bright="-20000" contrast="40000"/>
          </a:blip>
          <a:stretch>
            <a:fillRect/>
          </a:stretch>
        </p:blipFill>
        <p:spPr>
          <a:xfrm>
            <a:off x="5750878" y="4331787"/>
            <a:ext cx="1645346" cy="1709117"/>
          </a:xfrm>
          <a:prstGeom prst="rect">
            <a:avLst/>
          </a:prstGeom>
        </p:spPr>
      </p:pic>
      <p:pic>
        <p:nvPicPr>
          <p:cNvPr id="12" name="Image 11">
            <a:extLst>
              <a:ext uri="{FF2B5EF4-FFF2-40B4-BE49-F238E27FC236}">
                <a16:creationId xmlns:a16="http://schemas.microsoft.com/office/drawing/2014/main" id="{31E8060F-B9B1-EE4E-8F2C-9EA68888C073}"/>
              </a:ext>
            </a:extLst>
          </p:cNvPr>
          <p:cNvPicPr>
            <a:picLocks noChangeAspect="1"/>
          </p:cNvPicPr>
          <p:nvPr/>
        </p:nvPicPr>
        <p:blipFill>
          <a:blip r:embed="rId4">
            <a:lum bright="-20000" contrast="40000"/>
          </a:blip>
          <a:stretch>
            <a:fillRect/>
          </a:stretch>
        </p:blipFill>
        <p:spPr>
          <a:xfrm>
            <a:off x="8602126" y="4269444"/>
            <a:ext cx="1768134" cy="1709117"/>
          </a:xfrm>
          <a:prstGeom prst="rect">
            <a:avLst/>
          </a:prstGeom>
        </p:spPr>
      </p:pic>
      <p:pic>
        <p:nvPicPr>
          <p:cNvPr id="14" name="Image 13">
            <a:extLst>
              <a:ext uri="{FF2B5EF4-FFF2-40B4-BE49-F238E27FC236}">
                <a16:creationId xmlns:a16="http://schemas.microsoft.com/office/drawing/2014/main" id="{916D67DA-010D-CC9C-29AD-803AEA3AF9AF}"/>
              </a:ext>
            </a:extLst>
          </p:cNvPr>
          <p:cNvPicPr>
            <a:picLocks noChangeAspect="1"/>
          </p:cNvPicPr>
          <p:nvPr/>
        </p:nvPicPr>
        <p:blipFill>
          <a:blip r:embed="rId5">
            <a:lum bright="-20000" contrast="40000"/>
          </a:blip>
          <a:stretch>
            <a:fillRect/>
          </a:stretch>
        </p:blipFill>
        <p:spPr>
          <a:xfrm>
            <a:off x="3460721" y="2227177"/>
            <a:ext cx="1645346" cy="1561202"/>
          </a:xfrm>
          <a:prstGeom prst="rect">
            <a:avLst/>
          </a:prstGeom>
        </p:spPr>
      </p:pic>
      <p:pic>
        <p:nvPicPr>
          <p:cNvPr id="16" name="Image 15">
            <a:extLst>
              <a:ext uri="{FF2B5EF4-FFF2-40B4-BE49-F238E27FC236}">
                <a16:creationId xmlns:a16="http://schemas.microsoft.com/office/drawing/2014/main" id="{D37A587A-70C6-7DB6-3BDB-BCE032414795}"/>
              </a:ext>
            </a:extLst>
          </p:cNvPr>
          <p:cNvPicPr>
            <a:picLocks noChangeAspect="1"/>
          </p:cNvPicPr>
          <p:nvPr/>
        </p:nvPicPr>
        <p:blipFill>
          <a:blip r:embed="rId6">
            <a:lum bright="-20000" contrast="40000"/>
          </a:blip>
          <a:stretch>
            <a:fillRect/>
          </a:stretch>
        </p:blipFill>
        <p:spPr>
          <a:xfrm>
            <a:off x="6454768" y="2049290"/>
            <a:ext cx="1882911" cy="1404486"/>
          </a:xfrm>
          <a:prstGeom prst="rect">
            <a:avLst/>
          </a:prstGeom>
        </p:spPr>
      </p:pic>
      <p:pic>
        <p:nvPicPr>
          <p:cNvPr id="18" name="Image 17">
            <a:extLst>
              <a:ext uri="{FF2B5EF4-FFF2-40B4-BE49-F238E27FC236}">
                <a16:creationId xmlns:a16="http://schemas.microsoft.com/office/drawing/2014/main" id="{D96647F6-C277-20A7-F430-21AB0571C2B8}"/>
              </a:ext>
            </a:extLst>
          </p:cNvPr>
          <p:cNvPicPr>
            <a:picLocks noChangeAspect="1"/>
          </p:cNvPicPr>
          <p:nvPr/>
        </p:nvPicPr>
        <p:blipFill>
          <a:blip r:embed="rId7">
            <a:lum bright="-20000" contrast="40000"/>
          </a:blip>
          <a:stretch>
            <a:fillRect/>
          </a:stretch>
        </p:blipFill>
        <p:spPr>
          <a:xfrm>
            <a:off x="9910482" y="1998578"/>
            <a:ext cx="1645345" cy="1404486"/>
          </a:xfrm>
          <a:prstGeom prst="rect">
            <a:avLst/>
          </a:prstGeom>
        </p:spPr>
      </p:pic>
      <p:sp>
        <p:nvSpPr>
          <p:cNvPr id="20" name="ZoneTexte 19">
            <a:extLst>
              <a:ext uri="{FF2B5EF4-FFF2-40B4-BE49-F238E27FC236}">
                <a16:creationId xmlns:a16="http://schemas.microsoft.com/office/drawing/2014/main" id="{EABD316D-A20A-7294-D7B9-83E27540BC0D}"/>
              </a:ext>
            </a:extLst>
          </p:cNvPr>
          <p:cNvSpPr txBox="1"/>
          <p:nvPr/>
        </p:nvSpPr>
        <p:spPr>
          <a:xfrm>
            <a:off x="2950056" y="3720619"/>
            <a:ext cx="2529732" cy="400110"/>
          </a:xfrm>
          <a:prstGeom prst="rect">
            <a:avLst/>
          </a:prstGeom>
          <a:noFill/>
        </p:spPr>
        <p:txBody>
          <a:bodyPr wrap="square" rtlCol="0">
            <a:spAutoFit/>
          </a:bodyPr>
          <a:lstStyle/>
          <a:p>
            <a:r>
              <a:rPr lang="fr-FR" sz="2000" b="1" dirty="0"/>
              <a:t>Cytosine (ADN, ARN)</a:t>
            </a:r>
          </a:p>
        </p:txBody>
      </p:sp>
      <p:sp>
        <p:nvSpPr>
          <p:cNvPr id="21" name="ZoneTexte 20">
            <a:extLst>
              <a:ext uri="{FF2B5EF4-FFF2-40B4-BE49-F238E27FC236}">
                <a16:creationId xmlns:a16="http://schemas.microsoft.com/office/drawing/2014/main" id="{72DFEFE3-27BA-25F2-5CA9-37B263159F33}"/>
              </a:ext>
            </a:extLst>
          </p:cNvPr>
          <p:cNvSpPr txBox="1"/>
          <p:nvPr/>
        </p:nvSpPr>
        <p:spPr>
          <a:xfrm>
            <a:off x="9910482" y="3509157"/>
            <a:ext cx="2111518" cy="400110"/>
          </a:xfrm>
          <a:prstGeom prst="rect">
            <a:avLst/>
          </a:prstGeom>
          <a:noFill/>
        </p:spPr>
        <p:txBody>
          <a:bodyPr wrap="square" rtlCol="0">
            <a:spAutoFit/>
          </a:bodyPr>
          <a:lstStyle/>
          <a:p>
            <a:r>
              <a:rPr lang="fr-FR" sz="2000" b="1" dirty="0"/>
              <a:t>Uracile (ARN)</a:t>
            </a:r>
          </a:p>
        </p:txBody>
      </p:sp>
      <p:sp>
        <p:nvSpPr>
          <p:cNvPr id="22" name="ZoneTexte 21">
            <a:extLst>
              <a:ext uri="{FF2B5EF4-FFF2-40B4-BE49-F238E27FC236}">
                <a16:creationId xmlns:a16="http://schemas.microsoft.com/office/drawing/2014/main" id="{B2314C56-F881-8E69-C7F8-047489C1DFCF}"/>
              </a:ext>
            </a:extLst>
          </p:cNvPr>
          <p:cNvSpPr txBox="1"/>
          <p:nvPr/>
        </p:nvSpPr>
        <p:spPr>
          <a:xfrm>
            <a:off x="6392696" y="3559780"/>
            <a:ext cx="1905674" cy="400110"/>
          </a:xfrm>
          <a:prstGeom prst="rect">
            <a:avLst/>
          </a:prstGeom>
          <a:noFill/>
        </p:spPr>
        <p:txBody>
          <a:bodyPr wrap="square" rtlCol="0">
            <a:spAutoFit/>
          </a:bodyPr>
          <a:lstStyle/>
          <a:p>
            <a:r>
              <a:rPr lang="fr-FR" sz="2000" b="1" dirty="0"/>
              <a:t>Thymine (ADN)</a:t>
            </a:r>
          </a:p>
        </p:txBody>
      </p:sp>
      <p:sp>
        <p:nvSpPr>
          <p:cNvPr id="23" name="ZoneTexte 22">
            <a:extLst>
              <a:ext uri="{FF2B5EF4-FFF2-40B4-BE49-F238E27FC236}">
                <a16:creationId xmlns:a16="http://schemas.microsoft.com/office/drawing/2014/main" id="{132E6EC8-E029-C025-3193-422899ECA9D9}"/>
              </a:ext>
            </a:extLst>
          </p:cNvPr>
          <p:cNvSpPr txBox="1"/>
          <p:nvPr/>
        </p:nvSpPr>
        <p:spPr>
          <a:xfrm>
            <a:off x="5896221" y="6140351"/>
            <a:ext cx="1354660" cy="400110"/>
          </a:xfrm>
          <a:prstGeom prst="rect">
            <a:avLst/>
          </a:prstGeom>
          <a:noFill/>
        </p:spPr>
        <p:txBody>
          <a:bodyPr wrap="square" rtlCol="0">
            <a:spAutoFit/>
          </a:bodyPr>
          <a:lstStyle/>
          <a:p>
            <a:r>
              <a:rPr lang="fr-FR" sz="2000" b="1" dirty="0"/>
              <a:t>Adénine</a:t>
            </a:r>
          </a:p>
        </p:txBody>
      </p:sp>
      <p:sp>
        <p:nvSpPr>
          <p:cNvPr id="24" name="ZoneTexte 23">
            <a:extLst>
              <a:ext uri="{FF2B5EF4-FFF2-40B4-BE49-F238E27FC236}">
                <a16:creationId xmlns:a16="http://schemas.microsoft.com/office/drawing/2014/main" id="{A2E5C4FE-8EC6-4A0B-4857-1FC9DAF10BE4}"/>
              </a:ext>
            </a:extLst>
          </p:cNvPr>
          <p:cNvSpPr txBox="1"/>
          <p:nvPr/>
        </p:nvSpPr>
        <p:spPr>
          <a:xfrm>
            <a:off x="9060742" y="6040904"/>
            <a:ext cx="1354660" cy="400110"/>
          </a:xfrm>
          <a:prstGeom prst="rect">
            <a:avLst/>
          </a:prstGeom>
          <a:noFill/>
        </p:spPr>
        <p:txBody>
          <a:bodyPr wrap="square" rtlCol="0">
            <a:spAutoFit/>
          </a:bodyPr>
          <a:lstStyle/>
          <a:p>
            <a:r>
              <a:rPr lang="fr-FR" sz="2000" b="1" dirty="0"/>
              <a:t>Guanine</a:t>
            </a:r>
          </a:p>
        </p:txBody>
      </p:sp>
      <p:cxnSp>
        <p:nvCxnSpPr>
          <p:cNvPr id="27" name="Connecteur droit 26">
            <a:extLst>
              <a:ext uri="{FF2B5EF4-FFF2-40B4-BE49-F238E27FC236}">
                <a16:creationId xmlns:a16="http://schemas.microsoft.com/office/drawing/2014/main" id="{0B3F7F7F-EB6F-E383-EBFF-38E03D3554FC}"/>
              </a:ext>
            </a:extLst>
          </p:cNvPr>
          <p:cNvCxnSpPr>
            <a:cxnSpLocks/>
          </p:cNvCxnSpPr>
          <p:nvPr/>
        </p:nvCxnSpPr>
        <p:spPr>
          <a:xfrm>
            <a:off x="2150692" y="4831978"/>
            <a:ext cx="2501991"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30" name="Image 29">
            <a:extLst>
              <a:ext uri="{FF2B5EF4-FFF2-40B4-BE49-F238E27FC236}">
                <a16:creationId xmlns:a16="http://schemas.microsoft.com/office/drawing/2014/main" id="{F25FB465-7260-B74A-A80C-780F2E246CBD}"/>
              </a:ext>
            </a:extLst>
          </p:cNvPr>
          <p:cNvPicPr>
            <a:picLocks noChangeAspect="1"/>
          </p:cNvPicPr>
          <p:nvPr/>
        </p:nvPicPr>
        <p:blipFill>
          <a:blip r:embed="rId8">
            <a:lum bright="-20000" contrast="40000"/>
          </a:blip>
          <a:stretch>
            <a:fillRect/>
          </a:stretch>
        </p:blipFill>
        <p:spPr>
          <a:xfrm>
            <a:off x="1196867" y="5447604"/>
            <a:ext cx="2263854" cy="1410396"/>
          </a:xfrm>
          <a:prstGeom prst="rect">
            <a:avLst/>
          </a:prstGeom>
        </p:spPr>
      </p:pic>
      <p:pic>
        <p:nvPicPr>
          <p:cNvPr id="33" name="Image 32">
            <a:extLst>
              <a:ext uri="{FF2B5EF4-FFF2-40B4-BE49-F238E27FC236}">
                <a16:creationId xmlns:a16="http://schemas.microsoft.com/office/drawing/2014/main" id="{C1F04BB6-AF9C-7FB9-F7D8-4E11AE6ADFDA}"/>
              </a:ext>
            </a:extLst>
          </p:cNvPr>
          <p:cNvPicPr>
            <a:picLocks noChangeAspect="1"/>
          </p:cNvPicPr>
          <p:nvPr/>
        </p:nvPicPr>
        <p:blipFill>
          <a:blip r:embed="rId9">
            <a:lum bright="-20000" contrast="40000"/>
          </a:blip>
          <a:stretch>
            <a:fillRect/>
          </a:stretch>
        </p:blipFill>
        <p:spPr>
          <a:xfrm>
            <a:off x="636174" y="2277889"/>
            <a:ext cx="1675882" cy="1509963"/>
          </a:xfrm>
          <a:prstGeom prst="rect">
            <a:avLst/>
          </a:prstGeom>
        </p:spPr>
      </p:pic>
      <p:sp>
        <p:nvSpPr>
          <p:cNvPr id="34" name="ZoneTexte 33">
            <a:extLst>
              <a:ext uri="{FF2B5EF4-FFF2-40B4-BE49-F238E27FC236}">
                <a16:creationId xmlns:a16="http://schemas.microsoft.com/office/drawing/2014/main" id="{59D04F52-73B1-F0DA-8EA1-304FB48F2709}"/>
              </a:ext>
            </a:extLst>
          </p:cNvPr>
          <p:cNvSpPr txBox="1"/>
          <p:nvPr/>
        </p:nvSpPr>
        <p:spPr>
          <a:xfrm>
            <a:off x="701353" y="3559253"/>
            <a:ext cx="1442647" cy="400110"/>
          </a:xfrm>
          <a:prstGeom prst="rect">
            <a:avLst/>
          </a:prstGeom>
          <a:noFill/>
        </p:spPr>
        <p:txBody>
          <a:bodyPr wrap="square" rtlCol="0">
            <a:spAutoFit/>
          </a:bodyPr>
          <a:lstStyle/>
          <a:p>
            <a:r>
              <a:rPr lang="fr-FR" sz="2000" b="1" dirty="0"/>
              <a:t>Pyrimidine</a:t>
            </a:r>
          </a:p>
        </p:txBody>
      </p:sp>
      <p:cxnSp>
        <p:nvCxnSpPr>
          <p:cNvPr id="7" name="Connecteur droit 6">
            <a:extLst>
              <a:ext uri="{FF2B5EF4-FFF2-40B4-BE49-F238E27FC236}">
                <a16:creationId xmlns:a16="http://schemas.microsoft.com/office/drawing/2014/main" id="{E30FA8F5-E54E-25F3-1509-2C2FBD43ED4D}"/>
              </a:ext>
            </a:extLst>
          </p:cNvPr>
          <p:cNvCxnSpPr/>
          <p:nvPr/>
        </p:nvCxnSpPr>
        <p:spPr>
          <a:xfrm>
            <a:off x="4652683" y="1346200"/>
            <a:ext cx="1951317"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705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F3043935-557D-B3B3-0EEF-D7BABC2DF500}"/>
              </a:ext>
            </a:extLst>
          </p:cNvPr>
          <p:cNvSpPr>
            <a:spLocks noGrp="1"/>
          </p:cNvSpPr>
          <p:nvPr>
            <p:ph type="title"/>
          </p:nvPr>
        </p:nvSpPr>
        <p:spPr>
          <a:xfrm>
            <a:off x="838200" y="365126"/>
            <a:ext cx="10515600" cy="315912"/>
          </a:xfrm>
        </p:spPr>
        <p:txBody>
          <a:bodyPr>
            <a:normAutofit fontScale="90000"/>
          </a:bodyPr>
          <a:lstStyle/>
          <a:p>
            <a:r>
              <a:rPr lang="fr-FR" b="1" dirty="0">
                <a:solidFill>
                  <a:srgbClr val="C00000"/>
                </a:solidFill>
              </a:rPr>
              <a:t>Acides Nucléiques</a:t>
            </a:r>
          </a:p>
        </p:txBody>
      </p:sp>
      <p:sp>
        <p:nvSpPr>
          <p:cNvPr id="5" name="Espace réservé du contenu 2">
            <a:extLst>
              <a:ext uri="{FF2B5EF4-FFF2-40B4-BE49-F238E27FC236}">
                <a16:creationId xmlns:a16="http://schemas.microsoft.com/office/drawing/2014/main" id="{E89B80B0-2764-9261-D982-AE4DD78DB765}"/>
              </a:ext>
            </a:extLst>
          </p:cNvPr>
          <p:cNvSpPr txBox="1">
            <a:spLocks/>
          </p:cNvSpPr>
          <p:nvPr/>
        </p:nvSpPr>
        <p:spPr>
          <a:xfrm>
            <a:off x="838200" y="924672"/>
            <a:ext cx="11353800" cy="59333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Constituants des AN</a:t>
            </a:r>
            <a:r>
              <a:rPr lang="fr-FR" dirty="0"/>
              <a:t> :</a:t>
            </a:r>
          </a:p>
          <a:p>
            <a:pPr marL="0" indent="0">
              <a:buFont typeface="Arial" panose="020B0604020202020204" pitchFamily="34" charset="0"/>
              <a:buNone/>
            </a:pPr>
            <a:r>
              <a:rPr lang="fr-FR" dirty="0"/>
              <a:t>         3- L’acide phosphorique : l’ionisation dépend du pH du milieu </a:t>
            </a:r>
          </a:p>
          <a:p>
            <a:pPr marL="0" indent="0" algn="l">
              <a:buNone/>
            </a:pPr>
            <a:r>
              <a:rPr lang="fr-FR" dirty="0"/>
              <a:t>   </a:t>
            </a:r>
          </a:p>
          <a:p>
            <a:pPr marL="0" indent="0" algn="l">
              <a:buNone/>
            </a:pPr>
            <a:r>
              <a:rPr lang="fr-FR" dirty="0"/>
              <a:t>  </a:t>
            </a:r>
            <a:r>
              <a:rPr lang="fr-FR" b="1" i="0" u="none" strike="noStrike" baseline="0" dirty="0">
                <a:latin typeface="TimesNewRomanPSMT"/>
              </a:rPr>
              <a:t>H</a:t>
            </a:r>
            <a:r>
              <a:rPr lang="fr-FR" b="1" i="0" u="none" strike="noStrike" baseline="-25000" dirty="0">
                <a:latin typeface="TimesNewRomanPSMT"/>
              </a:rPr>
              <a:t>3</a:t>
            </a:r>
            <a:r>
              <a:rPr lang="fr-FR" b="1" i="0" u="none" strike="noStrike" baseline="0" dirty="0">
                <a:latin typeface="TimesNewRomanPSMT"/>
              </a:rPr>
              <a:t>PO</a:t>
            </a:r>
            <a:r>
              <a:rPr lang="fr-FR" b="1" i="0" u="none" strike="noStrike" baseline="-25000" dirty="0">
                <a:latin typeface="TimesNewRomanPSMT"/>
              </a:rPr>
              <a:t>4 </a:t>
            </a:r>
            <a:r>
              <a:rPr lang="fr-FR" b="1" dirty="0">
                <a:latin typeface="SymbolMT"/>
              </a:rPr>
              <a:t>                           </a:t>
            </a:r>
            <a:r>
              <a:rPr lang="fr-FR" b="1" i="0" u="none" strike="noStrike" baseline="0" dirty="0">
                <a:latin typeface="SymbolMT"/>
              </a:rPr>
              <a:t> </a:t>
            </a:r>
            <a:r>
              <a:rPr lang="fr-FR" b="1" i="0" u="none" strike="noStrike" baseline="0" dirty="0">
                <a:latin typeface="TimesNewRomanPSMT"/>
              </a:rPr>
              <a:t>H</a:t>
            </a:r>
            <a:r>
              <a:rPr lang="fr-FR" b="1" i="0" u="none" strike="noStrike" baseline="-25000" dirty="0">
                <a:latin typeface="TimesNewRomanPSMT"/>
              </a:rPr>
              <a:t>2</a:t>
            </a:r>
            <a:r>
              <a:rPr lang="fr-FR" b="1" i="0" u="none" strike="noStrike" baseline="0" dirty="0">
                <a:latin typeface="TimesNewRomanPSMT"/>
              </a:rPr>
              <a:t>PO</a:t>
            </a:r>
            <a:r>
              <a:rPr lang="fr-FR" b="1" i="0" u="none" strike="noStrike" baseline="-25000" dirty="0">
                <a:latin typeface="TimesNewRomanPSMT"/>
              </a:rPr>
              <a:t>4</a:t>
            </a:r>
            <a:r>
              <a:rPr lang="fr-FR" b="1" i="0" u="none" strike="noStrike" baseline="30000" dirty="0">
                <a:latin typeface="TimesNewRomanPSMT"/>
              </a:rPr>
              <a:t>–</a:t>
            </a:r>
            <a:r>
              <a:rPr lang="fr-FR" b="1" i="0" u="none" strike="noStrike" baseline="0" dirty="0">
                <a:latin typeface="TimesNewRomanPSMT"/>
              </a:rPr>
              <a:t> + H</a:t>
            </a:r>
            <a:r>
              <a:rPr lang="fr-FR" b="1" i="0" u="none" strike="noStrike" baseline="40000" dirty="0">
                <a:latin typeface="TimesNewRomanPSMT"/>
              </a:rPr>
              <a:t>+</a:t>
            </a:r>
            <a:endParaRPr lang="fr-FR" sz="3600" dirty="0"/>
          </a:p>
          <a:p>
            <a:pPr marL="0" indent="0">
              <a:buFont typeface="Arial" panose="020B0604020202020204" pitchFamily="34" charset="0"/>
              <a:buNone/>
            </a:pPr>
            <a:endParaRPr lang="fr-FR" dirty="0"/>
          </a:p>
          <a:p>
            <a:pPr marL="0" indent="0">
              <a:buFont typeface="Arial" panose="020B0604020202020204" pitchFamily="34" charset="0"/>
              <a:buNone/>
            </a:pPr>
            <a:r>
              <a:rPr lang="fr-FR" sz="4400" dirty="0"/>
              <a:t> </a:t>
            </a:r>
            <a:r>
              <a:rPr lang="fr-FR" b="1" dirty="0">
                <a:latin typeface="TimesNewRomanPSMT"/>
              </a:rPr>
              <a:t>H</a:t>
            </a:r>
            <a:r>
              <a:rPr lang="fr-FR" b="1" baseline="-25000" dirty="0">
                <a:latin typeface="TimesNewRomanPSMT"/>
              </a:rPr>
              <a:t>2</a:t>
            </a:r>
            <a:r>
              <a:rPr lang="fr-FR" b="1" dirty="0">
                <a:latin typeface="TimesNewRomanPSMT"/>
              </a:rPr>
              <a:t>PO</a:t>
            </a:r>
            <a:r>
              <a:rPr lang="fr-FR" b="1" baseline="-25000" dirty="0">
                <a:latin typeface="TimesNewRomanPSMT"/>
              </a:rPr>
              <a:t>4</a:t>
            </a:r>
            <a:r>
              <a:rPr lang="fr-FR" b="1" baseline="30000" dirty="0">
                <a:latin typeface="TimesNewRomanPSMT"/>
              </a:rPr>
              <a:t>-</a:t>
            </a:r>
            <a:r>
              <a:rPr lang="fr-FR" sz="4400" dirty="0"/>
              <a:t>             </a:t>
            </a:r>
            <a:r>
              <a:rPr lang="fr-FR" b="1" dirty="0">
                <a:latin typeface="TimesNewRomanPSMT"/>
              </a:rPr>
              <a:t>HPO</a:t>
            </a:r>
            <a:r>
              <a:rPr lang="fr-FR" b="1" baseline="-25000" dirty="0">
                <a:latin typeface="TimesNewRomanPSMT"/>
              </a:rPr>
              <a:t>4</a:t>
            </a:r>
            <a:r>
              <a:rPr lang="fr-FR" b="1" baseline="30000" dirty="0">
                <a:latin typeface="TimesNewRomanPSMT"/>
              </a:rPr>
              <a:t>2-</a:t>
            </a:r>
            <a:r>
              <a:rPr lang="fr-FR" b="1" dirty="0">
                <a:latin typeface="TimesNewRomanPSMT"/>
              </a:rPr>
              <a:t> + H</a:t>
            </a:r>
            <a:r>
              <a:rPr lang="fr-FR" b="1" baseline="30000" dirty="0">
                <a:latin typeface="TimesNewRomanPSMT"/>
              </a:rPr>
              <a:t>+</a:t>
            </a:r>
            <a:endParaRPr lang="fr-FR" b="1" dirty="0">
              <a:latin typeface="TimesNewRomanPSMT"/>
            </a:endParaRPr>
          </a:p>
          <a:p>
            <a:pPr marL="0" indent="0">
              <a:buFont typeface="Arial" panose="020B0604020202020204" pitchFamily="34" charset="0"/>
              <a:buNone/>
            </a:pPr>
            <a:endParaRPr lang="fr-FR" b="1" dirty="0">
              <a:latin typeface="TimesNewRomanPSMT"/>
            </a:endParaRPr>
          </a:p>
          <a:p>
            <a:pPr marL="0" indent="0">
              <a:buFont typeface="Arial" panose="020B0604020202020204" pitchFamily="34" charset="0"/>
              <a:buNone/>
            </a:pPr>
            <a:r>
              <a:rPr lang="fr-FR" b="1" dirty="0">
                <a:latin typeface="TimesNewRomanPSMT"/>
              </a:rPr>
              <a:t> HPO</a:t>
            </a:r>
            <a:r>
              <a:rPr lang="fr-FR" b="1" baseline="-25000" dirty="0">
                <a:latin typeface="TimesNewRomanPSMT"/>
              </a:rPr>
              <a:t>4</a:t>
            </a:r>
            <a:r>
              <a:rPr lang="fr-FR" b="1" baseline="30000" dirty="0">
                <a:latin typeface="TimesNewRomanPSMT"/>
              </a:rPr>
              <a:t>2-</a:t>
            </a:r>
            <a:r>
              <a:rPr lang="fr-FR" b="1" dirty="0">
                <a:latin typeface="TimesNewRomanPSMT"/>
              </a:rPr>
              <a:t>                  PO</a:t>
            </a:r>
            <a:r>
              <a:rPr lang="fr-FR" b="1" baseline="-25000" dirty="0">
                <a:latin typeface="TimesNewRomanPSMT"/>
              </a:rPr>
              <a:t>4</a:t>
            </a:r>
            <a:r>
              <a:rPr lang="fr-FR" b="1" baseline="30000" dirty="0">
                <a:latin typeface="TimesNewRomanPSMT"/>
              </a:rPr>
              <a:t>3-</a:t>
            </a:r>
            <a:r>
              <a:rPr lang="fr-FR" b="1" dirty="0">
                <a:latin typeface="TimesNewRomanPSMT"/>
              </a:rPr>
              <a:t>  +  H</a:t>
            </a:r>
            <a:r>
              <a:rPr lang="fr-FR" b="1" baseline="30000" dirty="0">
                <a:latin typeface="TimesNewRomanPSMT"/>
              </a:rPr>
              <a:t>+</a:t>
            </a:r>
            <a:r>
              <a:rPr lang="fr-FR" b="1" dirty="0">
                <a:latin typeface="TimesNewRomanPSMT"/>
              </a:rPr>
              <a:t>             </a:t>
            </a:r>
          </a:p>
        </p:txBody>
      </p:sp>
      <p:sp>
        <p:nvSpPr>
          <p:cNvPr id="36" name="Flèche : droite 35">
            <a:extLst>
              <a:ext uri="{FF2B5EF4-FFF2-40B4-BE49-F238E27FC236}">
                <a16:creationId xmlns:a16="http://schemas.microsoft.com/office/drawing/2014/main" id="{7E925228-60CF-51F6-9B04-130EBD524CE3}"/>
              </a:ext>
            </a:extLst>
          </p:cNvPr>
          <p:cNvSpPr/>
          <p:nvPr/>
        </p:nvSpPr>
        <p:spPr>
          <a:xfrm>
            <a:off x="2742943" y="2669444"/>
            <a:ext cx="1264023" cy="76495"/>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Flèche : droite 5">
            <a:extLst>
              <a:ext uri="{FF2B5EF4-FFF2-40B4-BE49-F238E27FC236}">
                <a16:creationId xmlns:a16="http://schemas.microsoft.com/office/drawing/2014/main" id="{C983141B-EE9E-034F-D600-C281FEDE2A12}"/>
              </a:ext>
            </a:extLst>
          </p:cNvPr>
          <p:cNvSpPr/>
          <p:nvPr/>
        </p:nvSpPr>
        <p:spPr>
          <a:xfrm>
            <a:off x="2335784" y="3872110"/>
            <a:ext cx="1264023" cy="76495"/>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Flèche : droite 6">
            <a:extLst>
              <a:ext uri="{FF2B5EF4-FFF2-40B4-BE49-F238E27FC236}">
                <a16:creationId xmlns:a16="http://schemas.microsoft.com/office/drawing/2014/main" id="{87B75026-2336-32A6-E683-005FB5D28167}"/>
              </a:ext>
            </a:extLst>
          </p:cNvPr>
          <p:cNvSpPr/>
          <p:nvPr/>
        </p:nvSpPr>
        <p:spPr>
          <a:xfrm>
            <a:off x="2335784" y="4924840"/>
            <a:ext cx="1264023" cy="76495"/>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pic>
        <p:nvPicPr>
          <p:cNvPr id="1026" name="Picture 2">
            <a:extLst>
              <a:ext uri="{FF2B5EF4-FFF2-40B4-BE49-F238E27FC236}">
                <a16:creationId xmlns:a16="http://schemas.microsoft.com/office/drawing/2014/main" id="{6D8D4D6F-E9DA-53A2-1EB9-06E093642A0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305483" y="2654194"/>
            <a:ext cx="2885762" cy="2285752"/>
          </a:xfrm>
          <a:prstGeom prst="rect">
            <a:avLst/>
          </a:prstGeom>
          <a:noFill/>
          <a:extLst>
            <a:ext uri="{909E8E84-426E-40DD-AFC4-6F175D3DCCD1}">
              <a14:hiddenFill xmlns:a14="http://schemas.microsoft.com/office/drawing/2010/main">
                <a:solidFill>
                  <a:srgbClr val="FFFFFF"/>
                </a:solidFill>
              </a14:hiddenFill>
            </a:ext>
          </a:extLst>
        </p:spPr>
      </p:pic>
      <p:cxnSp>
        <p:nvCxnSpPr>
          <p:cNvPr id="2" name="Connecteur droit 1">
            <a:extLst>
              <a:ext uri="{FF2B5EF4-FFF2-40B4-BE49-F238E27FC236}">
                <a16:creationId xmlns:a16="http://schemas.microsoft.com/office/drawing/2014/main" id="{798C567E-4ABA-46A2-C982-82284EB394A3}"/>
              </a:ext>
            </a:extLst>
          </p:cNvPr>
          <p:cNvCxnSpPr>
            <a:cxnSpLocks/>
          </p:cNvCxnSpPr>
          <p:nvPr/>
        </p:nvCxnSpPr>
        <p:spPr>
          <a:xfrm>
            <a:off x="2055649" y="1943100"/>
            <a:ext cx="2998951"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306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6F2BC58-9179-6879-444F-2923632A8823}"/>
              </a:ext>
            </a:extLst>
          </p:cNvPr>
          <p:cNvSpPr>
            <a:spLocks noGrp="1"/>
          </p:cNvSpPr>
          <p:nvPr>
            <p:ph idx="1"/>
          </p:nvPr>
        </p:nvSpPr>
        <p:spPr>
          <a:xfrm>
            <a:off x="688299" y="866254"/>
            <a:ext cx="11503701" cy="5991746"/>
          </a:xfrm>
        </p:spPr>
        <p:txBody>
          <a:bodyPr/>
          <a:lstStyle/>
          <a:p>
            <a:r>
              <a:rPr lang="fr-FR" dirty="0"/>
              <a:t>Nucléosides : Sucre +  Base  (Nomenclature)</a:t>
            </a:r>
          </a:p>
          <a:p>
            <a:pPr marL="0" indent="0">
              <a:buNone/>
            </a:pPr>
            <a:endParaRPr lang="fr-FR" dirty="0"/>
          </a:p>
          <a:p>
            <a:pPr marL="0" indent="0">
              <a:buNone/>
            </a:pPr>
            <a:endParaRPr lang="fr-FR" dirty="0"/>
          </a:p>
          <a:p>
            <a:pPr marL="0" indent="0">
              <a:buNone/>
            </a:pPr>
            <a:endParaRPr lang="fr-FR" dirty="0"/>
          </a:p>
        </p:txBody>
      </p:sp>
      <p:sp>
        <p:nvSpPr>
          <p:cNvPr id="4" name="Titre 1">
            <a:extLst>
              <a:ext uri="{FF2B5EF4-FFF2-40B4-BE49-F238E27FC236}">
                <a16:creationId xmlns:a16="http://schemas.microsoft.com/office/drawing/2014/main" id="{95EFA6C8-C82F-E668-D208-C15BC24D6234}"/>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graphicFrame>
        <p:nvGraphicFramePr>
          <p:cNvPr id="5" name="Tableau 4">
            <a:extLst>
              <a:ext uri="{FF2B5EF4-FFF2-40B4-BE49-F238E27FC236}">
                <a16:creationId xmlns:a16="http://schemas.microsoft.com/office/drawing/2014/main" id="{F373F929-B1D9-845B-F681-9C62AB920534}"/>
              </a:ext>
            </a:extLst>
          </p:cNvPr>
          <p:cNvGraphicFramePr>
            <a:graphicFrameLocks noGrp="1"/>
          </p:cNvGraphicFramePr>
          <p:nvPr>
            <p:extLst>
              <p:ext uri="{D42A27DB-BD31-4B8C-83A1-F6EECF244321}">
                <p14:modId xmlns:p14="http://schemas.microsoft.com/office/powerpoint/2010/main" val="1154053195"/>
              </p:ext>
            </p:extLst>
          </p:nvPr>
        </p:nvGraphicFramePr>
        <p:xfrm>
          <a:off x="943132" y="1525833"/>
          <a:ext cx="9355110" cy="5194439"/>
        </p:xfrm>
        <a:graphic>
          <a:graphicData uri="http://schemas.openxmlformats.org/drawingml/2006/table">
            <a:tbl>
              <a:tblPr firstRow="1" bandRow="1">
                <a:tableStyleId>{5C22544A-7EE6-4342-B048-85BDC9FD1C3A}</a:tableStyleId>
              </a:tblPr>
              <a:tblGrid>
                <a:gridCol w="3118370">
                  <a:extLst>
                    <a:ext uri="{9D8B030D-6E8A-4147-A177-3AD203B41FA5}">
                      <a16:colId xmlns:a16="http://schemas.microsoft.com/office/drawing/2014/main" val="4169048778"/>
                    </a:ext>
                  </a:extLst>
                </a:gridCol>
                <a:gridCol w="3118370">
                  <a:extLst>
                    <a:ext uri="{9D8B030D-6E8A-4147-A177-3AD203B41FA5}">
                      <a16:colId xmlns:a16="http://schemas.microsoft.com/office/drawing/2014/main" val="3543515194"/>
                    </a:ext>
                  </a:extLst>
                </a:gridCol>
                <a:gridCol w="3118370">
                  <a:extLst>
                    <a:ext uri="{9D8B030D-6E8A-4147-A177-3AD203B41FA5}">
                      <a16:colId xmlns:a16="http://schemas.microsoft.com/office/drawing/2014/main" val="3622469308"/>
                    </a:ext>
                  </a:extLst>
                </a:gridCol>
              </a:tblGrid>
              <a:tr h="546080">
                <a:tc>
                  <a:txBody>
                    <a:bodyPr/>
                    <a:lstStyle/>
                    <a:p>
                      <a:pPr algn="ctr"/>
                      <a:r>
                        <a:rPr lang="fr-FR" sz="1600" b="1" dirty="0"/>
                        <a:t>Bases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Sucre</a:t>
                      </a:r>
                    </a:p>
                    <a:p>
                      <a:pPr algn="ctr"/>
                      <a:endParaRPr lang="fr-FR" sz="1600" b="1" dirty="0"/>
                    </a:p>
                  </a:txBody>
                  <a:tcPr/>
                </a:tc>
                <a:tc>
                  <a:txBody>
                    <a:bodyPr/>
                    <a:lstStyle/>
                    <a:p>
                      <a:pPr algn="ctr"/>
                      <a:r>
                        <a:rPr lang="fr-FR" sz="1600" b="1" dirty="0"/>
                        <a:t>Nucléoside</a:t>
                      </a:r>
                    </a:p>
                  </a:txBody>
                  <a:tcPr/>
                </a:tc>
                <a:extLst>
                  <a:ext uri="{0D108BD9-81ED-4DB2-BD59-A6C34878D82A}">
                    <a16:rowId xmlns:a16="http://schemas.microsoft.com/office/drawing/2014/main" val="4138437402"/>
                  </a:ext>
                </a:extLst>
              </a:tr>
              <a:tr h="411137">
                <a:tc>
                  <a:txBody>
                    <a:bodyPr/>
                    <a:lstStyle/>
                    <a:p>
                      <a:pPr algn="ctr"/>
                      <a:r>
                        <a:rPr lang="fr-FR" sz="1600" b="1" dirty="0"/>
                        <a:t>Cytosine</a:t>
                      </a:r>
                    </a:p>
                  </a:txBody>
                  <a:tcPr/>
                </a:tc>
                <a:tc>
                  <a:txBody>
                    <a:bodyPr/>
                    <a:lstStyle/>
                    <a:p>
                      <a:pPr algn="ctr"/>
                      <a:r>
                        <a:rPr lang="fr-FR" sz="1600" b="1" dirty="0"/>
                        <a:t>Ribose</a:t>
                      </a:r>
                    </a:p>
                  </a:txBody>
                  <a:tcPr/>
                </a:tc>
                <a:tc>
                  <a:txBody>
                    <a:bodyPr/>
                    <a:lstStyle/>
                    <a:p>
                      <a:pPr algn="ctr"/>
                      <a:r>
                        <a:rPr lang="fr-FR" sz="1600" b="1" dirty="0"/>
                        <a:t>Cytidine</a:t>
                      </a:r>
                    </a:p>
                  </a:txBody>
                  <a:tcPr/>
                </a:tc>
                <a:extLst>
                  <a:ext uri="{0D108BD9-81ED-4DB2-BD59-A6C34878D82A}">
                    <a16:rowId xmlns:a16="http://schemas.microsoft.com/office/drawing/2014/main" val="1116656044"/>
                  </a:ext>
                </a:extLst>
              </a:tr>
              <a:tr h="411137">
                <a:tc>
                  <a:txBody>
                    <a:bodyPr/>
                    <a:lstStyle/>
                    <a:p>
                      <a:pPr algn="ctr"/>
                      <a:r>
                        <a:rPr lang="fr-FR" sz="1600" b="1" dirty="0"/>
                        <a:t>Cytosine</a:t>
                      </a:r>
                    </a:p>
                  </a:txBody>
                  <a:tcPr/>
                </a:tc>
                <a:tc>
                  <a:txBody>
                    <a:bodyPr/>
                    <a:lstStyle/>
                    <a:p>
                      <a:pPr algn="ctr"/>
                      <a:r>
                        <a:rPr lang="fr-FR" sz="1600" b="1" dirty="0"/>
                        <a:t>Désoxyribose</a:t>
                      </a:r>
                    </a:p>
                  </a:txBody>
                  <a:tcPr/>
                </a:tc>
                <a:tc>
                  <a:txBody>
                    <a:bodyPr/>
                    <a:lstStyle/>
                    <a:p>
                      <a:pPr algn="ctr"/>
                      <a:r>
                        <a:rPr lang="fr-FR" sz="1600" b="1" dirty="0"/>
                        <a:t>Désoxycitidine</a:t>
                      </a:r>
                    </a:p>
                  </a:txBody>
                  <a:tcPr/>
                </a:tc>
                <a:extLst>
                  <a:ext uri="{0D108BD9-81ED-4DB2-BD59-A6C34878D82A}">
                    <a16:rowId xmlns:a16="http://schemas.microsoft.com/office/drawing/2014/main" val="1350759855"/>
                  </a:ext>
                </a:extLst>
              </a:tr>
              <a:tr h="411137">
                <a:tc>
                  <a:txBody>
                    <a:bodyPr/>
                    <a:lstStyle/>
                    <a:p>
                      <a:pPr algn="ctr"/>
                      <a:r>
                        <a:rPr lang="fr-FR" sz="1600" b="1" dirty="0"/>
                        <a:t>Thymine</a:t>
                      </a:r>
                    </a:p>
                  </a:txBody>
                  <a:tcPr/>
                </a:tc>
                <a:tc>
                  <a:txBody>
                    <a:bodyPr/>
                    <a:lstStyle/>
                    <a:p>
                      <a:pPr algn="ctr"/>
                      <a:r>
                        <a:rPr lang="fr-FR" sz="1600" b="1" dirty="0"/>
                        <a:t>Ribose</a:t>
                      </a:r>
                    </a:p>
                  </a:txBody>
                  <a:tcPr/>
                </a:tc>
                <a:tc>
                  <a:txBody>
                    <a:bodyPr/>
                    <a:lstStyle/>
                    <a:p>
                      <a:pPr algn="ctr"/>
                      <a:r>
                        <a:rPr lang="fr-FR" sz="1600" b="1" dirty="0"/>
                        <a:t>Thymidine</a:t>
                      </a:r>
                    </a:p>
                  </a:txBody>
                  <a:tcPr/>
                </a:tc>
                <a:extLst>
                  <a:ext uri="{0D108BD9-81ED-4DB2-BD59-A6C34878D82A}">
                    <a16:rowId xmlns:a16="http://schemas.microsoft.com/office/drawing/2014/main" val="1837002687"/>
                  </a:ext>
                </a:extLst>
              </a:tr>
              <a:tr h="411137">
                <a:tc>
                  <a:txBody>
                    <a:bodyPr/>
                    <a:lstStyle/>
                    <a:p>
                      <a:pPr algn="ctr"/>
                      <a:r>
                        <a:rPr lang="fr-FR" sz="1600" b="1" dirty="0"/>
                        <a:t>Thymine</a:t>
                      </a:r>
                    </a:p>
                  </a:txBody>
                  <a:tcPr/>
                </a:tc>
                <a:tc>
                  <a:txBody>
                    <a:bodyPr/>
                    <a:lstStyle/>
                    <a:p>
                      <a:pPr algn="ctr"/>
                      <a:r>
                        <a:rPr lang="fr-FR" sz="1600" b="1" dirty="0"/>
                        <a:t>Désoxyribose</a:t>
                      </a:r>
                    </a:p>
                  </a:txBody>
                  <a:tcPr/>
                </a:tc>
                <a:tc>
                  <a:txBody>
                    <a:bodyPr/>
                    <a:lstStyle/>
                    <a:p>
                      <a:pPr algn="ctr"/>
                      <a:r>
                        <a:rPr lang="fr-FR" sz="1600" b="1" dirty="0"/>
                        <a:t>Désoxythymidine</a:t>
                      </a:r>
                    </a:p>
                  </a:txBody>
                  <a:tcPr/>
                </a:tc>
                <a:extLst>
                  <a:ext uri="{0D108BD9-81ED-4DB2-BD59-A6C34878D82A}">
                    <a16:rowId xmlns:a16="http://schemas.microsoft.com/office/drawing/2014/main" val="835689056"/>
                  </a:ext>
                </a:extLst>
              </a:tr>
              <a:tr h="411137">
                <a:tc>
                  <a:txBody>
                    <a:bodyPr/>
                    <a:lstStyle/>
                    <a:p>
                      <a:pPr algn="ctr"/>
                      <a:r>
                        <a:rPr lang="fr-FR" sz="1600" b="1" dirty="0"/>
                        <a:t>Uracile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Ribose</a:t>
                      </a:r>
                    </a:p>
                  </a:txBody>
                  <a:tcPr/>
                </a:tc>
                <a:tc>
                  <a:txBody>
                    <a:bodyPr/>
                    <a:lstStyle/>
                    <a:p>
                      <a:pPr algn="ctr"/>
                      <a:r>
                        <a:rPr lang="fr-FR" sz="1600" b="1" dirty="0"/>
                        <a:t>Uridine</a:t>
                      </a:r>
                    </a:p>
                  </a:txBody>
                  <a:tcPr/>
                </a:tc>
                <a:extLst>
                  <a:ext uri="{0D108BD9-81ED-4DB2-BD59-A6C34878D82A}">
                    <a16:rowId xmlns:a16="http://schemas.microsoft.com/office/drawing/2014/main" val="1057619471"/>
                  </a:ext>
                </a:extLst>
              </a:tr>
              <a:tr h="411137">
                <a:tc>
                  <a:txBody>
                    <a:bodyPr/>
                    <a:lstStyle/>
                    <a:p>
                      <a:pPr algn="ctr"/>
                      <a:r>
                        <a:rPr lang="fr-FR" sz="1600" b="1" dirty="0"/>
                        <a:t>Uracile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txBody>
                  <a:tcPr/>
                </a:tc>
                <a:tc>
                  <a:txBody>
                    <a:bodyPr/>
                    <a:lstStyle/>
                    <a:p>
                      <a:pPr algn="ctr"/>
                      <a:r>
                        <a:rPr lang="fr-FR" sz="1600" b="1" dirty="0"/>
                        <a:t>Désoxyuridine</a:t>
                      </a:r>
                    </a:p>
                  </a:txBody>
                  <a:tcPr/>
                </a:tc>
                <a:extLst>
                  <a:ext uri="{0D108BD9-81ED-4DB2-BD59-A6C34878D82A}">
                    <a16:rowId xmlns:a16="http://schemas.microsoft.com/office/drawing/2014/main" val="1581873222"/>
                  </a:ext>
                </a:extLst>
              </a:tr>
              <a:tr h="411137">
                <a:tc>
                  <a:txBody>
                    <a:bodyPr/>
                    <a:lstStyle/>
                    <a:p>
                      <a:pPr algn="ctr"/>
                      <a:r>
                        <a:rPr lang="fr-FR" sz="1600" b="1" dirty="0"/>
                        <a:t>Guanine</a:t>
                      </a:r>
                    </a:p>
                  </a:txBody>
                  <a:tcPr/>
                </a:tc>
                <a:tc>
                  <a:txBody>
                    <a:bodyPr/>
                    <a:lstStyle/>
                    <a:p>
                      <a:pPr algn="ctr"/>
                      <a:r>
                        <a:rPr lang="fr-FR" sz="1600" b="1" dirty="0"/>
                        <a:t>Ribose</a:t>
                      </a:r>
                    </a:p>
                  </a:txBody>
                  <a:tcPr/>
                </a:tc>
                <a:tc>
                  <a:txBody>
                    <a:bodyPr/>
                    <a:lstStyle/>
                    <a:p>
                      <a:pPr algn="ctr"/>
                      <a:r>
                        <a:rPr lang="fr-FR" sz="1600" b="1" dirty="0"/>
                        <a:t>Guanosine</a:t>
                      </a:r>
                    </a:p>
                  </a:txBody>
                  <a:tcPr/>
                </a:tc>
                <a:extLst>
                  <a:ext uri="{0D108BD9-81ED-4DB2-BD59-A6C34878D82A}">
                    <a16:rowId xmlns:a16="http://schemas.microsoft.com/office/drawing/2014/main" val="1254947328"/>
                  </a:ext>
                </a:extLst>
              </a:tr>
              <a:tr h="546080">
                <a:tc>
                  <a:txBody>
                    <a:bodyPr/>
                    <a:lstStyle/>
                    <a:p>
                      <a:pPr algn="ctr"/>
                      <a:r>
                        <a:rPr lang="fr-FR" sz="1600" b="1" dirty="0"/>
                        <a:t>Guanine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p>
                      <a:pPr algn="ctr"/>
                      <a:endParaRPr lang="fr-FR" sz="1600" b="1" dirty="0"/>
                    </a:p>
                  </a:txBody>
                  <a:tcPr/>
                </a:tc>
                <a:tc>
                  <a:txBody>
                    <a:bodyPr/>
                    <a:lstStyle/>
                    <a:p>
                      <a:pPr algn="ctr"/>
                      <a:r>
                        <a:rPr lang="fr-FR" sz="1600" b="1" dirty="0"/>
                        <a:t>Désoxyguanosine</a:t>
                      </a:r>
                    </a:p>
                  </a:txBody>
                  <a:tcPr/>
                </a:tc>
                <a:extLst>
                  <a:ext uri="{0D108BD9-81ED-4DB2-BD59-A6C34878D82A}">
                    <a16:rowId xmlns:a16="http://schemas.microsoft.com/office/drawing/2014/main" val="2016859411"/>
                  </a:ext>
                </a:extLst>
              </a:tr>
              <a:tr h="546080">
                <a:tc>
                  <a:txBody>
                    <a:bodyPr/>
                    <a:lstStyle/>
                    <a:p>
                      <a:pPr algn="ctr"/>
                      <a:r>
                        <a:rPr lang="fr-FR" sz="1600" b="1" dirty="0"/>
                        <a:t>Adénine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Ribose</a:t>
                      </a:r>
                    </a:p>
                    <a:p>
                      <a:pPr algn="ctr"/>
                      <a:endParaRPr lang="fr-FR" sz="1600" b="1" dirty="0"/>
                    </a:p>
                  </a:txBody>
                  <a:tcPr/>
                </a:tc>
                <a:tc>
                  <a:txBody>
                    <a:bodyPr/>
                    <a:lstStyle/>
                    <a:p>
                      <a:pPr algn="ctr"/>
                      <a:r>
                        <a:rPr lang="fr-FR" sz="1600" b="1" dirty="0"/>
                        <a:t>Adénosine</a:t>
                      </a:r>
                    </a:p>
                  </a:txBody>
                  <a:tcPr/>
                </a:tc>
                <a:extLst>
                  <a:ext uri="{0D108BD9-81ED-4DB2-BD59-A6C34878D82A}">
                    <a16:rowId xmlns:a16="http://schemas.microsoft.com/office/drawing/2014/main" val="617300147"/>
                  </a:ext>
                </a:extLst>
              </a:tr>
              <a:tr h="546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Adénine</a:t>
                      </a:r>
                    </a:p>
                    <a:p>
                      <a:pPr algn="ctr"/>
                      <a:endParaRPr lang="fr-FR" sz="16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dirty="0"/>
                        <a:t>Désoxyribose</a:t>
                      </a:r>
                    </a:p>
                    <a:p>
                      <a:pPr algn="ctr"/>
                      <a:endParaRPr lang="fr-FR" sz="1600" b="1" dirty="0"/>
                    </a:p>
                  </a:txBody>
                  <a:tcPr/>
                </a:tc>
                <a:tc>
                  <a:txBody>
                    <a:bodyPr/>
                    <a:lstStyle/>
                    <a:p>
                      <a:pPr algn="ctr"/>
                      <a:r>
                        <a:rPr lang="fr-FR" sz="1600" b="1" dirty="0"/>
                        <a:t>Désoxyadénosine</a:t>
                      </a:r>
                    </a:p>
                  </a:txBody>
                  <a:tcPr/>
                </a:tc>
                <a:extLst>
                  <a:ext uri="{0D108BD9-81ED-4DB2-BD59-A6C34878D82A}">
                    <a16:rowId xmlns:a16="http://schemas.microsoft.com/office/drawing/2014/main" val="3826119258"/>
                  </a:ext>
                </a:extLst>
              </a:tr>
            </a:tbl>
          </a:graphicData>
        </a:graphic>
      </p:graphicFrame>
      <p:cxnSp>
        <p:nvCxnSpPr>
          <p:cNvPr id="6" name="Connecteur droit 5">
            <a:extLst>
              <a:ext uri="{FF2B5EF4-FFF2-40B4-BE49-F238E27FC236}">
                <a16:creationId xmlns:a16="http://schemas.microsoft.com/office/drawing/2014/main" id="{DBF05B70-AC56-E5AD-D75A-749E50CDB7B1}"/>
              </a:ext>
            </a:extLst>
          </p:cNvPr>
          <p:cNvCxnSpPr>
            <a:cxnSpLocks/>
          </p:cNvCxnSpPr>
          <p:nvPr/>
        </p:nvCxnSpPr>
        <p:spPr>
          <a:xfrm>
            <a:off x="943132" y="1358900"/>
            <a:ext cx="176196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331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2BE20759-8808-0059-B326-CA8188B4B425}"/>
              </a:ext>
            </a:extLst>
          </p:cNvPr>
          <p:cNvSpPr txBox="1">
            <a:spLocks/>
          </p:cNvSpPr>
          <p:nvPr/>
        </p:nvSpPr>
        <p:spPr>
          <a:xfrm>
            <a:off x="688299" y="866254"/>
            <a:ext cx="11503701" cy="59917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Nucléosides : Sucre +  Base   (Structures)</a:t>
            </a:r>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p:txBody>
      </p:sp>
      <p:sp>
        <p:nvSpPr>
          <p:cNvPr id="5" name="Titre 1">
            <a:extLst>
              <a:ext uri="{FF2B5EF4-FFF2-40B4-BE49-F238E27FC236}">
                <a16:creationId xmlns:a16="http://schemas.microsoft.com/office/drawing/2014/main" id="{B18F0E94-4FAD-F386-C28B-9C504850BE54}"/>
              </a:ext>
            </a:extLst>
          </p:cNvPr>
          <p:cNvSpPr txBox="1">
            <a:spLocks/>
          </p:cNvSpPr>
          <p:nvPr/>
        </p:nvSpPr>
        <p:spPr>
          <a:xfrm>
            <a:off x="838200" y="365126"/>
            <a:ext cx="10515600" cy="3159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C00000"/>
                </a:solidFill>
              </a:rPr>
              <a:t>Acides Nucléiques</a:t>
            </a:r>
          </a:p>
        </p:txBody>
      </p:sp>
      <p:pic>
        <p:nvPicPr>
          <p:cNvPr id="9" name="Image 8">
            <a:extLst>
              <a:ext uri="{FF2B5EF4-FFF2-40B4-BE49-F238E27FC236}">
                <a16:creationId xmlns:a16="http://schemas.microsoft.com/office/drawing/2014/main" id="{011BD38E-13AC-6F02-AEBB-52E5DB214C02}"/>
              </a:ext>
            </a:extLst>
          </p:cNvPr>
          <p:cNvPicPr>
            <a:picLocks noChangeAspect="1"/>
          </p:cNvPicPr>
          <p:nvPr/>
        </p:nvPicPr>
        <p:blipFill>
          <a:blip r:embed="rId3">
            <a:lum bright="-20000" contrast="40000"/>
          </a:blip>
          <a:stretch>
            <a:fillRect/>
          </a:stretch>
        </p:blipFill>
        <p:spPr>
          <a:xfrm>
            <a:off x="1084239" y="1784057"/>
            <a:ext cx="3787564" cy="3687353"/>
          </a:xfrm>
          <a:prstGeom prst="rect">
            <a:avLst/>
          </a:prstGeom>
        </p:spPr>
      </p:pic>
      <p:pic>
        <p:nvPicPr>
          <p:cNvPr id="11" name="Image 10">
            <a:extLst>
              <a:ext uri="{FF2B5EF4-FFF2-40B4-BE49-F238E27FC236}">
                <a16:creationId xmlns:a16="http://schemas.microsoft.com/office/drawing/2014/main" id="{DFE20347-7DB9-F721-3AE5-ACAC48BE6BB8}"/>
              </a:ext>
            </a:extLst>
          </p:cNvPr>
          <p:cNvPicPr>
            <a:picLocks noChangeAspect="1"/>
          </p:cNvPicPr>
          <p:nvPr/>
        </p:nvPicPr>
        <p:blipFill>
          <a:blip r:embed="rId4">
            <a:lum bright="-20000" contrast="40000"/>
          </a:blip>
          <a:stretch>
            <a:fillRect/>
          </a:stretch>
        </p:blipFill>
        <p:spPr>
          <a:xfrm>
            <a:off x="6577462" y="1573967"/>
            <a:ext cx="4065554" cy="4047344"/>
          </a:xfrm>
          <a:prstGeom prst="rect">
            <a:avLst/>
          </a:prstGeom>
        </p:spPr>
      </p:pic>
      <p:sp>
        <p:nvSpPr>
          <p:cNvPr id="12" name="ZoneTexte 11">
            <a:extLst>
              <a:ext uri="{FF2B5EF4-FFF2-40B4-BE49-F238E27FC236}">
                <a16:creationId xmlns:a16="http://schemas.microsoft.com/office/drawing/2014/main" id="{CCB09297-9D41-BC5F-D0C8-11012EE1031C}"/>
              </a:ext>
            </a:extLst>
          </p:cNvPr>
          <p:cNvSpPr txBox="1"/>
          <p:nvPr/>
        </p:nvSpPr>
        <p:spPr>
          <a:xfrm>
            <a:off x="1582088" y="5641635"/>
            <a:ext cx="2878111" cy="523220"/>
          </a:xfrm>
          <a:prstGeom prst="rect">
            <a:avLst/>
          </a:prstGeom>
          <a:noFill/>
        </p:spPr>
        <p:txBody>
          <a:bodyPr wrap="square" rtlCol="0">
            <a:spAutoFit/>
          </a:bodyPr>
          <a:lstStyle/>
          <a:p>
            <a:r>
              <a:rPr lang="fr-FR" sz="2800" b="1" dirty="0"/>
              <a:t>Désoxyadénosine</a:t>
            </a:r>
          </a:p>
        </p:txBody>
      </p:sp>
      <p:sp>
        <p:nvSpPr>
          <p:cNvPr id="13" name="ZoneTexte 12">
            <a:extLst>
              <a:ext uri="{FF2B5EF4-FFF2-40B4-BE49-F238E27FC236}">
                <a16:creationId xmlns:a16="http://schemas.microsoft.com/office/drawing/2014/main" id="{B7A605CA-D40D-FD60-0FB6-0743FAD7288E}"/>
              </a:ext>
            </a:extLst>
          </p:cNvPr>
          <p:cNvSpPr txBox="1"/>
          <p:nvPr/>
        </p:nvSpPr>
        <p:spPr>
          <a:xfrm>
            <a:off x="7731803" y="5730136"/>
            <a:ext cx="2590797" cy="523220"/>
          </a:xfrm>
          <a:prstGeom prst="rect">
            <a:avLst/>
          </a:prstGeom>
          <a:noFill/>
        </p:spPr>
        <p:txBody>
          <a:bodyPr wrap="square" rtlCol="0">
            <a:spAutoFit/>
          </a:bodyPr>
          <a:lstStyle/>
          <a:p>
            <a:r>
              <a:rPr lang="fr-FR" sz="2800" b="1" dirty="0"/>
              <a:t>        </a:t>
            </a:r>
            <a:r>
              <a:rPr lang="fr-FR" sz="2800" b="1" dirty="0" err="1"/>
              <a:t>Citidine</a:t>
            </a:r>
            <a:endParaRPr lang="fr-FR" sz="2800" b="1" dirty="0"/>
          </a:p>
        </p:txBody>
      </p:sp>
      <p:sp>
        <p:nvSpPr>
          <p:cNvPr id="14" name="Ellipse 13">
            <a:extLst>
              <a:ext uri="{FF2B5EF4-FFF2-40B4-BE49-F238E27FC236}">
                <a16:creationId xmlns:a16="http://schemas.microsoft.com/office/drawing/2014/main" id="{94A747BA-2493-4DE8-2852-BC2F445B94CA}"/>
              </a:ext>
            </a:extLst>
          </p:cNvPr>
          <p:cNvSpPr/>
          <p:nvPr/>
        </p:nvSpPr>
        <p:spPr>
          <a:xfrm>
            <a:off x="3612629" y="5006715"/>
            <a:ext cx="344773" cy="3447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BA66D92A-1BDE-C718-44AC-A9F19BD6F3C0}"/>
              </a:ext>
            </a:extLst>
          </p:cNvPr>
          <p:cNvSpPr/>
          <p:nvPr/>
        </p:nvSpPr>
        <p:spPr>
          <a:xfrm>
            <a:off x="9176038" y="5189095"/>
            <a:ext cx="495116" cy="34477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5">
            <a:extLst>
              <a:ext uri="{FF2B5EF4-FFF2-40B4-BE49-F238E27FC236}">
                <a16:creationId xmlns:a16="http://schemas.microsoft.com/office/drawing/2014/main" id="{BB211E64-1FDD-3F94-F3BC-B688807D2B5C}"/>
              </a:ext>
            </a:extLst>
          </p:cNvPr>
          <p:cNvCxnSpPr/>
          <p:nvPr/>
        </p:nvCxnSpPr>
        <p:spPr>
          <a:xfrm>
            <a:off x="2380129" y="4652682"/>
            <a:ext cx="0" cy="354033"/>
          </a:xfrm>
          <a:prstGeom prst="line">
            <a:avLst/>
          </a:prstGeom>
          <a:ln w="38100"/>
        </p:spPr>
        <p:style>
          <a:lnRef idx="1">
            <a:schemeClr val="dk1"/>
          </a:lnRef>
          <a:fillRef idx="0">
            <a:schemeClr val="dk1"/>
          </a:fillRef>
          <a:effectRef idx="0">
            <a:schemeClr val="dk1"/>
          </a:effectRef>
          <a:fontRef idx="minor">
            <a:schemeClr val="tx1"/>
          </a:fontRef>
        </p:style>
      </p:cxnSp>
      <p:cxnSp>
        <p:nvCxnSpPr>
          <p:cNvPr id="7" name="Connecteur droit 6">
            <a:extLst>
              <a:ext uri="{FF2B5EF4-FFF2-40B4-BE49-F238E27FC236}">
                <a16:creationId xmlns:a16="http://schemas.microsoft.com/office/drawing/2014/main" id="{0831A07D-9782-3312-BF2C-5F5CE039DFE0}"/>
              </a:ext>
            </a:extLst>
          </p:cNvPr>
          <p:cNvCxnSpPr/>
          <p:nvPr/>
        </p:nvCxnSpPr>
        <p:spPr>
          <a:xfrm>
            <a:off x="3796547" y="4657165"/>
            <a:ext cx="0" cy="354033"/>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Connecteur droit 7">
            <a:extLst>
              <a:ext uri="{FF2B5EF4-FFF2-40B4-BE49-F238E27FC236}">
                <a16:creationId xmlns:a16="http://schemas.microsoft.com/office/drawing/2014/main" id="{CE98900B-C97D-0DE9-A75C-B6EE25B16931}"/>
              </a:ext>
            </a:extLst>
          </p:cNvPr>
          <p:cNvCxnSpPr/>
          <p:nvPr/>
        </p:nvCxnSpPr>
        <p:spPr>
          <a:xfrm>
            <a:off x="9502585" y="4755777"/>
            <a:ext cx="0" cy="354033"/>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Connecteur droit 9">
            <a:extLst>
              <a:ext uri="{FF2B5EF4-FFF2-40B4-BE49-F238E27FC236}">
                <a16:creationId xmlns:a16="http://schemas.microsoft.com/office/drawing/2014/main" id="{1E345A08-9900-995B-F928-8B0970B6E872}"/>
              </a:ext>
            </a:extLst>
          </p:cNvPr>
          <p:cNvCxnSpPr/>
          <p:nvPr/>
        </p:nvCxnSpPr>
        <p:spPr>
          <a:xfrm>
            <a:off x="7987547" y="4800601"/>
            <a:ext cx="0" cy="354033"/>
          </a:xfrm>
          <a:prstGeom prst="line">
            <a:avLst/>
          </a:prstGeom>
          <a:ln w="38100"/>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48969C2E-3C9A-8741-AF29-418502696D5A}"/>
              </a:ext>
            </a:extLst>
          </p:cNvPr>
          <p:cNvSpPr txBox="1"/>
          <p:nvPr/>
        </p:nvSpPr>
        <p:spPr>
          <a:xfrm>
            <a:off x="9176037" y="5208258"/>
            <a:ext cx="322729" cy="369332"/>
          </a:xfrm>
          <a:prstGeom prst="rect">
            <a:avLst/>
          </a:prstGeom>
          <a:noFill/>
        </p:spPr>
        <p:txBody>
          <a:bodyPr wrap="square" rtlCol="0">
            <a:spAutoFit/>
          </a:bodyPr>
          <a:lstStyle/>
          <a:p>
            <a:r>
              <a:rPr lang="fr-FR" b="1" dirty="0"/>
              <a:t>O</a:t>
            </a:r>
          </a:p>
        </p:txBody>
      </p:sp>
      <p:cxnSp>
        <p:nvCxnSpPr>
          <p:cNvPr id="16" name="Connecteur droit 15">
            <a:extLst>
              <a:ext uri="{FF2B5EF4-FFF2-40B4-BE49-F238E27FC236}">
                <a16:creationId xmlns:a16="http://schemas.microsoft.com/office/drawing/2014/main" id="{D4266508-4550-38F2-A89E-0177EB9BE1DB}"/>
              </a:ext>
            </a:extLst>
          </p:cNvPr>
          <p:cNvCxnSpPr>
            <a:cxnSpLocks/>
          </p:cNvCxnSpPr>
          <p:nvPr/>
        </p:nvCxnSpPr>
        <p:spPr>
          <a:xfrm>
            <a:off x="982383" y="1397000"/>
            <a:ext cx="1697317"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872564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TotalTime>
  <Words>2498</Words>
  <Application>Microsoft Office PowerPoint</Application>
  <PresentationFormat>Grand écran</PresentationFormat>
  <Paragraphs>333</Paragraphs>
  <Slides>31</Slides>
  <Notes>31</Notes>
  <HiddenSlides>0</HiddenSlides>
  <MMClips>0</MMClips>
  <ScaleCrop>false</ScaleCrop>
  <HeadingPairs>
    <vt:vector size="6" baseType="variant">
      <vt:variant>
        <vt:lpstr>Polices utilisées</vt:lpstr>
      </vt:variant>
      <vt:variant>
        <vt:i4>15</vt:i4>
      </vt:variant>
      <vt:variant>
        <vt:lpstr>Thème</vt:lpstr>
      </vt:variant>
      <vt:variant>
        <vt:i4>1</vt:i4>
      </vt:variant>
      <vt:variant>
        <vt:lpstr>Titres des diapositives</vt:lpstr>
      </vt:variant>
      <vt:variant>
        <vt:i4>31</vt:i4>
      </vt:variant>
    </vt:vector>
  </HeadingPairs>
  <TitlesOfParts>
    <vt:vector size="47" baseType="lpstr">
      <vt:lpstr>Alegreya</vt:lpstr>
      <vt:lpstr>-apple-system</vt:lpstr>
      <vt:lpstr>Arial</vt:lpstr>
      <vt:lpstr>Calibri</vt:lpstr>
      <vt:lpstr>Calibri Light</vt:lpstr>
      <vt:lpstr>CambriaMath</vt:lpstr>
      <vt:lpstr>Georgia</vt:lpstr>
      <vt:lpstr>inherit</vt:lpstr>
      <vt:lpstr>SymbolMT</vt:lpstr>
      <vt:lpstr>Tahoma</vt:lpstr>
      <vt:lpstr>Times New Roman</vt:lpstr>
      <vt:lpstr>TimesNewRoman</vt:lpstr>
      <vt:lpstr>TimesNewRomanPSMT</vt:lpstr>
      <vt:lpstr>Times-Roman</vt:lpstr>
      <vt:lpstr>Wingdings</vt:lpstr>
      <vt:lpstr>Thème Office</vt:lpstr>
      <vt:lpstr>BIOCHIMIE STRUCTURALE</vt:lpstr>
      <vt:lpstr>PLAN</vt:lpstr>
      <vt:lpstr>Acides Nucléiques</vt:lpstr>
      <vt:lpstr>Acides Nucléiques</vt:lpstr>
      <vt:lpstr>Acides Nucléiques</vt:lpstr>
      <vt:lpstr>Acides Nucléiques</vt:lpstr>
      <vt:lpstr>Acides Nucléiques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BIOCHIMIE STRUCTURALE</dc:title>
  <dc:creator>Abdallah BELHAMRA</dc:creator>
  <cp:lastModifiedBy>Abdallah BELHAMRA</cp:lastModifiedBy>
  <cp:revision>41</cp:revision>
  <dcterms:created xsi:type="dcterms:W3CDTF">2023-12-18T18:05:28Z</dcterms:created>
  <dcterms:modified xsi:type="dcterms:W3CDTF">2024-02-06T12:06:52Z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2023-12-18T19:33:23Z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ab55769b-2555-4ea7-8a13-b4f186caa820</vt:lpwstr>
  </property>
  <property fmtid="{D5CDD505-2E9C-101B-9397-08002B2CF9AE}" pid="7" name="MSIP_Label_defa4170-0d19-0005-0004-bc88714345d2_ActionId">
    <vt:lpwstr>1fa47531-a1ce-4520-a363-002b99f09337</vt:lpwstr>
  </property>
  <property fmtid="{D5CDD505-2E9C-101B-9397-08002B2CF9AE}" pid="8" name="MSIP_Label_defa4170-0d19-0005-0004-bc88714345d2_ContentBits">
    <vt:lpwstr>0</vt:lpwstr>
  </property>
</Properties>
</file>